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5_5760F83D.xml" ContentType="application/vnd.ms-powerpoint.comments+xml"/>
  <Override PartName="/ppt/comments/modernComment_106_FDEEE25B.xml" ContentType="application/vnd.ms-powerpoint.comments+xml"/>
  <Override PartName="/ppt/comments/modernComment_109_D850FF47.xml" ContentType="application/vnd.ms-powerpoint.comments+xml"/>
  <Override PartName="/ppt/comments/modernComment_10F_93E71E47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E_9B180805.xml" ContentType="application/vnd.ms-powerpoint.comment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15_BE116F6D.xml" ContentType="application/vnd.ms-powerpoint.comments+xml"/>
  <Override PartName="/ppt/notesSlides/notesSlide2.xml" ContentType="application/vnd.openxmlformats-officedocument.presentationml.notesSlide+xml"/>
  <Override PartName="/ppt/comments/modernComment_25E_9E683A12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9" r:id="rId14"/>
    <p:sldId id="265" r:id="rId15"/>
    <p:sldId id="266" r:id="rId16"/>
    <p:sldId id="267" r:id="rId17"/>
    <p:sldId id="268" r:id="rId18"/>
    <p:sldId id="271" r:id="rId19"/>
    <p:sldId id="628" r:id="rId20"/>
    <p:sldId id="270" r:id="rId21"/>
    <p:sldId id="272" r:id="rId22"/>
    <p:sldId id="625" r:id="rId23"/>
    <p:sldId id="273" r:id="rId24"/>
    <p:sldId id="274" r:id="rId25"/>
    <p:sldId id="275" r:id="rId26"/>
    <p:sldId id="276" r:id="rId27"/>
    <p:sldId id="277" r:id="rId28"/>
    <p:sldId id="278" r:id="rId29"/>
    <p:sldId id="606" r:id="rId30"/>
    <p:sldId id="623" r:id="rId31"/>
    <p:sldId id="624" r:id="rId32"/>
    <p:sldId id="620" r:id="rId33"/>
    <p:sldId id="621" r:id="rId34"/>
    <p:sldId id="6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F38551-2F52-185B-685E-6D85D0096D36}" name="HernandezLagana, Maria (EST)" initials="MH" userId="S::Maria.HernandezLagana@fao.org::b19be75b-c352-4bbd-87ca-364aa2d28814" providerId="AD"/>
  <p188:author id="{B95901E0-F164-B867-4557-2DA7315F6186}" name="DelCastilloBuelga, Laura (EST)" initials="LD" userId="S::Laura.DelCastilloBuelga@fao.org::af6c34c5-067a-4bc8-a4ac-d2aec06a973b" providerId="AD"/>
  <p188:author id="{52C83AF9-05D2-4B9A-C528-25D3394FE5A3}" name="Riggs, Michael (EST)" initials="MR" userId="S::Michael.Riggs@fao.org::3fb7a5ab-7459-4a35-8294-17ed8537f5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1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893E2-D72C-4EFD-9B48-1037319AED35}" v="117" dt="2024-11-15T10:56:18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2"/>
    <p:restoredTop sz="82073" autoAdjust="0"/>
  </p:normalViewPr>
  <p:slideViewPr>
    <p:cSldViewPr snapToGrid="0">
      <p:cViewPr varScale="1">
        <p:scale>
          <a:sx n="46" d="100"/>
          <a:sy n="46" d="100"/>
        </p:scale>
        <p:origin x="1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modernComment_105_5760F8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D5CF56-5297-43EF-968B-F884FC352240}" authorId="{26F38551-2F52-185B-685E-6D85D0096D36}" created="2024-11-15T10:51:57.08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65972797" sldId="261"/>
      <ac:picMk id="12" creationId="{4A6D94F2-9106-0635-EDEB-4E120FA50671}"/>
    </ac:deMkLst>
    <p188:txBody>
      <a:bodyPr/>
      <a:lstStyle/>
      <a:p>
        <a:r>
          <a:rPr lang="en-US"/>
          <a:t>Fig 4</a:t>
        </a:r>
      </a:p>
    </p188:txBody>
  </p188:cm>
  <p188:cm id="{75247652-1D2E-4107-B6A0-89EBA77DEABA}" authorId="{26F38551-2F52-185B-685E-6D85D0096D36}" created="2024-11-15T10:52:05.7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65972797" sldId="261"/>
      <ac:picMk id="14" creationId="{AFBCA4E8-257D-E082-5A81-14CABC521BED}"/>
    </ac:deMkLst>
    <p188:txBody>
      <a:bodyPr/>
      <a:lstStyle/>
      <a:p>
        <a:r>
          <a:rPr lang="en-US"/>
          <a:t>Fig 5</a:t>
        </a:r>
      </a:p>
    </p188:txBody>
  </p188:cm>
</p188:cmLst>
</file>

<file path=ppt/comments/modernComment_106_FDEEE2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F401A2-37C9-4762-8646-DEA4CC01C646}" authorId="{26F38551-2F52-185B-685E-6D85D0096D36}" created="2024-11-15T10:53:17.28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0291163" sldId="262"/>
      <ac:picMk id="38" creationId="{437FF418-BA3D-F56C-B6B9-69B46CD226A3}"/>
    </ac:deMkLst>
    <p188:txBody>
      <a:bodyPr/>
      <a:lstStyle/>
      <a:p>
        <a:r>
          <a:rPr lang="en-US"/>
          <a:t>Fig 16</a:t>
        </a:r>
      </a:p>
    </p188:txBody>
  </p188:cm>
</p188:cmLst>
</file>

<file path=ppt/comments/modernComment_109_D850FF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8DA6F6A-3C25-4E7E-A101-C078BF3BC499}" authorId="{26F38551-2F52-185B-685E-6D85D0096D36}" created="2024-11-15T10:53:53.4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29186887" sldId="265"/>
      <ac:picMk id="7" creationId="{503F250B-FAF7-B9AD-0AE7-8F0E9D0E9989}"/>
    </ac:deMkLst>
    <p188:txBody>
      <a:bodyPr/>
      <a:lstStyle/>
      <a:p>
        <a:r>
          <a:rPr lang="en-US"/>
          <a:t>Fig 1</a:t>
        </a:r>
      </a:p>
    </p188:txBody>
  </p188:cm>
</p188:cmLst>
</file>

<file path=ppt/comments/modernComment_10E_9B1808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F14815-63B3-4559-9B5E-45C265D896E7}" authorId="{26F38551-2F52-185B-685E-6D85D0096D36}" created="2024-11-15T10:54:53.7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02043397" sldId="270"/>
      <ac:picMk id="6" creationId="{8B9E532B-E1C9-EACB-45BA-7E16A1DFED28}"/>
    </ac:deMkLst>
    <p188:txBody>
      <a:bodyPr/>
      <a:lstStyle/>
      <a:p>
        <a:r>
          <a:rPr lang="en-US"/>
          <a:t>Fig 21</a:t>
        </a:r>
      </a:p>
    </p188:txBody>
  </p188:cm>
</p188:cmLst>
</file>

<file path=ppt/comments/modernComment_10F_93E71E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9849F4-3037-4E31-B60E-D4598AFCEA6E}" authorId="{26F38551-2F52-185B-685E-6D85D0096D36}" created="2024-11-15T10:54:23.3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81397319" sldId="271"/>
      <ac:picMk id="7" creationId="{2CA6C35D-9EDB-C39C-5C11-F80EB753E1A3}"/>
    </ac:deMkLst>
    <p188:txBody>
      <a:bodyPr/>
      <a:lstStyle/>
      <a:p>
        <a:r>
          <a:rPr lang="en-US"/>
          <a:t>Fig 15</a:t>
        </a:r>
      </a:p>
    </p188:txBody>
  </p188:cm>
</p188:cmLst>
</file>

<file path=ppt/comments/modernComment_115_BE116F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8795E9-6362-4616-ADE8-9F8D7AD25E39}" authorId="{26F38551-2F52-185B-685E-6D85D0096D36}" created="2024-11-15T10:57:31.5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88813677" sldId="277"/>
      <ac:picMk id="13" creationId="{39FA5E0D-C1A2-B6BC-BDAB-3BCDF9E264FC}"/>
    </ac:deMkLst>
    <p188:txBody>
      <a:bodyPr/>
      <a:lstStyle/>
      <a:p>
        <a:r>
          <a:rPr lang="en-US"/>
          <a:t>Screenshots pages 24 and 25 of the guide:
https://openknowledge.fao.org/server/api/core/bitstreams/9cec305a-afab-43c6-95a4-eaff5f72949c/content</a:t>
        </a:r>
      </a:p>
    </p188:txBody>
  </p188:cm>
</p188:cmLst>
</file>

<file path=ppt/comments/modernComment_25E_9E683A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6AA05E-89BD-47F5-95E1-A19390A56AAE}" authorId="{26F38551-2F52-185B-685E-6D85D0096D36}" created="2024-11-15T10:59:23.224">
    <pc:sldMkLst xmlns:pc="http://schemas.microsoft.com/office/powerpoint/2013/main/command">
      <pc:docMk/>
      <pc:sldMk cId="2657630738" sldId="606"/>
    </pc:sldMkLst>
    <p188:txBody>
      <a:bodyPr/>
      <a:lstStyle/>
      <a:p>
        <a:r>
          <a:rPr lang="en-US"/>
          <a:t>Screenshots pages 111 and 112 of the guide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91152-6BEB-4875-8CE9-B586A6D5F23C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7438290-173F-4143-A6C9-E4B9F5A91102}">
      <dgm:prSet phldrT="[Text]" custT="1"/>
      <dgm:spPr/>
      <dgm:t>
        <a:bodyPr/>
        <a:lstStyle/>
        <a:p>
          <a:pPr algn="ctr"/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Función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de la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organización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102367D-D28D-416F-8386-E17EC1027FE2}" type="parTrans" cxnId="{EF190F4D-13F4-45E8-987A-39153B8A1533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90AF006-F741-4BC6-B759-FC6FD3081767}" type="sibTrans" cxnId="{EF190F4D-13F4-45E8-987A-39153B8A1533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ED4DCD4-742E-4A2D-BBBB-3A1B8B7C817A}">
      <dgm:prSet phldrT="[Text]" custT="1"/>
      <dgm:spPr/>
      <dgm:t>
        <a:bodyPr/>
        <a:lstStyle/>
        <a:p>
          <a:pPr algn="ctr"/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Años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de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estudio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0278C17-6953-4B10-9812-DD75F81BF91F}" type="parTrans" cxnId="{4830ECA4-F382-4D0C-955A-BDC466B8BEB3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8DE7BCE-4687-40E3-906F-8DF9C1F26DAC}" type="sibTrans" cxnId="{4830ECA4-F382-4D0C-955A-BDC466B8BEB3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388147F-3088-42E3-9BEB-E90539F39E67}">
      <dgm:prSet phldrT="[Text]" custT="1"/>
      <dgm:spPr/>
      <dgm:t>
        <a:bodyPr/>
        <a:lstStyle/>
        <a:p>
          <a:pPr algn="ctr"/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Categoría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de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impacto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seleccionada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A5334BC-1002-4F6F-B306-F2AC32520258}" type="parTrans" cxnId="{A3DF8BC2-EFB1-42AE-96E3-37AE7613DB7B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92389F2-1FD0-4538-84C9-AC44002304A5}" type="sibTrans" cxnId="{A3DF8BC2-EFB1-42AE-96E3-37AE7613DB7B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A745DFD-AD48-4420-98F8-6E3417E811E5}">
      <dgm:prSet phldrT="[Text]" custT="1"/>
      <dgm:spPr/>
      <dgm:t>
        <a:bodyPr/>
        <a:lstStyle/>
        <a:p>
          <a:pPr algn="ctr"/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Supuestos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y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decisiones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D57F7C0-29DD-4A3B-AD41-00DAD8C1D0A9}" type="parTrans" cxnId="{D53E8362-B074-424F-B633-2533F7BECF19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E3A9BD7-51AE-452B-8EB5-3DA7DAF4B4E4}" type="sibTrans" cxnId="{D53E8362-B074-424F-B633-2533F7BECF19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AB6B5E6-B7C2-4633-89C1-64687F2DAB64}">
      <dgm:prSet phldrT="[Text]" custT="1"/>
      <dgm:spPr/>
      <dgm:t>
        <a:bodyPr/>
        <a:lstStyle/>
        <a:p>
          <a:pPr algn="ctr"/>
          <a:r>
            <a:rPr lang="es-ES" sz="1400" dirty="0">
              <a:latin typeface="Poppins" panose="00000500000000000000" pitchFamily="2" charset="0"/>
              <a:cs typeface="Poppins" panose="00000500000000000000" pitchFamily="2" charset="0"/>
            </a:rPr>
            <a:t>Datos y calidad de los datos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1169E79-DF2F-46C3-9A57-7835E35A01B5}" type="parTrans" cxnId="{7F24D8B6-23AE-4ED0-87ED-C40A8235D263}">
      <dgm:prSet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C4CB6E1-AC18-4B40-93CD-04FBEEF51CE6}" type="sibTrans" cxnId="{7F24D8B6-23AE-4ED0-87ED-C40A8235D263}">
      <dgm:prSet custT="1"/>
      <dgm:spPr/>
      <dgm:t>
        <a:bodyPr/>
        <a:lstStyle/>
        <a:p>
          <a:pPr algn="ctr"/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75C447E-B1BD-48AE-AAF9-EBA5AB756D7A}">
      <dgm:prSet phldrT="[Text]" custT="1"/>
      <dgm:spPr/>
      <dgm:t>
        <a:bodyPr/>
        <a:lstStyle/>
        <a:p>
          <a:pPr algn="ctr"/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Instalaciones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incluidas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FFD7E8A-83A5-4640-A88E-8D04261CAAE0}" type="parTrans" cxnId="{72B7E107-9BDE-409C-B35C-A41965E1B665}">
      <dgm:prSet/>
      <dgm:spPr/>
      <dgm:t>
        <a:bodyPr/>
        <a:lstStyle/>
        <a:p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6E23175-22A6-40B3-A767-962416243764}" type="sibTrans" cxnId="{72B7E107-9BDE-409C-B35C-A41965E1B665}">
      <dgm:prSet custT="1"/>
      <dgm:spPr/>
      <dgm:t>
        <a:bodyPr/>
        <a:lstStyle/>
        <a:p>
          <a:endParaRPr lang="en-US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6CCB160-EE79-4DFC-B0BE-702054EB8E9A}">
      <dgm:prSet phldrT="[Text]" custT="1"/>
      <dgm:spPr/>
      <dgm:t>
        <a:bodyPr/>
        <a:lstStyle/>
        <a:p>
          <a:pPr algn="ctr"/>
          <a:r>
            <a:rPr lang="es-ES" sz="1400" dirty="0">
              <a:latin typeface="Poppins" panose="00000500000000000000" pitchFamily="2" charset="0"/>
              <a:cs typeface="Poppins" panose="00000500000000000000" pitchFamily="2" charset="0"/>
            </a:rPr>
            <a:t>Sistema de estudio y límites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A01B4C7-330F-4DBD-ABC6-A83B1A319C47}" type="parTrans" cxnId="{A87186DA-7387-44FA-8B34-F5C711519BA4}">
      <dgm:prSet/>
      <dgm:spPr/>
      <dgm:t>
        <a:bodyPr/>
        <a:lstStyle/>
        <a:p>
          <a:endParaRPr lang="en-US" sz="1400"/>
        </a:p>
      </dgm:t>
    </dgm:pt>
    <dgm:pt modelId="{7FF27278-D271-43F4-8617-34AAB57AE5D5}" type="sibTrans" cxnId="{A87186DA-7387-44FA-8B34-F5C711519BA4}">
      <dgm:prSet custT="1"/>
      <dgm:spPr/>
      <dgm:t>
        <a:bodyPr/>
        <a:lstStyle/>
        <a:p>
          <a:endParaRPr lang="en-US" sz="1400"/>
        </a:p>
      </dgm:t>
    </dgm:pt>
    <dgm:pt modelId="{1D14FBD4-2F60-4668-988E-10038AA5829B}">
      <dgm:prSet phldrT="[Text]" custT="1"/>
      <dgm:spPr/>
      <dgm:t>
        <a:bodyPr/>
        <a:lstStyle/>
        <a:p>
          <a:pPr algn="ctr"/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Ubicación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geográfica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D5A516E-BA84-47A3-AD6C-ADFEA10D3358}" type="parTrans" cxnId="{B7AF13B0-A4FE-4E24-B1CD-CA9C7FCFE977}">
      <dgm:prSet/>
      <dgm:spPr/>
      <dgm:t>
        <a:bodyPr/>
        <a:lstStyle/>
        <a:p>
          <a:endParaRPr lang="en-US" sz="1400"/>
        </a:p>
      </dgm:t>
    </dgm:pt>
    <dgm:pt modelId="{0DF0EFE5-5B67-47A5-A5B2-4FFA924940F0}" type="sibTrans" cxnId="{B7AF13B0-A4FE-4E24-B1CD-CA9C7FCFE977}">
      <dgm:prSet custT="1"/>
      <dgm:spPr/>
      <dgm:t>
        <a:bodyPr/>
        <a:lstStyle/>
        <a:p>
          <a:endParaRPr lang="en-US" sz="1400"/>
        </a:p>
      </dgm:t>
    </dgm:pt>
    <dgm:pt modelId="{3A96F3A1-D503-4B44-9EC0-C2452448468B}">
      <dgm:prSet phldrT="[Text]" custT="1"/>
      <dgm:spPr/>
      <dgm:t>
        <a:bodyPr/>
        <a:lstStyle/>
        <a:p>
          <a:pPr algn="ctr"/>
          <a:r>
            <a:rPr lang="es-ES" sz="1400" dirty="0">
              <a:latin typeface="Poppins" panose="00000500000000000000" pitchFamily="2" charset="0"/>
              <a:cs typeface="Poppins" panose="00000500000000000000" pitchFamily="2" charset="0"/>
            </a:rPr>
            <a:t>Metodología de estimación de impactos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4B5FCF3-BD44-46FD-BEA6-7868635AACC8}" type="parTrans" cxnId="{C1DD78C4-5098-4A32-B2BA-02F922D7C931}">
      <dgm:prSet/>
      <dgm:spPr/>
      <dgm:t>
        <a:bodyPr/>
        <a:lstStyle/>
        <a:p>
          <a:endParaRPr lang="en-US" sz="1400"/>
        </a:p>
      </dgm:t>
    </dgm:pt>
    <dgm:pt modelId="{9FB45928-4DDB-468D-B16A-748ECA3B72A1}" type="sibTrans" cxnId="{C1DD78C4-5098-4A32-B2BA-02F922D7C931}">
      <dgm:prSet custT="1"/>
      <dgm:spPr/>
      <dgm:t>
        <a:bodyPr/>
        <a:lstStyle/>
        <a:p>
          <a:endParaRPr lang="en-US" sz="1400"/>
        </a:p>
      </dgm:t>
    </dgm:pt>
    <dgm:pt modelId="{26D8DDE4-3436-4608-8E15-AEE8D2EA5939}">
      <dgm:prSet phldrT="[Text]" custT="1"/>
      <dgm:spPr/>
      <dgm:t>
        <a:bodyPr/>
        <a:lstStyle/>
        <a:p>
          <a:pPr algn="ctr"/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Expresión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de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los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dirty="0" err="1">
              <a:latin typeface="Poppins" panose="00000500000000000000" pitchFamily="2" charset="0"/>
              <a:cs typeface="Poppins" panose="00000500000000000000" pitchFamily="2" charset="0"/>
            </a:rPr>
            <a:t>resultados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9D4D58D-35A3-461E-8E7C-C16F6E2E287C}" type="parTrans" cxnId="{78783D33-7B76-458F-848A-A44C075C8C8F}">
      <dgm:prSet/>
      <dgm:spPr/>
      <dgm:t>
        <a:bodyPr/>
        <a:lstStyle/>
        <a:p>
          <a:endParaRPr lang="en-US" sz="1400"/>
        </a:p>
      </dgm:t>
    </dgm:pt>
    <dgm:pt modelId="{32BDDB0F-A9F7-418E-999E-9DA56479961C}" type="sibTrans" cxnId="{78783D33-7B76-458F-848A-A44C075C8C8F}">
      <dgm:prSet custT="1"/>
      <dgm:spPr/>
      <dgm:t>
        <a:bodyPr/>
        <a:lstStyle/>
        <a:p>
          <a:endParaRPr lang="en-US" sz="1400"/>
        </a:p>
      </dgm:t>
    </dgm:pt>
    <dgm:pt modelId="{4F82D33E-AB6D-4279-AA1D-4BE0B21E7FF5}">
      <dgm:prSet phldrT="[Text]" custT="1"/>
      <dgm:spPr/>
      <dgm:t>
        <a:bodyPr/>
        <a:lstStyle/>
        <a:p>
          <a:pPr algn="ctr"/>
          <a:r>
            <a:rPr lang="es-ES" sz="1400" dirty="0">
              <a:latin typeface="Poppins" panose="00000500000000000000" pitchFamily="2" charset="0"/>
              <a:cs typeface="Poppins" panose="00000500000000000000" pitchFamily="2" charset="0"/>
            </a:rPr>
            <a:t>Exclusiones, limitaciones, criterios de corte e incertidumbres</a:t>
          </a:r>
          <a:endParaRPr lang="en-US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20FF10A-C528-4E7B-AE29-BFF5960191B6}" type="parTrans" cxnId="{A5CEBB46-31B4-4919-9909-46879AE87739}">
      <dgm:prSet/>
      <dgm:spPr/>
      <dgm:t>
        <a:bodyPr/>
        <a:lstStyle/>
        <a:p>
          <a:endParaRPr lang="en-US" sz="1400"/>
        </a:p>
      </dgm:t>
    </dgm:pt>
    <dgm:pt modelId="{19C95A49-6D51-4CBD-B64E-95E43D72488C}" type="sibTrans" cxnId="{A5CEBB46-31B4-4919-9909-46879AE87739}">
      <dgm:prSet/>
      <dgm:spPr/>
      <dgm:t>
        <a:bodyPr/>
        <a:lstStyle/>
        <a:p>
          <a:endParaRPr lang="en-US" sz="1400"/>
        </a:p>
      </dgm:t>
    </dgm:pt>
    <dgm:pt modelId="{422014CB-9120-477E-A812-C3D6B05A1A55}" type="pres">
      <dgm:prSet presAssocID="{F7591152-6BEB-4875-8CE9-B586A6D5F23C}" presName="Name0" presStyleCnt="0">
        <dgm:presLayoutVars>
          <dgm:dir/>
          <dgm:resizeHandles val="exact"/>
        </dgm:presLayoutVars>
      </dgm:prSet>
      <dgm:spPr/>
    </dgm:pt>
    <dgm:pt modelId="{1C860BB0-2134-49A3-974B-5401EC22D42D}" type="pres">
      <dgm:prSet presAssocID="{A7438290-173F-4143-A6C9-E4B9F5A91102}" presName="node" presStyleLbl="node1" presStyleIdx="0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86BB4D77-C883-41CB-BCE3-4BEFE45CB239}" type="pres">
      <dgm:prSet presAssocID="{D90AF006-F741-4BC6-B759-FC6FD3081767}" presName="sibTrans" presStyleLbl="sibTrans1D1" presStyleIdx="0" presStyleCnt="10"/>
      <dgm:spPr/>
    </dgm:pt>
    <dgm:pt modelId="{F778CC0B-A355-40C4-A022-C7D8313C0A0F}" type="pres">
      <dgm:prSet presAssocID="{D90AF006-F741-4BC6-B759-FC6FD3081767}" presName="connectorText" presStyleLbl="sibTrans1D1" presStyleIdx="0" presStyleCnt="10"/>
      <dgm:spPr/>
    </dgm:pt>
    <dgm:pt modelId="{B3857B58-84B7-41DA-AA1F-9C2912A38977}" type="pres">
      <dgm:prSet presAssocID="{875C447E-B1BD-48AE-AAF9-EBA5AB756D7A}" presName="node" presStyleLbl="node1" presStyleIdx="1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59C55758-6B06-4584-967C-47530AF30A87}" type="pres">
      <dgm:prSet presAssocID="{56E23175-22A6-40B3-A767-962416243764}" presName="sibTrans" presStyleLbl="sibTrans1D1" presStyleIdx="1" presStyleCnt="10"/>
      <dgm:spPr/>
    </dgm:pt>
    <dgm:pt modelId="{5391DF99-7CDC-4C97-892E-F539BC078678}" type="pres">
      <dgm:prSet presAssocID="{56E23175-22A6-40B3-A767-962416243764}" presName="connectorText" presStyleLbl="sibTrans1D1" presStyleIdx="1" presStyleCnt="10"/>
      <dgm:spPr/>
    </dgm:pt>
    <dgm:pt modelId="{DAC176F6-B4D7-4E91-AF6D-84B66C9046BF}" type="pres">
      <dgm:prSet presAssocID="{F6CCB160-EE79-4DFC-B0BE-702054EB8E9A}" presName="node" presStyleLbl="node1" presStyleIdx="2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675D3D52-3714-43E2-9ED5-32A3FFE1DFEB}" type="pres">
      <dgm:prSet presAssocID="{7FF27278-D271-43F4-8617-34AAB57AE5D5}" presName="sibTrans" presStyleLbl="sibTrans1D1" presStyleIdx="2" presStyleCnt="10"/>
      <dgm:spPr/>
    </dgm:pt>
    <dgm:pt modelId="{E02073F8-73C0-4A93-B6FD-1A32127ECA46}" type="pres">
      <dgm:prSet presAssocID="{7FF27278-D271-43F4-8617-34AAB57AE5D5}" presName="connectorText" presStyleLbl="sibTrans1D1" presStyleIdx="2" presStyleCnt="10"/>
      <dgm:spPr/>
    </dgm:pt>
    <dgm:pt modelId="{0E02A569-8D6D-49CD-A610-B5D15AE0EE8D}" type="pres">
      <dgm:prSet presAssocID="{CED4DCD4-742E-4A2D-BBBB-3A1B8B7C817A}" presName="node" presStyleLbl="node1" presStyleIdx="3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88FD72F1-D504-4664-A094-50BCD9EA64A2}" type="pres">
      <dgm:prSet presAssocID="{B8DE7BCE-4687-40E3-906F-8DF9C1F26DAC}" presName="sibTrans" presStyleLbl="sibTrans1D1" presStyleIdx="3" presStyleCnt="10"/>
      <dgm:spPr/>
    </dgm:pt>
    <dgm:pt modelId="{6F3A7459-6EB1-4EC1-9345-E3F8775219B3}" type="pres">
      <dgm:prSet presAssocID="{B8DE7BCE-4687-40E3-906F-8DF9C1F26DAC}" presName="connectorText" presStyleLbl="sibTrans1D1" presStyleIdx="3" presStyleCnt="10"/>
      <dgm:spPr/>
    </dgm:pt>
    <dgm:pt modelId="{9CF4244A-5478-4D90-9C45-4925F48DC2BA}" type="pres">
      <dgm:prSet presAssocID="{7388147F-3088-42E3-9BEB-E90539F39E67}" presName="node" presStyleLbl="node1" presStyleIdx="4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8D79B990-7F7B-4307-84BF-4F012DD88A81}" type="pres">
      <dgm:prSet presAssocID="{792389F2-1FD0-4538-84C9-AC44002304A5}" presName="sibTrans" presStyleLbl="sibTrans1D1" presStyleIdx="4" presStyleCnt="10"/>
      <dgm:spPr/>
    </dgm:pt>
    <dgm:pt modelId="{4B4AEB84-B4D5-4462-BA06-A7271025AC2D}" type="pres">
      <dgm:prSet presAssocID="{792389F2-1FD0-4538-84C9-AC44002304A5}" presName="connectorText" presStyleLbl="sibTrans1D1" presStyleIdx="4" presStyleCnt="10"/>
      <dgm:spPr/>
    </dgm:pt>
    <dgm:pt modelId="{4A4259AC-898E-4EDE-9B19-1B93CF64E724}" type="pres">
      <dgm:prSet presAssocID="{AA745DFD-AD48-4420-98F8-6E3417E811E5}" presName="node" presStyleLbl="node1" presStyleIdx="5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123926F0-D843-4DFB-B6A9-67DEE59CA4DF}" type="pres">
      <dgm:prSet presAssocID="{7E3A9BD7-51AE-452B-8EB5-3DA7DAF4B4E4}" presName="sibTrans" presStyleLbl="sibTrans1D1" presStyleIdx="5" presStyleCnt="10"/>
      <dgm:spPr/>
    </dgm:pt>
    <dgm:pt modelId="{CCCD75DC-A010-4CE3-AB84-9B8C5972BEBD}" type="pres">
      <dgm:prSet presAssocID="{7E3A9BD7-51AE-452B-8EB5-3DA7DAF4B4E4}" presName="connectorText" presStyleLbl="sibTrans1D1" presStyleIdx="5" presStyleCnt="10"/>
      <dgm:spPr/>
    </dgm:pt>
    <dgm:pt modelId="{65F77483-ECF7-4911-A959-A2ED6C315112}" type="pres">
      <dgm:prSet presAssocID="{1AB6B5E6-B7C2-4633-89C1-64687F2DAB64}" presName="node" presStyleLbl="node1" presStyleIdx="6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DEF8BBD5-53C1-4BDF-B428-EC0D5F54AF7B}" type="pres">
      <dgm:prSet presAssocID="{1C4CB6E1-AC18-4B40-93CD-04FBEEF51CE6}" presName="sibTrans" presStyleLbl="sibTrans1D1" presStyleIdx="6" presStyleCnt="10"/>
      <dgm:spPr/>
    </dgm:pt>
    <dgm:pt modelId="{13D08054-9335-4EC7-89E0-6E44F9313214}" type="pres">
      <dgm:prSet presAssocID="{1C4CB6E1-AC18-4B40-93CD-04FBEEF51CE6}" presName="connectorText" presStyleLbl="sibTrans1D1" presStyleIdx="6" presStyleCnt="10"/>
      <dgm:spPr/>
    </dgm:pt>
    <dgm:pt modelId="{B4CAE4EA-6DBE-4CA5-A5E9-8599DBE998C1}" type="pres">
      <dgm:prSet presAssocID="{1D14FBD4-2F60-4668-988E-10038AA5829B}" presName="node" presStyleLbl="node1" presStyleIdx="7" presStyleCnt="11">
        <dgm:presLayoutVars>
          <dgm:bulletEnabled val="1"/>
        </dgm:presLayoutVars>
      </dgm:prSet>
      <dgm:spPr/>
    </dgm:pt>
    <dgm:pt modelId="{FEA13A90-F985-4E41-9A39-134F4E545894}" type="pres">
      <dgm:prSet presAssocID="{0DF0EFE5-5B67-47A5-A5B2-4FFA924940F0}" presName="sibTrans" presStyleLbl="sibTrans1D1" presStyleIdx="7" presStyleCnt="10"/>
      <dgm:spPr/>
    </dgm:pt>
    <dgm:pt modelId="{B8AEA161-47C1-480C-B2E2-C25403E65B67}" type="pres">
      <dgm:prSet presAssocID="{0DF0EFE5-5B67-47A5-A5B2-4FFA924940F0}" presName="connectorText" presStyleLbl="sibTrans1D1" presStyleIdx="7" presStyleCnt="10"/>
      <dgm:spPr/>
    </dgm:pt>
    <dgm:pt modelId="{199FB97B-30CB-43FD-AD54-BF1AF03C15ED}" type="pres">
      <dgm:prSet presAssocID="{3A96F3A1-D503-4B44-9EC0-C2452448468B}" presName="node" presStyleLbl="node1" presStyleIdx="8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C01D5526-6603-4686-9122-7C6B7F2D2DA5}" type="pres">
      <dgm:prSet presAssocID="{9FB45928-4DDB-468D-B16A-748ECA3B72A1}" presName="sibTrans" presStyleLbl="sibTrans1D1" presStyleIdx="8" presStyleCnt="10"/>
      <dgm:spPr/>
    </dgm:pt>
    <dgm:pt modelId="{DED32963-7305-4EBA-AC9C-DDFD45F32C5C}" type="pres">
      <dgm:prSet presAssocID="{9FB45928-4DDB-468D-B16A-748ECA3B72A1}" presName="connectorText" presStyleLbl="sibTrans1D1" presStyleIdx="8" presStyleCnt="10"/>
      <dgm:spPr/>
    </dgm:pt>
    <dgm:pt modelId="{045104A3-A76A-46DA-B6FF-154F93172DDF}" type="pres">
      <dgm:prSet presAssocID="{26D8DDE4-3436-4608-8E15-AEE8D2EA5939}" presName="node" presStyleLbl="node1" presStyleIdx="9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7B60F42D-37E7-47FF-A2D5-C5998E8F7C28}" type="pres">
      <dgm:prSet presAssocID="{32BDDB0F-A9F7-418E-999E-9DA56479961C}" presName="sibTrans" presStyleLbl="sibTrans1D1" presStyleIdx="9" presStyleCnt="10"/>
      <dgm:spPr/>
    </dgm:pt>
    <dgm:pt modelId="{02EDDE93-A133-4AA5-A336-F6C120C6334C}" type="pres">
      <dgm:prSet presAssocID="{32BDDB0F-A9F7-418E-999E-9DA56479961C}" presName="connectorText" presStyleLbl="sibTrans1D1" presStyleIdx="9" presStyleCnt="10"/>
      <dgm:spPr/>
    </dgm:pt>
    <dgm:pt modelId="{B8ED23C3-CB0A-43D3-A8B5-6BB5243B2C39}" type="pres">
      <dgm:prSet presAssocID="{4F82D33E-AB6D-4279-AA1D-4BE0B21E7FF5}" presName="node" presStyleLbl="node1" presStyleIdx="10" presStyleCnt="11" custScaleX="13112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2417505-5676-4ECF-880C-F75AE6838FFE}" type="presOf" srcId="{A7438290-173F-4143-A6C9-E4B9F5A91102}" destId="{1C860BB0-2134-49A3-974B-5401EC22D42D}" srcOrd="0" destOrd="0" presId="urn:microsoft.com/office/officeart/2005/8/layout/bProcess3"/>
    <dgm:cxn modelId="{72B7E107-9BDE-409C-B35C-A41965E1B665}" srcId="{F7591152-6BEB-4875-8CE9-B586A6D5F23C}" destId="{875C447E-B1BD-48AE-AAF9-EBA5AB756D7A}" srcOrd="1" destOrd="0" parTransId="{5FFD7E8A-83A5-4640-A88E-8D04261CAAE0}" sibTransId="{56E23175-22A6-40B3-A767-962416243764}"/>
    <dgm:cxn modelId="{FE037616-F987-4273-A0F6-E4095530BB81}" type="presOf" srcId="{CED4DCD4-742E-4A2D-BBBB-3A1B8B7C817A}" destId="{0E02A569-8D6D-49CD-A610-B5D15AE0EE8D}" srcOrd="0" destOrd="0" presId="urn:microsoft.com/office/officeart/2005/8/layout/bProcess3"/>
    <dgm:cxn modelId="{DF422B1C-2388-4F1C-BC91-B9F3363B4217}" type="presOf" srcId="{D90AF006-F741-4BC6-B759-FC6FD3081767}" destId="{86BB4D77-C883-41CB-BCE3-4BEFE45CB239}" srcOrd="0" destOrd="0" presId="urn:microsoft.com/office/officeart/2005/8/layout/bProcess3"/>
    <dgm:cxn modelId="{31B9251F-71D0-48D6-8785-77B90E240B76}" type="presOf" srcId="{875C447E-B1BD-48AE-AAF9-EBA5AB756D7A}" destId="{B3857B58-84B7-41DA-AA1F-9C2912A38977}" srcOrd="0" destOrd="0" presId="urn:microsoft.com/office/officeart/2005/8/layout/bProcess3"/>
    <dgm:cxn modelId="{26683225-5942-4021-A1C1-F9449F27758E}" type="presOf" srcId="{7E3A9BD7-51AE-452B-8EB5-3DA7DAF4B4E4}" destId="{CCCD75DC-A010-4CE3-AB84-9B8C5972BEBD}" srcOrd="1" destOrd="0" presId="urn:microsoft.com/office/officeart/2005/8/layout/bProcess3"/>
    <dgm:cxn modelId="{A8D69B28-478B-4C47-A69F-0D25E319880A}" type="presOf" srcId="{4F82D33E-AB6D-4279-AA1D-4BE0B21E7FF5}" destId="{B8ED23C3-CB0A-43D3-A8B5-6BB5243B2C39}" srcOrd="0" destOrd="0" presId="urn:microsoft.com/office/officeart/2005/8/layout/bProcess3"/>
    <dgm:cxn modelId="{93291A32-7A96-41E1-A10E-0015A7F591E3}" type="presOf" srcId="{1D14FBD4-2F60-4668-988E-10038AA5829B}" destId="{B4CAE4EA-6DBE-4CA5-A5E9-8599DBE998C1}" srcOrd="0" destOrd="0" presId="urn:microsoft.com/office/officeart/2005/8/layout/bProcess3"/>
    <dgm:cxn modelId="{78783D33-7B76-458F-848A-A44C075C8C8F}" srcId="{F7591152-6BEB-4875-8CE9-B586A6D5F23C}" destId="{26D8DDE4-3436-4608-8E15-AEE8D2EA5939}" srcOrd="9" destOrd="0" parTransId="{D9D4D58D-35A3-461E-8E7C-C16F6E2E287C}" sibTransId="{32BDDB0F-A9F7-418E-999E-9DA56479961C}"/>
    <dgm:cxn modelId="{45DF643B-4242-4E59-9186-86CF05258327}" type="presOf" srcId="{32BDDB0F-A9F7-418E-999E-9DA56479961C}" destId="{7B60F42D-37E7-47FF-A2D5-C5998E8F7C28}" srcOrd="0" destOrd="0" presId="urn:microsoft.com/office/officeart/2005/8/layout/bProcess3"/>
    <dgm:cxn modelId="{06F7A73D-DE01-4A97-962C-73180D9B27E8}" type="presOf" srcId="{F7591152-6BEB-4875-8CE9-B586A6D5F23C}" destId="{422014CB-9120-477E-A812-C3D6B05A1A55}" srcOrd="0" destOrd="0" presId="urn:microsoft.com/office/officeart/2005/8/layout/bProcess3"/>
    <dgm:cxn modelId="{77880F60-D70C-4B62-9433-2C19B5D7F7BF}" type="presOf" srcId="{792389F2-1FD0-4538-84C9-AC44002304A5}" destId="{4B4AEB84-B4D5-4462-BA06-A7271025AC2D}" srcOrd="1" destOrd="0" presId="urn:microsoft.com/office/officeart/2005/8/layout/bProcess3"/>
    <dgm:cxn modelId="{D53E8362-B074-424F-B633-2533F7BECF19}" srcId="{F7591152-6BEB-4875-8CE9-B586A6D5F23C}" destId="{AA745DFD-AD48-4420-98F8-6E3417E811E5}" srcOrd="5" destOrd="0" parTransId="{BD57F7C0-29DD-4A3B-AD41-00DAD8C1D0A9}" sibTransId="{7E3A9BD7-51AE-452B-8EB5-3DA7DAF4B4E4}"/>
    <dgm:cxn modelId="{BD440C63-1D94-4A52-B358-2A39E435BBA2}" type="presOf" srcId="{1C4CB6E1-AC18-4B40-93CD-04FBEEF51CE6}" destId="{DEF8BBD5-53C1-4BDF-B428-EC0D5F54AF7B}" srcOrd="0" destOrd="0" presId="urn:microsoft.com/office/officeart/2005/8/layout/bProcess3"/>
    <dgm:cxn modelId="{A46DCD44-D01F-49FD-A2A2-60F9C23D1CA7}" type="presOf" srcId="{D90AF006-F741-4BC6-B759-FC6FD3081767}" destId="{F778CC0B-A355-40C4-A022-C7D8313C0A0F}" srcOrd="1" destOrd="0" presId="urn:microsoft.com/office/officeart/2005/8/layout/bProcess3"/>
    <dgm:cxn modelId="{24940466-5448-4446-AE1D-937FDA3489A0}" type="presOf" srcId="{7FF27278-D271-43F4-8617-34AAB57AE5D5}" destId="{E02073F8-73C0-4A93-B6FD-1A32127ECA46}" srcOrd="1" destOrd="0" presId="urn:microsoft.com/office/officeart/2005/8/layout/bProcess3"/>
    <dgm:cxn modelId="{2785AC46-01B8-4138-90D1-FB2543EDAC57}" type="presOf" srcId="{3A96F3A1-D503-4B44-9EC0-C2452448468B}" destId="{199FB97B-30CB-43FD-AD54-BF1AF03C15ED}" srcOrd="0" destOrd="0" presId="urn:microsoft.com/office/officeart/2005/8/layout/bProcess3"/>
    <dgm:cxn modelId="{A5CEBB46-31B4-4919-9909-46879AE87739}" srcId="{F7591152-6BEB-4875-8CE9-B586A6D5F23C}" destId="{4F82D33E-AB6D-4279-AA1D-4BE0B21E7FF5}" srcOrd="10" destOrd="0" parTransId="{120FF10A-C528-4E7B-AE29-BFF5960191B6}" sibTransId="{19C95A49-6D51-4CBD-B64E-95E43D72488C}"/>
    <dgm:cxn modelId="{EF190F4D-13F4-45E8-987A-39153B8A1533}" srcId="{F7591152-6BEB-4875-8CE9-B586A6D5F23C}" destId="{A7438290-173F-4143-A6C9-E4B9F5A91102}" srcOrd="0" destOrd="0" parTransId="{D102367D-D28D-416F-8386-E17EC1027FE2}" sibTransId="{D90AF006-F741-4BC6-B759-FC6FD3081767}"/>
    <dgm:cxn modelId="{D37DDB50-2F30-4ECF-B6C5-6B52F112C7DD}" type="presOf" srcId="{B8DE7BCE-4687-40E3-906F-8DF9C1F26DAC}" destId="{88FD72F1-D504-4664-A094-50BCD9EA64A2}" srcOrd="0" destOrd="0" presId="urn:microsoft.com/office/officeart/2005/8/layout/bProcess3"/>
    <dgm:cxn modelId="{CD102772-A605-4FF7-B00C-34402BE67CCF}" type="presOf" srcId="{0DF0EFE5-5B67-47A5-A5B2-4FFA924940F0}" destId="{FEA13A90-F985-4E41-9A39-134F4E545894}" srcOrd="0" destOrd="0" presId="urn:microsoft.com/office/officeart/2005/8/layout/bProcess3"/>
    <dgm:cxn modelId="{755BAC72-DC96-4EF8-9F3D-F1A2FC42D2C3}" type="presOf" srcId="{792389F2-1FD0-4538-84C9-AC44002304A5}" destId="{8D79B990-7F7B-4307-84BF-4F012DD88A81}" srcOrd="0" destOrd="0" presId="urn:microsoft.com/office/officeart/2005/8/layout/bProcess3"/>
    <dgm:cxn modelId="{18AEE473-4D0F-4EA5-85A5-955A533180A6}" type="presOf" srcId="{9FB45928-4DDB-468D-B16A-748ECA3B72A1}" destId="{C01D5526-6603-4686-9122-7C6B7F2D2DA5}" srcOrd="0" destOrd="0" presId="urn:microsoft.com/office/officeart/2005/8/layout/bProcess3"/>
    <dgm:cxn modelId="{1A22B774-4007-438C-B94C-7A6743B74D67}" type="presOf" srcId="{7388147F-3088-42E3-9BEB-E90539F39E67}" destId="{9CF4244A-5478-4D90-9C45-4925F48DC2BA}" srcOrd="0" destOrd="0" presId="urn:microsoft.com/office/officeart/2005/8/layout/bProcess3"/>
    <dgm:cxn modelId="{8AA74D59-1444-4B08-B9F2-1989253ACBFE}" type="presOf" srcId="{7FF27278-D271-43F4-8617-34AAB57AE5D5}" destId="{675D3D52-3714-43E2-9ED5-32A3FFE1DFEB}" srcOrd="0" destOrd="0" presId="urn:microsoft.com/office/officeart/2005/8/layout/bProcess3"/>
    <dgm:cxn modelId="{5F984A7D-8292-4911-AC93-C35E93CD7F11}" type="presOf" srcId="{32BDDB0F-A9F7-418E-999E-9DA56479961C}" destId="{02EDDE93-A133-4AA5-A336-F6C120C6334C}" srcOrd="1" destOrd="0" presId="urn:microsoft.com/office/officeart/2005/8/layout/bProcess3"/>
    <dgm:cxn modelId="{AD157183-FEA8-433C-A5A8-ED5FC1D1A496}" type="presOf" srcId="{0DF0EFE5-5B67-47A5-A5B2-4FFA924940F0}" destId="{B8AEA161-47C1-480C-B2E2-C25403E65B67}" srcOrd="1" destOrd="0" presId="urn:microsoft.com/office/officeart/2005/8/layout/bProcess3"/>
    <dgm:cxn modelId="{6E0B459C-4B02-4860-AA81-908532B8007B}" type="presOf" srcId="{1AB6B5E6-B7C2-4633-89C1-64687F2DAB64}" destId="{65F77483-ECF7-4911-A959-A2ED6C315112}" srcOrd="0" destOrd="0" presId="urn:microsoft.com/office/officeart/2005/8/layout/bProcess3"/>
    <dgm:cxn modelId="{4830ECA4-F382-4D0C-955A-BDC466B8BEB3}" srcId="{F7591152-6BEB-4875-8CE9-B586A6D5F23C}" destId="{CED4DCD4-742E-4A2D-BBBB-3A1B8B7C817A}" srcOrd="3" destOrd="0" parTransId="{D0278C17-6953-4B10-9812-DD75F81BF91F}" sibTransId="{B8DE7BCE-4687-40E3-906F-8DF9C1F26DAC}"/>
    <dgm:cxn modelId="{808E2DAC-1B6C-4BC9-AAE3-CC2F63A1A071}" type="presOf" srcId="{7E3A9BD7-51AE-452B-8EB5-3DA7DAF4B4E4}" destId="{123926F0-D843-4DFB-B6A9-67DEE59CA4DF}" srcOrd="0" destOrd="0" presId="urn:microsoft.com/office/officeart/2005/8/layout/bProcess3"/>
    <dgm:cxn modelId="{B7AF13B0-A4FE-4E24-B1CD-CA9C7FCFE977}" srcId="{F7591152-6BEB-4875-8CE9-B586A6D5F23C}" destId="{1D14FBD4-2F60-4668-988E-10038AA5829B}" srcOrd="7" destOrd="0" parTransId="{2D5A516E-BA84-47A3-AD6C-ADFEA10D3358}" sibTransId="{0DF0EFE5-5B67-47A5-A5B2-4FFA924940F0}"/>
    <dgm:cxn modelId="{7F24D8B6-23AE-4ED0-87ED-C40A8235D263}" srcId="{F7591152-6BEB-4875-8CE9-B586A6D5F23C}" destId="{1AB6B5E6-B7C2-4633-89C1-64687F2DAB64}" srcOrd="6" destOrd="0" parTransId="{81169E79-DF2F-46C3-9A57-7835E35A01B5}" sibTransId="{1C4CB6E1-AC18-4B40-93CD-04FBEEF51CE6}"/>
    <dgm:cxn modelId="{5ED64FB8-7B43-4B72-8512-24450FF8886B}" type="presOf" srcId="{AA745DFD-AD48-4420-98F8-6E3417E811E5}" destId="{4A4259AC-898E-4EDE-9B19-1B93CF64E724}" srcOrd="0" destOrd="0" presId="urn:microsoft.com/office/officeart/2005/8/layout/bProcess3"/>
    <dgm:cxn modelId="{33870FBA-4197-4310-98B1-04BE0D53C3B6}" type="presOf" srcId="{1C4CB6E1-AC18-4B40-93CD-04FBEEF51CE6}" destId="{13D08054-9335-4EC7-89E0-6E44F9313214}" srcOrd="1" destOrd="0" presId="urn:microsoft.com/office/officeart/2005/8/layout/bProcess3"/>
    <dgm:cxn modelId="{A3DF8BC2-EFB1-42AE-96E3-37AE7613DB7B}" srcId="{F7591152-6BEB-4875-8CE9-B586A6D5F23C}" destId="{7388147F-3088-42E3-9BEB-E90539F39E67}" srcOrd="4" destOrd="0" parTransId="{7A5334BC-1002-4F6F-B306-F2AC32520258}" sibTransId="{792389F2-1FD0-4538-84C9-AC44002304A5}"/>
    <dgm:cxn modelId="{C1DD78C4-5098-4A32-B2BA-02F922D7C931}" srcId="{F7591152-6BEB-4875-8CE9-B586A6D5F23C}" destId="{3A96F3A1-D503-4B44-9EC0-C2452448468B}" srcOrd="8" destOrd="0" parTransId="{94B5FCF3-BD44-46FD-BEA6-7868635AACC8}" sibTransId="{9FB45928-4DDB-468D-B16A-748ECA3B72A1}"/>
    <dgm:cxn modelId="{45A2E9D1-4B38-4E0B-8D75-DEA2EF4AAAA2}" type="presOf" srcId="{9FB45928-4DDB-468D-B16A-748ECA3B72A1}" destId="{DED32963-7305-4EBA-AC9C-DDFD45F32C5C}" srcOrd="1" destOrd="0" presId="urn:microsoft.com/office/officeart/2005/8/layout/bProcess3"/>
    <dgm:cxn modelId="{7E6729D3-9E5A-4EE1-95A8-CCBFDEAA00B2}" type="presOf" srcId="{56E23175-22A6-40B3-A767-962416243764}" destId="{59C55758-6B06-4584-967C-47530AF30A87}" srcOrd="0" destOrd="0" presId="urn:microsoft.com/office/officeart/2005/8/layout/bProcess3"/>
    <dgm:cxn modelId="{FDD250D4-1C06-4043-BF20-B9DC03B05357}" type="presOf" srcId="{26D8DDE4-3436-4608-8E15-AEE8D2EA5939}" destId="{045104A3-A76A-46DA-B6FF-154F93172DDF}" srcOrd="0" destOrd="0" presId="urn:microsoft.com/office/officeart/2005/8/layout/bProcess3"/>
    <dgm:cxn modelId="{A87186DA-7387-44FA-8B34-F5C711519BA4}" srcId="{F7591152-6BEB-4875-8CE9-B586A6D5F23C}" destId="{F6CCB160-EE79-4DFC-B0BE-702054EB8E9A}" srcOrd="2" destOrd="0" parTransId="{0A01B4C7-330F-4DBD-ABC6-A83B1A319C47}" sibTransId="{7FF27278-D271-43F4-8617-34AAB57AE5D5}"/>
    <dgm:cxn modelId="{D1B569E0-6165-4630-B323-E2301305EA55}" type="presOf" srcId="{56E23175-22A6-40B3-A767-962416243764}" destId="{5391DF99-7CDC-4C97-892E-F539BC078678}" srcOrd="1" destOrd="0" presId="urn:microsoft.com/office/officeart/2005/8/layout/bProcess3"/>
    <dgm:cxn modelId="{15D97AF0-6AC2-402A-9284-E8C9C1C821C6}" type="presOf" srcId="{B8DE7BCE-4687-40E3-906F-8DF9C1F26DAC}" destId="{6F3A7459-6EB1-4EC1-9345-E3F8775219B3}" srcOrd="1" destOrd="0" presId="urn:microsoft.com/office/officeart/2005/8/layout/bProcess3"/>
    <dgm:cxn modelId="{83EFC6F4-FAAC-4556-8728-60C86B578177}" type="presOf" srcId="{F6CCB160-EE79-4DFC-B0BE-702054EB8E9A}" destId="{DAC176F6-B4D7-4E91-AF6D-84B66C9046BF}" srcOrd="0" destOrd="0" presId="urn:microsoft.com/office/officeart/2005/8/layout/bProcess3"/>
    <dgm:cxn modelId="{F03D5545-45A4-42EE-AF62-89D760645610}" type="presParOf" srcId="{422014CB-9120-477E-A812-C3D6B05A1A55}" destId="{1C860BB0-2134-49A3-974B-5401EC22D42D}" srcOrd="0" destOrd="0" presId="urn:microsoft.com/office/officeart/2005/8/layout/bProcess3"/>
    <dgm:cxn modelId="{DC85A304-21F0-4B80-9DA2-AD9873057743}" type="presParOf" srcId="{422014CB-9120-477E-A812-C3D6B05A1A55}" destId="{86BB4D77-C883-41CB-BCE3-4BEFE45CB239}" srcOrd="1" destOrd="0" presId="urn:microsoft.com/office/officeart/2005/8/layout/bProcess3"/>
    <dgm:cxn modelId="{FA73CB41-7427-465B-B2EC-75A42687272E}" type="presParOf" srcId="{86BB4D77-C883-41CB-BCE3-4BEFE45CB239}" destId="{F778CC0B-A355-40C4-A022-C7D8313C0A0F}" srcOrd="0" destOrd="0" presId="urn:microsoft.com/office/officeart/2005/8/layout/bProcess3"/>
    <dgm:cxn modelId="{EB81583A-4374-42FB-A101-115D89254E31}" type="presParOf" srcId="{422014CB-9120-477E-A812-C3D6B05A1A55}" destId="{B3857B58-84B7-41DA-AA1F-9C2912A38977}" srcOrd="2" destOrd="0" presId="urn:microsoft.com/office/officeart/2005/8/layout/bProcess3"/>
    <dgm:cxn modelId="{5793CA36-3332-4424-B125-BB9DA3829666}" type="presParOf" srcId="{422014CB-9120-477E-A812-C3D6B05A1A55}" destId="{59C55758-6B06-4584-967C-47530AF30A87}" srcOrd="3" destOrd="0" presId="urn:microsoft.com/office/officeart/2005/8/layout/bProcess3"/>
    <dgm:cxn modelId="{F1A4C3D7-EF84-457B-85C4-491826572556}" type="presParOf" srcId="{59C55758-6B06-4584-967C-47530AF30A87}" destId="{5391DF99-7CDC-4C97-892E-F539BC078678}" srcOrd="0" destOrd="0" presId="urn:microsoft.com/office/officeart/2005/8/layout/bProcess3"/>
    <dgm:cxn modelId="{D1394EDC-B55F-4E39-BF5A-B3E845E43851}" type="presParOf" srcId="{422014CB-9120-477E-A812-C3D6B05A1A55}" destId="{DAC176F6-B4D7-4E91-AF6D-84B66C9046BF}" srcOrd="4" destOrd="0" presId="urn:microsoft.com/office/officeart/2005/8/layout/bProcess3"/>
    <dgm:cxn modelId="{B3174156-0FC6-4483-8EDC-7892E33E32F3}" type="presParOf" srcId="{422014CB-9120-477E-A812-C3D6B05A1A55}" destId="{675D3D52-3714-43E2-9ED5-32A3FFE1DFEB}" srcOrd="5" destOrd="0" presId="urn:microsoft.com/office/officeart/2005/8/layout/bProcess3"/>
    <dgm:cxn modelId="{53813306-5AD1-4370-8744-10E0E099133C}" type="presParOf" srcId="{675D3D52-3714-43E2-9ED5-32A3FFE1DFEB}" destId="{E02073F8-73C0-4A93-B6FD-1A32127ECA46}" srcOrd="0" destOrd="0" presId="urn:microsoft.com/office/officeart/2005/8/layout/bProcess3"/>
    <dgm:cxn modelId="{0C63416C-D898-4B1E-ACEA-138AD93FE2D6}" type="presParOf" srcId="{422014CB-9120-477E-A812-C3D6B05A1A55}" destId="{0E02A569-8D6D-49CD-A610-B5D15AE0EE8D}" srcOrd="6" destOrd="0" presId="urn:microsoft.com/office/officeart/2005/8/layout/bProcess3"/>
    <dgm:cxn modelId="{859E6351-F29C-4432-BE37-64F7907D0A6C}" type="presParOf" srcId="{422014CB-9120-477E-A812-C3D6B05A1A55}" destId="{88FD72F1-D504-4664-A094-50BCD9EA64A2}" srcOrd="7" destOrd="0" presId="urn:microsoft.com/office/officeart/2005/8/layout/bProcess3"/>
    <dgm:cxn modelId="{469038C9-6C23-4B42-BFE8-D19B28AA9A6F}" type="presParOf" srcId="{88FD72F1-D504-4664-A094-50BCD9EA64A2}" destId="{6F3A7459-6EB1-4EC1-9345-E3F8775219B3}" srcOrd="0" destOrd="0" presId="urn:microsoft.com/office/officeart/2005/8/layout/bProcess3"/>
    <dgm:cxn modelId="{7F6B1CD1-BFA7-4E40-9B68-1B3A3ED28E54}" type="presParOf" srcId="{422014CB-9120-477E-A812-C3D6B05A1A55}" destId="{9CF4244A-5478-4D90-9C45-4925F48DC2BA}" srcOrd="8" destOrd="0" presId="urn:microsoft.com/office/officeart/2005/8/layout/bProcess3"/>
    <dgm:cxn modelId="{DFF31E9D-C86F-49F0-99B9-80C6A2A96B88}" type="presParOf" srcId="{422014CB-9120-477E-A812-C3D6B05A1A55}" destId="{8D79B990-7F7B-4307-84BF-4F012DD88A81}" srcOrd="9" destOrd="0" presId="urn:microsoft.com/office/officeart/2005/8/layout/bProcess3"/>
    <dgm:cxn modelId="{80206C90-C4E3-49F9-A7F4-BE886E2D8866}" type="presParOf" srcId="{8D79B990-7F7B-4307-84BF-4F012DD88A81}" destId="{4B4AEB84-B4D5-4462-BA06-A7271025AC2D}" srcOrd="0" destOrd="0" presId="urn:microsoft.com/office/officeart/2005/8/layout/bProcess3"/>
    <dgm:cxn modelId="{9FB282AC-8073-4239-8CD8-178AD16E8D68}" type="presParOf" srcId="{422014CB-9120-477E-A812-C3D6B05A1A55}" destId="{4A4259AC-898E-4EDE-9B19-1B93CF64E724}" srcOrd="10" destOrd="0" presId="urn:microsoft.com/office/officeart/2005/8/layout/bProcess3"/>
    <dgm:cxn modelId="{3F4CADAF-CB83-42E9-ACC3-D599FEF48E56}" type="presParOf" srcId="{422014CB-9120-477E-A812-C3D6B05A1A55}" destId="{123926F0-D843-4DFB-B6A9-67DEE59CA4DF}" srcOrd="11" destOrd="0" presId="urn:microsoft.com/office/officeart/2005/8/layout/bProcess3"/>
    <dgm:cxn modelId="{AACC5110-4B46-4FB9-B9D8-A43A88188444}" type="presParOf" srcId="{123926F0-D843-4DFB-B6A9-67DEE59CA4DF}" destId="{CCCD75DC-A010-4CE3-AB84-9B8C5972BEBD}" srcOrd="0" destOrd="0" presId="urn:microsoft.com/office/officeart/2005/8/layout/bProcess3"/>
    <dgm:cxn modelId="{47B25963-50BE-42FB-9B56-91F41FF77287}" type="presParOf" srcId="{422014CB-9120-477E-A812-C3D6B05A1A55}" destId="{65F77483-ECF7-4911-A959-A2ED6C315112}" srcOrd="12" destOrd="0" presId="urn:microsoft.com/office/officeart/2005/8/layout/bProcess3"/>
    <dgm:cxn modelId="{2B9C5FD2-152A-4CF4-9552-5639F53055B5}" type="presParOf" srcId="{422014CB-9120-477E-A812-C3D6B05A1A55}" destId="{DEF8BBD5-53C1-4BDF-B428-EC0D5F54AF7B}" srcOrd="13" destOrd="0" presId="urn:microsoft.com/office/officeart/2005/8/layout/bProcess3"/>
    <dgm:cxn modelId="{67E48E13-392E-487F-AD99-3B393AFE2565}" type="presParOf" srcId="{DEF8BBD5-53C1-4BDF-B428-EC0D5F54AF7B}" destId="{13D08054-9335-4EC7-89E0-6E44F9313214}" srcOrd="0" destOrd="0" presId="urn:microsoft.com/office/officeart/2005/8/layout/bProcess3"/>
    <dgm:cxn modelId="{038F655B-9E38-429D-8DEE-31AABCBE94E3}" type="presParOf" srcId="{422014CB-9120-477E-A812-C3D6B05A1A55}" destId="{B4CAE4EA-6DBE-4CA5-A5E9-8599DBE998C1}" srcOrd="14" destOrd="0" presId="urn:microsoft.com/office/officeart/2005/8/layout/bProcess3"/>
    <dgm:cxn modelId="{D045D906-F888-4E15-8B99-C1FEE4C127D4}" type="presParOf" srcId="{422014CB-9120-477E-A812-C3D6B05A1A55}" destId="{FEA13A90-F985-4E41-9A39-134F4E545894}" srcOrd="15" destOrd="0" presId="urn:microsoft.com/office/officeart/2005/8/layout/bProcess3"/>
    <dgm:cxn modelId="{1C630563-7D16-4927-892B-8B5B6950750B}" type="presParOf" srcId="{FEA13A90-F985-4E41-9A39-134F4E545894}" destId="{B8AEA161-47C1-480C-B2E2-C25403E65B67}" srcOrd="0" destOrd="0" presId="urn:microsoft.com/office/officeart/2005/8/layout/bProcess3"/>
    <dgm:cxn modelId="{1D0B5D55-20A1-4167-9B16-F874CF583B52}" type="presParOf" srcId="{422014CB-9120-477E-A812-C3D6B05A1A55}" destId="{199FB97B-30CB-43FD-AD54-BF1AF03C15ED}" srcOrd="16" destOrd="0" presId="urn:microsoft.com/office/officeart/2005/8/layout/bProcess3"/>
    <dgm:cxn modelId="{BB56E881-F685-4735-8622-A794FD30D568}" type="presParOf" srcId="{422014CB-9120-477E-A812-C3D6B05A1A55}" destId="{C01D5526-6603-4686-9122-7C6B7F2D2DA5}" srcOrd="17" destOrd="0" presId="urn:microsoft.com/office/officeart/2005/8/layout/bProcess3"/>
    <dgm:cxn modelId="{BDF60E57-11EC-48A9-86BC-718A33957459}" type="presParOf" srcId="{C01D5526-6603-4686-9122-7C6B7F2D2DA5}" destId="{DED32963-7305-4EBA-AC9C-DDFD45F32C5C}" srcOrd="0" destOrd="0" presId="urn:microsoft.com/office/officeart/2005/8/layout/bProcess3"/>
    <dgm:cxn modelId="{EA11D964-9343-449B-ACD4-9FABDC949796}" type="presParOf" srcId="{422014CB-9120-477E-A812-C3D6B05A1A55}" destId="{045104A3-A76A-46DA-B6FF-154F93172DDF}" srcOrd="18" destOrd="0" presId="urn:microsoft.com/office/officeart/2005/8/layout/bProcess3"/>
    <dgm:cxn modelId="{F5EC0988-C7D2-4B04-86F0-6A5E4147C1E3}" type="presParOf" srcId="{422014CB-9120-477E-A812-C3D6B05A1A55}" destId="{7B60F42D-37E7-47FF-A2D5-C5998E8F7C28}" srcOrd="19" destOrd="0" presId="urn:microsoft.com/office/officeart/2005/8/layout/bProcess3"/>
    <dgm:cxn modelId="{44408C9F-5F96-4F9B-82D6-1F8EB7934289}" type="presParOf" srcId="{7B60F42D-37E7-47FF-A2D5-C5998E8F7C28}" destId="{02EDDE93-A133-4AA5-A336-F6C120C6334C}" srcOrd="0" destOrd="0" presId="urn:microsoft.com/office/officeart/2005/8/layout/bProcess3"/>
    <dgm:cxn modelId="{C88EF5B9-BA35-44B7-9E95-DF121F37351D}" type="presParOf" srcId="{422014CB-9120-477E-A812-C3D6B05A1A55}" destId="{B8ED23C3-CB0A-43D3-A8B5-6BB5243B2C39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3B08F-8141-4058-A886-75CA521E8669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B34E00FD-CDEF-4D2E-A711-B33AB3E58594}">
      <dgm:prSet phldrT="[Text]" custT="1"/>
      <dgm:spPr>
        <a:xfrm>
          <a:off x="0" y="2396731"/>
          <a:ext cx="1516792" cy="606716"/>
        </a:xfrm>
        <a:prstGeom prst="chevron">
          <a:avLst/>
        </a:prstGeom>
        <a:solidFill>
          <a:srgbClr val="C04000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Cultivo</a:t>
          </a:r>
          <a:r>
            <a:rPr lang="en-GB" sz="1200" b="1" i="0" dirty="0">
              <a:latin typeface="Poppins" panose="00000500000000000000" pitchFamily="2" charset="0"/>
              <a:cs typeface="Poppins" panose="00000500000000000000" pitchFamily="2" charset="0"/>
            </a:rPr>
            <a:t> y </a:t>
          </a: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cosecha</a:t>
          </a:r>
          <a:endParaRPr lang="en-US" sz="1200" b="1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635BB0FD-6F06-41AC-B6EE-EB6EB4A49992}" type="parTrans" cxnId="{0949A3A2-4F53-4740-A3E8-BBC05388D0A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0CEE6-4791-4A26-99A1-F8C8A9C7DB1D}" type="sibTrans" cxnId="{0949A3A2-4F53-4740-A3E8-BBC05388D0A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9D757-CBAC-4C0A-A538-41BD43FBAC35}">
      <dgm:prSet phldrT="[Text]" custT="1"/>
      <dgm:spPr>
        <a:xfrm>
          <a:off x="2730225" y="2396731"/>
          <a:ext cx="1516792" cy="606716"/>
        </a:xfrm>
        <a:prstGeom prst="chevron">
          <a:avLst/>
        </a:prstGeom>
        <a:solidFill>
          <a:srgbClr val="C04000">
            <a:alpha val="76667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Transporte</a:t>
          </a:r>
          <a:r>
            <a:rPr lang="en-GB" sz="1200" b="1" i="0" dirty="0">
              <a:latin typeface="Poppins" panose="00000500000000000000" pitchFamily="2" charset="0"/>
              <a:cs typeface="Poppins" panose="00000500000000000000" pitchFamily="2" charset="0"/>
            </a:rPr>
            <a:t> al </a:t>
          </a: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puerto</a:t>
          </a:r>
          <a:endParaRPr lang="en-US" sz="1200" b="1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C5D197D2-85A3-4926-8CD4-BAF364CDFF50}" type="parTrans" cxnId="{BF6B3ACF-213D-4E6A-A9C6-633248D3F4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5F4AE-EE7E-4910-8D1D-2410DE0E2850}" type="sibTrans" cxnId="{BF6B3ACF-213D-4E6A-A9C6-633248D3F4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7F0F8-4BFD-4933-9378-C4CC20619BC3}">
      <dgm:prSet phldrT="[Text]" custT="1"/>
      <dgm:spPr>
        <a:xfrm>
          <a:off x="1365112" y="2396731"/>
          <a:ext cx="1516792" cy="606716"/>
        </a:xfrm>
        <a:prstGeom prst="chevron">
          <a:avLst/>
        </a:prstGeom>
        <a:solidFill>
          <a:srgbClr val="C04000">
            <a:alpha val="83333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/>
        <a:lstStyle/>
        <a:p>
          <a:pPr>
            <a:buNone/>
          </a:pPr>
          <a:r>
            <a:rPr lang="en-GB" sz="1200" b="1" i="0" dirty="0">
              <a:latin typeface="Poppins" panose="00000500000000000000" pitchFamily="2" charset="0"/>
              <a:cs typeface="Poppins" panose="00000500000000000000" pitchFamily="2" charset="0"/>
            </a:rPr>
            <a:t>Planta de </a:t>
          </a: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empaque</a:t>
          </a:r>
          <a:endParaRPr lang="en-US" sz="1050" b="1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49C506C5-91BD-4F5F-8DB4-7666DC0DBCE7}" type="parTrans" cxnId="{3961CE17-FF88-43F6-BB2C-E9B0E55560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97295-B6C3-4593-BC75-E9B8EB2FF497}" type="sibTrans" cxnId="{3961CE17-FF88-43F6-BB2C-E9B0E55560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C7198-32BE-43A3-8828-06B73B41B61C}">
      <dgm:prSet phldrT="[Text]" custT="1"/>
      <dgm:spPr>
        <a:xfrm>
          <a:off x="4095338" y="2396731"/>
          <a:ext cx="1516792" cy="606716"/>
        </a:xfrm>
        <a:prstGeom prst="chevron">
          <a:avLst/>
        </a:prstGeom>
        <a:solidFill>
          <a:schemeClr val="accent1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" lastClr="FFFFFF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Puerto</a:t>
          </a:r>
        </a:p>
      </dgm:t>
    </dgm:pt>
    <dgm:pt modelId="{CEA13E4E-5546-4FDD-8879-0C5F11D87394}" type="parTrans" cxnId="{6CBAD3ED-6494-454E-8099-A66C9B15ED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374E5-0F46-4ED4-8602-7E2AC200FD99}" type="sibTrans" cxnId="{6CBAD3ED-6494-454E-8099-A66C9B15ED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B6E83-5614-4D8B-9065-39E809EBDF95}">
      <dgm:prSet phldrT="[Text]" custT="1"/>
      <dgm:spPr>
        <a:xfrm>
          <a:off x="5460451" y="2396731"/>
          <a:ext cx="1516792" cy="606716"/>
        </a:xfrm>
        <a:prstGeom prst="chevron">
          <a:avLst/>
        </a:prstGeom>
        <a:solidFill>
          <a:schemeClr val="accent1">
            <a:lumMod val="75000"/>
            <a:alpha val="63333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/>
        <a:lstStyle/>
        <a:p>
          <a:pPr>
            <a:buNone/>
          </a:pP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Envío</a:t>
          </a:r>
          <a:r>
            <a:rPr lang="en-GB" sz="1200" b="1" i="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internacional</a:t>
          </a:r>
          <a:endParaRPr lang="en-US" sz="1200" b="1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6486181F-D008-42AB-99A0-3A749883F864}" type="parTrans" cxnId="{0F655F4F-4EB2-48F5-81A6-79F8B48DB9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FCAAD-C3B9-4548-B315-E8FE920DEBC5}" type="sibTrans" cxnId="{0F655F4F-4EB2-48F5-81A6-79F8B48DB9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67767-8FC8-4EDE-A875-A2376FAD06D7}">
      <dgm:prSet phldrT="[Text]" custT="1"/>
      <dgm:spPr>
        <a:xfrm>
          <a:off x="6825564" y="2396731"/>
          <a:ext cx="1516792" cy="606716"/>
        </a:xfrm>
        <a:prstGeom prst="chevron">
          <a:avLst/>
        </a:prstGeom>
        <a:solidFill>
          <a:schemeClr val="accent1">
            <a:lumMod val="75000"/>
            <a:alpha val="56667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b="1" i="0" dirty="0">
              <a:latin typeface="Poppins" panose="00000500000000000000" pitchFamily="2" charset="0"/>
              <a:cs typeface="Poppins" panose="00000500000000000000" pitchFamily="2" charset="0"/>
            </a:rPr>
            <a:t>Punto de </a:t>
          </a: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venta</a:t>
          </a:r>
          <a:endParaRPr lang="en-US" sz="1200" b="1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C3410657-630A-4BDD-A9F8-89000E5F3B5F}" type="parTrans" cxnId="{EFF47611-6FAA-484C-ABA1-2403BE632A6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06F10-4DF1-47D1-9EF8-893DE33BAB86}" type="sibTrans" cxnId="{EFF47611-6FAA-484C-ABA1-2403BE632A6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16F4B-5D24-4725-B49A-E98C8BEBED8D}">
      <dgm:prSet phldrT="[Text]" custT="1"/>
      <dgm:spPr>
        <a:xfrm>
          <a:off x="8190677" y="2396731"/>
          <a:ext cx="1516792" cy="606716"/>
        </a:xfrm>
        <a:prstGeom prst="chevron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/>
        <a:lstStyle/>
        <a:p>
          <a:pPr>
            <a:buNone/>
          </a:pPr>
          <a:r>
            <a:rPr lang="en-GB" sz="1200" b="1" i="0" dirty="0" err="1">
              <a:latin typeface="Poppins" panose="00000500000000000000" pitchFamily="2" charset="0"/>
              <a:cs typeface="Poppins" panose="00000500000000000000" pitchFamily="2" charset="0"/>
            </a:rPr>
            <a:t>Consumidor</a:t>
          </a:r>
          <a:r>
            <a:rPr lang="en-GB" sz="1200" b="1" i="0" dirty="0">
              <a:latin typeface="Poppins" panose="00000500000000000000" pitchFamily="2" charset="0"/>
              <a:cs typeface="Poppins" panose="00000500000000000000" pitchFamily="2" charset="0"/>
            </a:rPr>
            <a:t> final</a:t>
          </a:r>
          <a:endParaRPr lang="en-US" sz="1200" b="1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CFE44132-9B02-4F8B-8983-520C118F57C8}" type="parTrans" cxnId="{405225B0-2C7A-4898-B608-972E3993D5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17A7F-C6A0-49FE-9838-63593E901C20}" type="sibTrans" cxnId="{405225B0-2C7A-4898-B608-972E3993D5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A57EC-EEFE-4160-A731-1978FD165723}" type="pres">
      <dgm:prSet presAssocID="{C2E3B08F-8141-4058-A886-75CA521E8669}" presName="Name0" presStyleCnt="0">
        <dgm:presLayoutVars>
          <dgm:dir/>
          <dgm:animLvl val="lvl"/>
          <dgm:resizeHandles val="exact"/>
        </dgm:presLayoutVars>
      </dgm:prSet>
      <dgm:spPr/>
    </dgm:pt>
    <dgm:pt modelId="{A0E87674-A8DF-4612-AECF-6A847C5EFE84}" type="pres">
      <dgm:prSet presAssocID="{B34E00FD-CDEF-4D2E-A711-B33AB3E58594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78C8E74-CE1E-4E84-AECB-4959EDEAD62C}" type="pres">
      <dgm:prSet presAssocID="{C540CEE6-4791-4A26-99A1-F8C8A9C7DB1D}" presName="parTxOnlySpace" presStyleCnt="0"/>
      <dgm:spPr/>
    </dgm:pt>
    <dgm:pt modelId="{F373843C-A2B0-4026-AC33-3C41C915AA40}" type="pres">
      <dgm:prSet presAssocID="{C487F0F8-4BFD-4933-9378-C4CC20619BC3}" presName="parTxOnly" presStyleLbl="node1" presStyleIdx="1" presStyleCnt="7" custScaleX="119432">
        <dgm:presLayoutVars>
          <dgm:chMax val="0"/>
          <dgm:chPref val="0"/>
          <dgm:bulletEnabled val="1"/>
        </dgm:presLayoutVars>
      </dgm:prSet>
      <dgm:spPr/>
    </dgm:pt>
    <dgm:pt modelId="{C4237904-9F70-48F2-BE50-B8E9FF875737}" type="pres">
      <dgm:prSet presAssocID="{5DA97295-B6C3-4593-BC75-E9B8EB2FF497}" presName="parTxOnlySpace" presStyleCnt="0"/>
      <dgm:spPr/>
    </dgm:pt>
    <dgm:pt modelId="{A58639A5-8464-4D14-B688-A883EB73C694}" type="pres">
      <dgm:prSet presAssocID="{E309D757-CBAC-4C0A-A538-41BD43FBAC3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C2B26C3-0242-4AA4-8B21-CC6C64BA0FAE}" type="pres">
      <dgm:prSet presAssocID="{30F5F4AE-EE7E-4910-8D1D-2410DE0E2850}" presName="parTxOnlySpace" presStyleCnt="0"/>
      <dgm:spPr/>
    </dgm:pt>
    <dgm:pt modelId="{3C62D68D-F8C5-43B1-839D-BF71260B87CA}" type="pres">
      <dgm:prSet presAssocID="{79CC7198-32BE-43A3-8828-06B73B41B61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32DE2C28-2384-43D2-968C-E5344394E0BF}" type="pres">
      <dgm:prSet presAssocID="{D12374E5-0F46-4ED4-8602-7E2AC200FD99}" presName="parTxOnlySpace" presStyleCnt="0"/>
      <dgm:spPr/>
    </dgm:pt>
    <dgm:pt modelId="{3F2C53AF-66FB-4699-9D2F-E98CEDAE0281}" type="pres">
      <dgm:prSet presAssocID="{D4BB6E83-5614-4D8B-9065-39E809EBDF95}" presName="parTxOnly" presStyleLbl="node1" presStyleIdx="4" presStyleCnt="7" custScaleX="108354">
        <dgm:presLayoutVars>
          <dgm:chMax val="0"/>
          <dgm:chPref val="0"/>
          <dgm:bulletEnabled val="1"/>
        </dgm:presLayoutVars>
      </dgm:prSet>
      <dgm:spPr/>
    </dgm:pt>
    <dgm:pt modelId="{236DEAEC-5E32-4F67-AE62-9A1406C9B674}" type="pres">
      <dgm:prSet presAssocID="{CD0FCAAD-C3B9-4548-B315-E8FE920DEBC5}" presName="parTxOnlySpace" presStyleCnt="0"/>
      <dgm:spPr/>
    </dgm:pt>
    <dgm:pt modelId="{2DFD1DF6-A6A4-4FAE-B84A-537E911CFCFA}" type="pres">
      <dgm:prSet presAssocID="{62E67767-8FC8-4EDE-A875-A2376FAD06D7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B3FD0565-729F-459B-9A1B-27DAE2003D62}" type="pres">
      <dgm:prSet presAssocID="{A8D06F10-4DF1-47D1-9EF8-893DE33BAB86}" presName="parTxOnlySpace" presStyleCnt="0"/>
      <dgm:spPr/>
    </dgm:pt>
    <dgm:pt modelId="{5177FB34-9F8F-4C24-867B-848167C45633}" type="pres">
      <dgm:prSet presAssocID="{51116F4B-5D24-4725-B49A-E98C8BEBED8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89533F03-2CCC-479F-97AC-6C454690EBA8}" type="presOf" srcId="{D4BB6E83-5614-4D8B-9065-39E809EBDF95}" destId="{3F2C53AF-66FB-4699-9D2F-E98CEDAE0281}" srcOrd="0" destOrd="0" presId="urn:microsoft.com/office/officeart/2005/8/layout/chevron1"/>
    <dgm:cxn modelId="{EFF47611-6FAA-484C-ABA1-2403BE632A62}" srcId="{C2E3B08F-8141-4058-A886-75CA521E8669}" destId="{62E67767-8FC8-4EDE-A875-A2376FAD06D7}" srcOrd="5" destOrd="0" parTransId="{C3410657-630A-4BDD-A9F8-89000E5F3B5F}" sibTransId="{A8D06F10-4DF1-47D1-9EF8-893DE33BAB86}"/>
    <dgm:cxn modelId="{3961CE17-FF88-43F6-BB2C-E9B0E5556060}" srcId="{C2E3B08F-8141-4058-A886-75CA521E8669}" destId="{C487F0F8-4BFD-4933-9378-C4CC20619BC3}" srcOrd="1" destOrd="0" parTransId="{49C506C5-91BD-4F5F-8DB4-7666DC0DBCE7}" sibTransId="{5DA97295-B6C3-4593-BC75-E9B8EB2FF497}"/>
    <dgm:cxn modelId="{9E33A827-2320-4B4F-B48C-515848967F9D}" type="presOf" srcId="{C2E3B08F-8141-4058-A886-75CA521E8669}" destId="{47AA57EC-EEFE-4160-A731-1978FD165723}" srcOrd="0" destOrd="0" presId="urn:microsoft.com/office/officeart/2005/8/layout/chevron1"/>
    <dgm:cxn modelId="{42A5EA2C-3D4C-4DCF-B623-7F3415193192}" type="presOf" srcId="{51116F4B-5D24-4725-B49A-E98C8BEBED8D}" destId="{5177FB34-9F8F-4C24-867B-848167C45633}" srcOrd="0" destOrd="0" presId="urn:microsoft.com/office/officeart/2005/8/layout/chevron1"/>
    <dgm:cxn modelId="{BE09D163-CF1C-4F05-B635-45EC4912F451}" type="presOf" srcId="{C487F0F8-4BFD-4933-9378-C4CC20619BC3}" destId="{F373843C-A2B0-4026-AC33-3C41C915AA40}" srcOrd="0" destOrd="0" presId="urn:microsoft.com/office/officeart/2005/8/layout/chevron1"/>
    <dgm:cxn modelId="{0F655F4F-4EB2-48F5-81A6-79F8B48DB98E}" srcId="{C2E3B08F-8141-4058-A886-75CA521E8669}" destId="{D4BB6E83-5614-4D8B-9065-39E809EBDF95}" srcOrd="4" destOrd="0" parTransId="{6486181F-D008-42AB-99A0-3A749883F864}" sibTransId="{CD0FCAAD-C3B9-4548-B315-E8FE920DEBC5}"/>
    <dgm:cxn modelId="{0949A3A2-4F53-4740-A3E8-BBC05388D0A1}" srcId="{C2E3B08F-8141-4058-A886-75CA521E8669}" destId="{B34E00FD-CDEF-4D2E-A711-B33AB3E58594}" srcOrd="0" destOrd="0" parTransId="{635BB0FD-6F06-41AC-B6EE-EB6EB4A49992}" sibTransId="{C540CEE6-4791-4A26-99A1-F8C8A9C7DB1D}"/>
    <dgm:cxn modelId="{405225B0-2C7A-4898-B608-972E3993D5A3}" srcId="{C2E3B08F-8141-4058-A886-75CA521E8669}" destId="{51116F4B-5D24-4725-B49A-E98C8BEBED8D}" srcOrd="6" destOrd="0" parTransId="{CFE44132-9B02-4F8B-8983-520C118F57C8}" sibTransId="{7BA17A7F-C6A0-49FE-9838-63593E901C20}"/>
    <dgm:cxn modelId="{C7ACEEB5-72A8-41ED-B2E8-F5D197A22477}" type="presOf" srcId="{B34E00FD-CDEF-4D2E-A711-B33AB3E58594}" destId="{A0E87674-A8DF-4612-AECF-6A847C5EFE84}" srcOrd="0" destOrd="0" presId="urn:microsoft.com/office/officeart/2005/8/layout/chevron1"/>
    <dgm:cxn modelId="{BF6B3ACF-213D-4E6A-A9C6-633248D3F403}" srcId="{C2E3B08F-8141-4058-A886-75CA521E8669}" destId="{E309D757-CBAC-4C0A-A538-41BD43FBAC35}" srcOrd="2" destOrd="0" parTransId="{C5D197D2-85A3-4926-8CD4-BAF364CDFF50}" sibTransId="{30F5F4AE-EE7E-4910-8D1D-2410DE0E2850}"/>
    <dgm:cxn modelId="{592870E3-08B3-4B23-B33F-7B899A1531AD}" type="presOf" srcId="{E309D757-CBAC-4C0A-A538-41BD43FBAC35}" destId="{A58639A5-8464-4D14-B688-A883EB73C694}" srcOrd="0" destOrd="0" presId="urn:microsoft.com/office/officeart/2005/8/layout/chevron1"/>
    <dgm:cxn modelId="{258F3FEC-FD4C-4896-B962-3750B29809FF}" type="presOf" srcId="{79CC7198-32BE-43A3-8828-06B73B41B61C}" destId="{3C62D68D-F8C5-43B1-839D-BF71260B87CA}" srcOrd="0" destOrd="0" presId="urn:microsoft.com/office/officeart/2005/8/layout/chevron1"/>
    <dgm:cxn modelId="{6CBAD3ED-6494-454E-8099-A66C9B15ED76}" srcId="{C2E3B08F-8141-4058-A886-75CA521E8669}" destId="{79CC7198-32BE-43A3-8828-06B73B41B61C}" srcOrd="3" destOrd="0" parTransId="{CEA13E4E-5546-4FDD-8879-0C5F11D87394}" sibTransId="{D12374E5-0F46-4ED4-8602-7E2AC200FD99}"/>
    <dgm:cxn modelId="{3BF61CEF-6387-48AC-BAEB-CF9E4508C782}" type="presOf" srcId="{62E67767-8FC8-4EDE-A875-A2376FAD06D7}" destId="{2DFD1DF6-A6A4-4FAE-B84A-537E911CFCFA}" srcOrd="0" destOrd="0" presId="urn:microsoft.com/office/officeart/2005/8/layout/chevron1"/>
    <dgm:cxn modelId="{B308A1B7-58B8-4A5D-AF5B-88A166D2DEBC}" type="presParOf" srcId="{47AA57EC-EEFE-4160-A731-1978FD165723}" destId="{A0E87674-A8DF-4612-AECF-6A847C5EFE84}" srcOrd="0" destOrd="0" presId="urn:microsoft.com/office/officeart/2005/8/layout/chevron1"/>
    <dgm:cxn modelId="{BDE1B7D0-26C7-4668-975D-C03212D40D8C}" type="presParOf" srcId="{47AA57EC-EEFE-4160-A731-1978FD165723}" destId="{B78C8E74-CE1E-4E84-AECB-4959EDEAD62C}" srcOrd="1" destOrd="0" presId="urn:microsoft.com/office/officeart/2005/8/layout/chevron1"/>
    <dgm:cxn modelId="{60D9DBB4-621E-4C33-A218-3C751750CB70}" type="presParOf" srcId="{47AA57EC-EEFE-4160-A731-1978FD165723}" destId="{F373843C-A2B0-4026-AC33-3C41C915AA40}" srcOrd="2" destOrd="0" presId="urn:microsoft.com/office/officeart/2005/8/layout/chevron1"/>
    <dgm:cxn modelId="{389A99FE-5274-4E8C-9330-4B75A1128535}" type="presParOf" srcId="{47AA57EC-EEFE-4160-A731-1978FD165723}" destId="{C4237904-9F70-48F2-BE50-B8E9FF875737}" srcOrd="3" destOrd="0" presId="urn:microsoft.com/office/officeart/2005/8/layout/chevron1"/>
    <dgm:cxn modelId="{AEF88C2D-D2F5-4B1F-9ADA-FA9664652857}" type="presParOf" srcId="{47AA57EC-EEFE-4160-A731-1978FD165723}" destId="{A58639A5-8464-4D14-B688-A883EB73C694}" srcOrd="4" destOrd="0" presId="urn:microsoft.com/office/officeart/2005/8/layout/chevron1"/>
    <dgm:cxn modelId="{436897DF-8408-436D-92AD-29BEDE5BFA83}" type="presParOf" srcId="{47AA57EC-EEFE-4160-A731-1978FD165723}" destId="{2C2B26C3-0242-4AA4-8B21-CC6C64BA0FAE}" srcOrd="5" destOrd="0" presId="urn:microsoft.com/office/officeart/2005/8/layout/chevron1"/>
    <dgm:cxn modelId="{0813EA2A-CB38-405F-9D02-A30599493009}" type="presParOf" srcId="{47AA57EC-EEFE-4160-A731-1978FD165723}" destId="{3C62D68D-F8C5-43B1-839D-BF71260B87CA}" srcOrd="6" destOrd="0" presId="urn:microsoft.com/office/officeart/2005/8/layout/chevron1"/>
    <dgm:cxn modelId="{4055DA79-9B9A-413F-8C88-45A788129F5F}" type="presParOf" srcId="{47AA57EC-EEFE-4160-A731-1978FD165723}" destId="{32DE2C28-2384-43D2-968C-E5344394E0BF}" srcOrd="7" destOrd="0" presId="urn:microsoft.com/office/officeart/2005/8/layout/chevron1"/>
    <dgm:cxn modelId="{23024ADA-18F4-4103-987E-10E9D2C29D58}" type="presParOf" srcId="{47AA57EC-EEFE-4160-A731-1978FD165723}" destId="{3F2C53AF-66FB-4699-9D2F-E98CEDAE0281}" srcOrd="8" destOrd="0" presId="urn:microsoft.com/office/officeart/2005/8/layout/chevron1"/>
    <dgm:cxn modelId="{14B9D0CE-E60C-44E6-8AD6-86C2C2F2EFC3}" type="presParOf" srcId="{47AA57EC-EEFE-4160-A731-1978FD165723}" destId="{236DEAEC-5E32-4F67-AE62-9A1406C9B674}" srcOrd="9" destOrd="0" presId="urn:microsoft.com/office/officeart/2005/8/layout/chevron1"/>
    <dgm:cxn modelId="{500B3A59-E4F2-4ABB-8C1B-82CC1C0E436D}" type="presParOf" srcId="{47AA57EC-EEFE-4160-A731-1978FD165723}" destId="{2DFD1DF6-A6A4-4FAE-B84A-537E911CFCFA}" srcOrd="10" destOrd="0" presId="urn:microsoft.com/office/officeart/2005/8/layout/chevron1"/>
    <dgm:cxn modelId="{6A15B6C4-7A36-4D00-8988-98AB790A735D}" type="presParOf" srcId="{47AA57EC-EEFE-4160-A731-1978FD165723}" destId="{B3FD0565-729F-459B-9A1B-27DAE2003D62}" srcOrd="11" destOrd="0" presId="urn:microsoft.com/office/officeart/2005/8/layout/chevron1"/>
    <dgm:cxn modelId="{EFD397E1-5FFD-4962-AABB-35FA68BA83D1}" type="presParOf" srcId="{47AA57EC-EEFE-4160-A731-1978FD165723}" destId="{5177FB34-9F8F-4C24-867B-848167C45633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B4D77-C883-41CB-BCE3-4BEFE45CB239}">
      <dsp:nvSpPr>
        <dsp:cNvPr id="0" name=""/>
        <dsp:cNvSpPr/>
      </dsp:nvSpPr>
      <dsp:spPr>
        <a:xfrm>
          <a:off x="2382420" y="439213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542810" y="483082"/>
        <a:ext cx="18493" cy="3702"/>
      </dsp:txXfrm>
    </dsp:sp>
    <dsp:sp modelId="{1C860BB0-2134-49A3-974B-5401EC22D42D}">
      <dsp:nvSpPr>
        <dsp:cNvPr id="0" name=""/>
        <dsp:cNvSpPr/>
      </dsp:nvSpPr>
      <dsp:spPr>
        <a:xfrm>
          <a:off x="776073" y="2489"/>
          <a:ext cx="1608146" cy="96488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Función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de la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organización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23175" y="49591"/>
        <a:ext cx="1513942" cy="870683"/>
      </dsp:txXfrm>
    </dsp:sp>
    <dsp:sp modelId="{59C55758-6B06-4584-967C-47530AF30A87}">
      <dsp:nvSpPr>
        <dsp:cNvPr id="0" name=""/>
        <dsp:cNvSpPr/>
      </dsp:nvSpPr>
      <dsp:spPr>
        <a:xfrm>
          <a:off x="4360440" y="439213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60604"/>
              <a:satOff val="-6241"/>
              <a:lumOff val="40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520830" y="483082"/>
        <a:ext cx="18493" cy="3702"/>
      </dsp:txXfrm>
    </dsp:sp>
    <dsp:sp modelId="{B3857B58-84B7-41DA-AA1F-9C2912A38977}">
      <dsp:nvSpPr>
        <dsp:cNvPr id="0" name=""/>
        <dsp:cNvSpPr/>
      </dsp:nvSpPr>
      <dsp:spPr>
        <a:xfrm>
          <a:off x="2754094" y="2489"/>
          <a:ext cx="1608146" cy="964887"/>
        </a:xfrm>
        <a:prstGeom prst="roundRect">
          <a:avLst/>
        </a:prstGeom>
        <a:solidFill>
          <a:schemeClr val="accent1">
            <a:shade val="80000"/>
            <a:hueOff val="54560"/>
            <a:satOff val="-5689"/>
            <a:lumOff val="38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Instalaciones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incluidas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801196" y="49591"/>
        <a:ext cx="1513942" cy="870683"/>
      </dsp:txXfrm>
    </dsp:sp>
    <dsp:sp modelId="{675D3D52-3714-43E2-9ED5-32A3FFE1DFEB}">
      <dsp:nvSpPr>
        <dsp:cNvPr id="0" name=""/>
        <dsp:cNvSpPr/>
      </dsp:nvSpPr>
      <dsp:spPr>
        <a:xfrm>
          <a:off x="6338460" y="439213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121209"/>
              <a:satOff val="-12482"/>
              <a:lumOff val="81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498850" y="483082"/>
        <a:ext cx="18493" cy="3702"/>
      </dsp:txXfrm>
    </dsp:sp>
    <dsp:sp modelId="{DAC176F6-B4D7-4E91-AF6D-84B66C9046BF}">
      <dsp:nvSpPr>
        <dsp:cNvPr id="0" name=""/>
        <dsp:cNvSpPr/>
      </dsp:nvSpPr>
      <dsp:spPr>
        <a:xfrm>
          <a:off x="4732114" y="2489"/>
          <a:ext cx="1608146" cy="964887"/>
        </a:xfrm>
        <a:prstGeom prst="roundRect">
          <a:avLst/>
        </a:prstGeom>
        <a:solidFill>
          <a:schemeClr val="accent1">
            <a:shade val="80000"/>
            <a:hueOff val="109120"/>
            <a:satOff val="-11378"/>
            <a:lumOff val="76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Poppins" panose="00000500000000000000" pitchFamily="2" charset="0"/>
              <a:cs typeface="Poppins" panose="00000500000000000000" pitchFamily="2" charset="0"/>
            </a:rPr>
            <a:t>Sistema de estudio y límites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779216" y="49591"/>
        <a:ext cx="1513942" cy="870683"/>
      </dsp:txXfrm>
    </dsp:sp>
    <dsp:sp modelId="{88FD72F1-D504-4664-A094-50BCD9EA64A2}">
      <dsp:nvSpPr>
        <dsp:cNvPr id="0" name=""/>
        <dsp:cNvSpPr/>
      </dsp:nvSpPr>
      <dsp:spPr>
        <a:xfrm>
          <a:off x="1580147" y="965577"/>
          <a:ext cx="5934060" cy="339273"/>
        </a:xfrm>
        <a:custGeom>
          <a:avLst/>
          <a:gdLst/>
          <a:ahLst/>
          <a:cxnLst/>
          <a:rect l="0" t="0" r="0" b="0"/>
          <a:pathLst>
            <a:path>
              <a:moveTo>
                <a:pt x="5934060" y="0"/>
              </a:moveTo>
              <a:lnTo>
                <a:pt x="5934060" y="186736"/>
              </a:lnTo>
              <a:lnTo>
                <a:pt x="0" y="186736"/>
              </a:lnTo>
              <a:lnTo>
                <a:pt x="0" y="339273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181813"/>
              <a:satOff val="-18723"/>
              <a:lumOff val="122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398538" y="1133362"/>
        <a:ext cx="297278" cy="3702"/>
      </dsp:txXfrm>
    </dsp:sp>
    <dsp:sp modelId="{0E02A569-8D6D-49CD-A610-B5D15AE0EE8D}">
      <dsp:nvSpPr>
        <dsp:cNvPr id="0" name=""/>
        <dsp:cNvSpPr/>
      </dsp:nvSpPr>
      <dsp:spPr>
        <a:xfrm>
          <a:off x="6710134" y="2489"/>
          <a:ext cx="1608146" cy="964887"/>
        </a:xfrm>
        <a:prstGeom prst="roundRect">
          <a:avLst/>
        </a:prstGeom>
        <a:solidFill>
          <a:schemeClr val="accent1">
            <a:shade val="80000"/>
            <a:hueOff val="163680"/>
            <a:satOff val="-17068"/>
            <a:lumOff val="114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Años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de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estudio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757236" y="49591"/>
        <a:ext cx="1513942" cy="870683"/>
      </dsp:txXfrm>
    </dsp:sp>
    <dsp:sp modelId="{8D79B990-7F7B-4307-84BF-4F012DD88A81}">
      <dsp:nvSpPr>
        <dsp:cNvPr id="0" name=""/>
        <dsp:cNvSpPr/>
      </dsp:nvSpPr>
      <dsp:spPr>
        <a:xfrm>
          <a:off x="2382420" y="1773975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242417"/>
              <a:satOff val="-24964"/>
              <a:lumOff val="1627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542810" y="1817843"/>
        <a:ext cx="18493" cy="3702"/>
      </dsp:txXfrm>
    </dsp:sp>
    <dsp:sp modelId="{9CF4244A-5478-4D90-9C45-4925F48DC2BA}">
      <dsp:nvSpPr>
        <dsp:cNvPr id="0" name=""/>
        <dsp:cNvSpPr/>
      </dsp:nvSpPr>
      <dsp:spPr>
        <a:xfrm>
          <a:off x="776073" y="1337251"/>
          <a:ext cx="1608146" cy="964887"/>
        </a:xfrm>
        <a:prstGeom prst="roundRect">
          <a:avLst/>
        </a:prstGeom>
        <a:solidFill>
          <a:schemeClr val="accent1">
            <a:shade val="80000"/>
            <a:hueOff val="218239"/>
            <a:satOff val="-22757"/>
            <a:lumOff val="15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Categoría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de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impacto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seleccionada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23175" y="1384353"/>
        <a:ext cx="1513942" cy="870683"/>
      </dsp:txXfrm>
    </dsp:sp>
    <dsp:sp modelId="{123926F0-D843-4DFB-B6A9-67DEE59CA4DF}">
      <dsp:nvSpPr>
        <dsp:cNvPr id="0" name=""/>
        <dsp:cNvSpPr/>
      </dsp:nvSpPr>
      <dsp:spPr>
        <a:xfrm>
          <a:off x="4360440" y="1773975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303022"/>
              <a:satOff val="-31204"/>
              <a:lumOff val="203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520830" y="1817843"/>
        <a:ext cx="18493" cy="3702"/>
      </dsp:txXfrm>
    </dsp:sp>
    <dsp:sp modelId="{4A4259AC-898E-4EDE-9B19-1B93CF64E724}">
      <dsp:nvSpPr>
        <dsp:cNvPr id="0" name=""/>
        <dsp:cNvSpPr/>
      </dsp:nvSpPr>
      <dsp:spPr>
        <a:xfrm>
          <a:off x="2754094" y="1337251"/>
          <a:ext cx="1608146" cy="964887"/>
        </a:xfrm>
        <a:prstGeom prst="roundRect">
          <a:avLst/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Supuestos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y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decisiones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801196" y="1384353"/>
        <a:ext cx="1513942" cy="870683"/>
      </dsp:txXfrm>
    </dsp:sp>
    <dsp:sp modelId="{DEF8BBD5-53C1-4BDF-B428-EC0D5F54AF7B}">
      <dsp:nvSpPr>
        <dsp:cNvPr id="0" name=""/>
        <dsp:cNvSpPr/>
      </dsp:nvSpPr>
      <dsp:spPr>
        <a:xfrm>
          <a:off x="6338460" y="1773975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363626"/>
              <a:satOff val="-37445"/>
              <a:lumOff val="244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498850" y="1817843"/>
        <a:ext cx="18493" cy="3702"/>
      </dsp:txXfrm>
    </dsp:sp>
    <dsp:sp modelId="{65F77483-ECF7-4911-A959-A2ED6C315112}">
      <dsp:nvSpPr>
        <dsp:cNvPr id="0" name=""/>
        <dsp:cNvSpPr/>
      </dsp:nvSpPr>
      <dsp:spPr>
        <a:xfrm>
          <a:off x="4732114" y="1337251"/>
          <a:ext cx="1608146" cy="964887"/>
        </a:xfrm>
        <a:prstGeom prst="roundRect">
          <a:avLst/>
        </a:prstGeom>
        <a:solidFill>
          <a:schemeClr val="accent1">
            <a:shade val="80000"/>
            <a:hueOff val="327359"/>
            <a:satOff val="-34135"/>
            <a:lumOff val="229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Poppins" panose="00000500000000000000" pitchFamily="2" charset="0"/>
              <a:cs typeface="Poppins" panose="00000500000000000000" pitchFamily="2" charset="0"/>
            </a:rPr>
            <a:t>Datos y calidad de los datos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779216" y="1384353"/>
        <a:ext cx="1513942" cy="870683"/>
      </dsp:txXfrm>
    </dsp:sp>
    <dsp:sp modelId="{FEA13A90-F985-4E41-9A39-134F4E545894}">
      <dsp:nvSpPr>
        <dsp:cNvPr id="0" name=""/>
        <dsp:cNvSpPr/>
      </dsp:nvSpPr>
      <dsp:spPr>
        <a:xfrm>
          <a:off x="1580147" y="2300338"/>
          <a:ext cx="5934060" cy="339273"/>
        </a:xfrm>
        <a:custGeom>
          <a:avLst/>
          <a:gdLst/>
          <a:ahLst/>
          <a:cxnLst/>
          <a:rect l="0" t="0" r="0" b="0"/>
          <a:pathLst>
            <a:path>
              <a:moveTo>
                <a:pt x="5934060" y="0"/>
              </a:moveTo>
              <a:lnTo>
                <a:pt x="5934060" y="186736"/>
              </a:lnTo>
              <a:lnTo>
                <a:pt x="0" y="186736"/>
              </a:lnTo>
              <a:lnTo>
                <a:pt x="0" y="339273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424230"/>
              <a:satOff val="-43686"/>
              <a:lumOff val="2847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98538" y="2468124"/>
        <a:ext cx="297278" cy="3702"/>
      </dsp:txXfrm>
    </dsp:sp>
    <dsp:sp modelId="{B4CAE4EA-6DBE-4CA5-A5E9-8599DBE998C1}">
      <dsp:nvSpPr>
        <dsp:cNvPr id="0" name=""/>
        <dsp:cNvSpPr/>
      </dsp:nvSpPr>
      <dsp:spPr>
        <a:xfrm>
          <a:off x="6710134" y="1337251"/>
          <a:ext cx="1608146" cy="964887"/>
        </a:xfrm>
        <a:prstGeom prst="rect">
          <a:avLst/>
        </a:prstGeom>
        <a:solidFill>
          <a:schemeClr val="accent1">
            <a:shade val="80000"/>
            <a:hueOff val="381919"/>
            <a:satOff val="-39824"/>
            <a:lumOff val="267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Ubicación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geográfica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710134" y="1337251"/>
        <a:ext cx="1608146" cy="964887"/>
      </dsp:txXfrm>
    </dsp:sp>
    <dsp:sp modelId="{C01D5526-6603-4686-9122-7C6B7F2D2DA5}">
      <dsp:nvSpPr>
        <dsp:cNvPr id="0" name=""/>
        <dsp:cNvSpPr/>
      </dsp:nvSpPr>
      <dsp:spPr>
        <a:xfrm>
          <a:off x="2382420" y="3108736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484835"/>
              <a:satOff val="-49927"/>
              <a:lumOff val="325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42810" y="3152605"/>
        <a:ext cx="18493" cy="3702"/>
      </dsp:txXfrm>
    </dsp:sp>
    <dsp:sp modelId="{199FB97B-30CB-43FD-AD54-BF1AF03C15ED}">
      <dsp:nvSpPr>
        <dsp:cNvPr id="0" name=""/>
        <dsp:cNvSpPr/>
      </dsp:nvSpPr>
      <dsp:spPr>
        <a:xfrm>
          <a:off x="776073" y="2672012"/>
          <a:ext cx="1608146" cy="964887"/>
        </a:xfrm>
        <a:prstGeom prst="roundRect">
          <a:avLst/>
        </a:prstGeom>
        <a:solidFill>
          <a:schemeClr val="accent1">
            <a:shade val="80000"/>
            <a:hueOff val="436479"/>
            <a:satOff val="-45514"/>
            <a:lumOff val="305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Poppins" panose="00000500000000000000" pitchFamily="2" charset="0"/>
              <a:cs typeface="Poppins" panose="00000500000000000000" pitchFamily="2" charset="0"/>
            </a:rPr>
            <a:t>Metodología de estimación de impactos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23175" y="2719114"/>
        <a:ext cx="1513942" cy="870683"/>
      </dsp:txXfrm>
    </dsp:sp>
    <dsp:sp modelId="{7B60F42D-37E7-47FF-A2D5-C5998E8F7C28}">
      <dsp:nvSpPr>
        <dsp:cNvPr id="0" name=""/>
        <dsp:cNvSpPr/>
      </dsp:nvSpPr>
      <dsp:spPr>
        <a:xfrm>
          <a:off x="4360440" y="3108736"/>
          <a:ext cx="33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273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545439"/>
              <a:satOff val="-56168"/>
              <a:lumOff val="3661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20830" y="3152605"/>
        <a:ext cx="18493" cy="3702"/>
      </dsp:txXfrm>
    </dsp:sp>
    <dsp:sp modelId="{045104A3-A76A-46DA-B6FF-154F93172DDF}">
      <dsp:nvSpPr>
        <dsp:cNvPr id="0" name=""/>
        <dsp:cNvSpPr/>
      </dsp:nvSpPr>
      <dsp:spPr>
        <a:xfrm>
          <a:off x="2754094" y="2672012"/>
          <a:ext cx="1608146" cy="964887"/>
        </a:xfrm>
        <a:prstGeom prst="roundRect">
          <a:avLst/>
        </a:prstGeom>
        <a:solidFill>
          <a:schemeClr val="accent1">
            <a:shade val="80000"/>
            <a:hueOff val="491039"/>
            <a:satOff val="-51203"/>
            <a:lumOff val="343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Expresión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de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los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resultados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801196" y="2719114"/>
        <a:ext cx="1513942" cy="870683"/>
      </dsp:txXfrm>
    </dsp:sp>
    <dsp:sp modelId="{B8ED23C3-CB0A-43D3-A8B5-6BB5243B2C39}">
      <dsp:nvSpPr>
        <dsp:cNvPr id="0" name=""/>
        <dsp:cNvSpPr/>
      </dsp:nvSpPr>
      <dsp:spPr>
        <a:xfrm>
          <a:off x="4732114" y="2672012"/>
          <a:ext cx="2108650" cy="964887"/>
        </a:xfrm>
        <a:prstGeom prst="round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Poppins" panose="00000500000000000000" pitchFamily="2" charset="0"/>
              <a:cs typeface="Poppins" panose="00000500000000000000" pitchFamily="2" charset="0"/>
            </a:rPr>
            <a:t>Exclusiones, limitaciones, criterios de corte e incertidumbres</a:t>
          </a:r>
          <a:endParaRPr lang="en-US" sz="14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779216" y="2719114"/>
        <a:ext cx="2014446" cy="870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7674-A8DF-4612-AECF-6A847C5EFE84}">
      <dsp:nvSpPr>
        <dsp:cNvPr id="0" name=""/>
        <dsp:cNvSpPr/>
      </dsp:nvSpPr>
      <dsp:spPr>
        <a:xfrm>
          <a:off x="3506" y="397806"/>
          <a:ext cx="1738986" cy="695594"/>
        </a:xfrm>
        <a:prstGeom prst="chevron">
          <a:avLst/>
        </a:prstGeom>
        <a:solidFill>
          <a:srgbClr val="C04000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Cultivo</a:t>
          </a:r>
          <a:r>
            <a:rPr lang="en-GB" sz="1200" b="1" i="0" kern="1200" dirty="0">
              <a:latin typeface="Poppins" panose="00000500000000000000" pitchFamily="2" charset="0"/>
              <a:cs typeface="Poppins" panose="00000500000000000000" pitchFamily="2" charset="0"/>
            </a:rPr>
            <a:t> y </a:t>
          </a: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cosecha</a:t>
          </a:r>
          <a:endParaRPr lang="en-US" sz="1200" b="1" kern="1200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351303" y="397806"/>
        <a:ext cx="1043392" cy="695594"/>
      </dsp:txXfrm>
    </dsp:sp>
    <dsp:sp modelId="{F373843C-A2B0-4026-AC33-3C41C915AA40}">
      <dsp:nvSpPr>
        <dsp:cNvPr id="0" name=""/>
        <dsp:cNvSpPr/>
      </dsp:nvSpPr>
      <dsp:spPr>
        <a:xfrm>
          <a:off x="1568593" y="397806"/>
          <a:ext cx="2076906" cy="695594"/>
        </a:xfrm>
        <a:prstGeom prst="chevron">
          <a:avLst/>
        </a:prstGeom>
        <a:solidFill>
          <a:srgbClr val="C04000">
            <a:alpha val="83333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" rIns="0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latin typeface="Poppins" panose="00000500000000000000" pitchFamily="2" charset="0"/>
              <a:cs typeface="Poppins" panose="00000500000000000000" pitchFamily="2" charset="0"/>
            </a:rPr>
            <a:t>Planta de </a:t>
          </a: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empaque</a:t>
          </a:r>
          <a:endParaRPr lang="en-US" sz="1050" b="1" kern="1200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1916390" y="397806"/>
        <a:ext cx="1381312" cy="695594"/>
      </dsp:txXfrm>
    </dsp:sp>
    <dsp:sp modelId="{A58639A5-8464-4D14-B688-A883EB73C694}">
      <dsp:nvSpPr>
        <dsp:cNvPr id="0" name=""/>
        <dsp:cNvSpPr/>
      </dsp:nvSpPr>
      <dsp:spPr>
        <a:xfrm>
          <a:off x="3471601" y="397806"/>
          <a:ext cx="1738986" cy="695594"/>
        </a:xfrm>
        <a:prstGeom prst="chevron">
          <a:avLst/>
        </a:prstGeom>
        <a:solidFill>
          <a:srgbClr val="C04000">
            <a:alpha val="76667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Transporte</a:t>
          </a:r>
          <a:r>
            <a:rPr lang="en-GB" sz="1200" b="1" i="0" kern="1200" dirty="0">
              <a:latin typeface="Poppins" panose="00000500000000000000" pitchFamily="2" charset="0"/>
              <a:cs typeface="Poppins" panose="00000500000000000000" pitchFamily="2" charset="0"/>
            </a:rPr>
            <a:t> al </a:t>
          </a: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puerto</a:t>
          </a:r>
          <a:endParaRPr lang="en-US" sz="1200" b="1" kern="1200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3819398" y="397806"/>
        <a:ext cx="1043392" cy="695594"/>
      </dsp:txXfrm>
    </dsp:sp>
    <dsp:sp modelId="{3C62D68D-F8C5-43B1-839D-BF71260B87CA}">
      <dsp:nvSpPr>
        <dsp:cNvPr id="0" name=""/>
        <dsp:cNvSpPr/>
      </dsp:nvSpPr>
      <dsp:spPr>
        <a:xfrm>
          <a:off x="5036689" y="397806"/>
          <a:ext cx="1738986" cy="695594"/>
        </a:xfrm>
        <a:prstGeom prst="chevron">
          <a:avLst/>
        </a:prstGeom>
        <a:solidFill>
          <a:schemeClr val="accent1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Puerto</a:t>
          </a:r>
        </a:p>
      </dsp:txBody>
      <dsp:txXfrm>
        <a:off x="5384486" y="397806"/>
        <a:ext cx="1043392" cy="695594"/>
      </dsp:txXfrm>
    </dsp:sp>
    <dsp:sp modelId="{3F2C53AF-66FB-4699-9D2F-E98CEDAE0281}">
      <dsp:nvSpPr>
        <dsp:cNvPr id="0" name=""/>
        <dsp:cNvSpPr/>
      </dsp:nvSpPr>
      <dsp:spPr>
        <a:xfrm>
          <a:off x="6601777" y="397806"/>
          <a:ext cx="1884261" cy="695594"/>
        </a:xfrm>
        <a:prstGeom prst="chevron">
          <a:avLst/>
        </a:prstGeom>
        <a:solidFill>
          <a:schemeClr val="accent1">
            <a:lumMod val="75000"/>
            <a:alpha val="63333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Envío</a:t>
          </a:r>
          <a:r>
            <a:rPr lang="en-GB" sz="1200" b="1" i="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internacional</a:t>
          </a:r>
          <a:endParaRPr lang="en-US" sz="1200" b="1" kern="1200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6949574" y="397806"/>
        <a:ext cx="1188667" cy="695594"/>
      </dsp:txXfrm>
    </dsp:sp>
    <dsp:sp modelId="{2DFD1DF6-A6A4-4FAE-B84A-537E911CFCFA}">
      <dsp:nvSpPr>
        <dsp:cNvPr id="0" name=""/>
        <dsp:cNvSpPr/>
      </dsp:nvSpPr>
      <dsp:spPr>
        <a:xfrm>
          <a:off x="8312140" y="397806"/>
          <a:ext cx="1738986" cy="695594"/>
        </a:xfrm>
        <a:prstGeom prst="chevron">
          <a:avLst/>
        </a:prstGeom>
        <a:solidFill>
          <a:schemeClr val="accent1">
            <a:lumMod val="75000"/>
            <a:alpha val="56667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latin typeface="Poppins" panose="00000500000000000000" pitchFamily="2" charset="0"/>
              <a:cs typeface="Poppins" panose="00000500000000000000" pitchFamily="2" charset="0"/>
            </a:rPr>
            <a:t>Punto de </a:t>
          </a: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venta</a:t>
          </a:r>
          <a:endParaRPr lang="en-US" sz="1200" b="1" kern="1200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8659937" y="397806"/>
        <a:ext cx="1043392" cy="695594"/>
      </dsp:txXfrm>
    </dsp:sp>
    <dsp:sp modelId="{5177FB34-9F8F-4C24-867B-848167C45633}">
      <dsp:nvSpPr>
        <dsp:cNvPr id="0" name=""/>
        <dsp:cNvSpPr/>
      </dsp:nvSpPr>
      <dsp:spPr>
        <a:xfrm>
          <a:off x="9877228" y="397806"/>
          <a:ext cx="1738986" cy="695594"/>
        </a:xfrm>
        <a:prstGeom prst="chevron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" rIns="0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 err="1">
              <a:latin typeface="Poppins" panose="00000500000000000000" pitchFamily="2" charset="0"/>
              <a:cs typeface="Poppins" panose="00000500000000000000" pitchFamily="2" charset="0"/>
            </a:rPr>
            <a:t>Consumidor</a:t>
          </a:r>
          <a:r>
            <a:rPr lang="en-GB" sz="1200" b="1" i="0" kern="1200" dirty="0">
              <a:latin typeface="Poppins" panose="00000500000000000000" pitchFamily="2" charset="0"/>
              <a:cs typeface="Poppins" panose="00000500000000000000" pitchFamily="2" charset="0"/>
            </a:rPr>
            <a:t> final</a:t>
          </a:r>
          <a:endParaRPr lang="en-US" sz="1200" b="1" kern="1200" dirty="0">
            <a:solidFill>
              <a:sysClr val="window" lastClr="FFFFFF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10225025" y="397806"/>
        <a:ext cx="1043392" cy="69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6941E-A968-431A-B982-89768F9EEF20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5B83-8E38-42AA-8018-937D503A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5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5B83-8E38-42AA-8018-937D503A20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9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8ED0-2892-1E90-F685-19FC2F7E9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C299-9EFA-91FB-3EA7-0FF005B90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F9D8-3C09-0F87-F38C-4A306117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4021-B4FE-22DE-F80F-99E625F6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DDBF-E97C-2556-93BE-999E1242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1CD-0AD3-B5F4-54C2-18C175E4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CEE34-018A-A289-F5D4-F0CDDA05B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DBC7-37C2-B20F-0EB7-1BDD825B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C6F7-16FA-2ACB-F8D7-CBEEA684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04B4C-1CF3-A39D-205A-B49C27FB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F5956-6061-E68F-8B64-A2A9AF1E1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58241-32FB-F2D9-86ED-2C936B17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DDD68-6A13-D730-3905-60617651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D9A7-ED29-91C8-0BE9-78AE6486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BB9-3DE1-C61E-CA6B-992B32D7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0B4E-9703-2066-EC26-4CD0B718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D2CA-4D36-B009-5BDF-3CB99B19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D4718-DA46-7306-CF0A-8D7D2CCE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0820-AB69-1A2C-5013-B5E94529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0286-5875-133F-8067-946F8FE9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7811-8D64-2A4B-9500-34A47865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0198F-B097-F88C-35D3-34A154F0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73177-7013-6CE0-DC64-6E86A0F0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19C9-D42F-13F8-7A98-BF5F0A47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F3ED1-FFF1-21AA-18DA-FE3A1B43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8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34BA-74E0-6EFB-641E-45073D6E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FA47-ABDB-1FE4-5C34-A74A5B58E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5EC65-76FE-E56A-568F-5CC155702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6C018-BD62-1DA6-7282-759E93F6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B37BE-21F5-00A6-88D3-AF19D401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541F-2B78-62C4-6E2D-CB406DC7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82EC-D621-C403-EC3E-92C9E560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5A809-A106-8E03-22B9-3D4E944A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2C215-7A80-316D-6A12-762B3BD25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F3C20-D07A-F9C5-002A-B7AFB0D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22508-4897-60FA-4F5A-0A0F6A039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92A99-AEF4-D3AF-770E-7F39ADCE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AA18B-8839-DDD3-234B-11714A9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D9312-F440-E5AD-5B93-A3338D6E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9D5C-C010-8109-93A2-5F955593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8C878-7A10-E1BC-9E6B-709A46D3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718CC-A9C4-0495-CF3B-EDC877F6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0DA5-6915-3BEF-E721-8E5106CB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C6A4-13F4-481A-C0F5-3A10C94F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D72F0-C243-920B-5C8C-E9854584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30C37-495D-3C48-2748-C69B5848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D992-99C6-49D0-615A-9C8706E9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A7A8-4DE6-77AA-31D9-9F1C8EDC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9401A-5941-0314-37D9-1E329884A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62C0-69D2-6655-8F30-DDDA08CC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CB6D6-F86B-75CF-4630-99061C0A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038E-73B2-6516-FC74-E1FDAB16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2E6E-7E5E-891D-B7DC-8C9E0B9D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215FA-CFAD-03A4-E340-0ED91CD56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3DF11-B993-5087-C6EC-F4217E2AE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0BE70-A22C-4700-4A52-52AD51AB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D8274-BC58-0AA6-85A3-79D4371A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C6A10-A76A-098D-9F5B-76EEF93B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5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78EC4-AE0B-B819-EE33-0181249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4635-51EF-4FE5-113B-AA6967822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8AE7-BEE2-B0FD-0BF2-801A5F0B5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BAEC4-56BC-494A-B196-DE8FC3DB0CA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D9885-D785-8308-3A04-08CC8823C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C96D-5D42-E55F-21EB-ECEAF6284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74E55-41BC-431D-BE98-4786C1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9_D850FF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F_93E71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E_9B18080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5_BE116F6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18/10/relationships/comments" Target="../comments/modernComment_25E_9E683A12.xm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jpe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5_5760F83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microsoft.com/office/2018/10/relationships/comments" Target="../comments/modernComment_106_FDEEE25B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3A0BDE-5D91-91DB-3BA2-E2CC9D94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A4FEC3-4421-25CB-770B-C9DF6536A5B4}"/>
              </a:ext>
            </a:extLst>
          </p:cNvPr>
          <p:cNvSpPr/>
          <p:nvPr/>
        </p:nvSpPr>
        <p:spPr>
          <a:xfrm>
            <a:off x="0" y="15875"/>
            <a:ext cx="12192000" cy="6826250"/>
          </a:xfrm>
          <a:prstGeom prst="rect">
            <a:avLst/>
          </a:prstGeom>
          <a:solidFill>
            <a:srgbClr val="00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4B729-6C19-4F7D-16A7-E09203223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98"/>
            <a:ext cx="9563100" cy="290051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Medición de las huellas de carbono y agua en la cadena de valor de la piña</a:t>
            </a:r>
            <a:endParaRPr lang="en-US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8EA0E-C8F5-CCF1-57CD-16476CFA7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6857"/>
            <a:ext cx="9144000" cy="83094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Sesión</a:t>
            </a:r>
            <a:r>
              <a:rPr lang="en-U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introductoria</a:t>
            </a:r>
            <a:endParaRPr lang="en-US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A black and orange background&#10;&#10;Description automatically generated">
            <a:extLst>
              <a:ext uri="{FF2B5EF4-FFF2-40B4-BE49-F238E27FC236}">
                <a16:creationId xmlns:a16="http://schemas.microsoft.com/office/drawing/2014/main" id="{B87813F9-0F69-D766-938D-EB83E9711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3FEC91-1D5D-C39E-8C59-0F59C3D65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9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2" name="Picture 1" descr="A pile of pineapples&#10;&#10;Description automatically generated">
            <a:extLst>
              <a:ext uri="{FF2B5EF4-FFF2-40B4-BE49-F238E27FC236}">
                <a16:creationId xmlns:a16="http://schemas.microsoft.com/office/drawing/2014/main" id="{CC28FC06-962B-D103-315E-A319C2D1A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4" y="1581718"/>
            <a:ext cx="4961222" cy="4961222"/>
          </a:xfrm>
          <a:prstGeom prst="ellipse">
            <a:avLst/>
          </a:prstGeom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D8EDA564-8269-9D55-6B3F-2F1D8B4E0AC2}"/>
              </a:ext>
            </a:extLst>
          </p:cNvPr>
          <p:cNvSpPr txBox="1"/>
          <p:nvPr/>
        </p:nvSpPr>
        <p:spPr>
          <a:xfrm>
            <a:off x="6096000" y="2597204"/>
            <a:ext cx="49612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¿Qué otros beneficios ve en la medición de la huella de carbono y la huella de agua?</a:t>
            </a:r>
            <a:endParaRPr lang="en-US" sz="3200" b="1" dirty="0">
              <a:solidFill>
                <a:srgbClr val="923100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B3931-1B73-7274-7427-DDC5BD2CC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566FA919-7CC3-5F60-DE55-7B2CF09D4A84}"/>
              </a:ext>
            </a:extLst>
          </p:cNvPr>
          <p:cNvSpPr txBox="1">
            <a:spLocks/>
          </p:cNvSpPr>
          <p:nvPr/>
        </p:nvSpPr>
        <p:spPr>
          <a:xfrm>
            <a:off x="303423" y="1252361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carbono verificable?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8181C-39DE-A6CF-088C-335DAC90B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503F250B-FAF7-B9AD-0AE7-8F0E9D0E99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124914"/>
            <a:ext cx="7772400" cy="3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68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8B24D6C-54AD-684C-E06C-A6F257711D99}"/>
              </a:ext>
            </a:extLst>
          </p:cNvPr>
          <p:cNvSpPr txBox="1">
            <a:spLocks/>
          </p:cNvSpPr>
          <p:nvPr/>
        </p:nvSpPr>
        <p:spPr>
          <a:xfrm>
            <a:off x="303423" y="1415676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carbono verificable? </a:t>
            </a:r>
            <a:r>
              <a:rPr lang="es-E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(continuación)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A6A682-B090-0F7D-A6A8-96DD34454FA9}"/>
              </a:ext>
            </a:extLst>
          </p:cNvPr>
          <p:cNvGrpSpPr/>
          <p:nvPr/>
        </p:nvGrpSpPr>
        <p:grpSpPr>
          <a:xfrm>
            <a:off x="392711" y="2298382"/>
            <a:ext cx="3495497" cy="4202856"/>
            <a:chOff x="387390" y="2025666"/>
            <a:chExt cx="3495497" cy="420285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9D9B5A3-10FF-1E06-EF5C-1B37B56EAD12}"/>
                </a:ext>
              </a:extLst>
            </p:cNvPr>
            <p:cNvSpPr/>
            <p:nvPr/>
          </p:nvSpPr>
          <p:spPr>
            <a:xfrm>
              <a:off x="387390" y="2025666"/>
              <a:ext cx="3495497" cy="4202856"/>
            </a:xfrm>
            <a:prstGeom prst="roundRect">
              <a:avLst/>
            </a:prstGeom>
            <a:solidFill>
              <a:srgbClr val="E2F0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FAE502-DDE2-340C-94DD-B9FDF38A6C8C}"/>
                </a:ext>
              </a:extLst>
            </p:cNvPr>
            <p:cNvSpPr txBox="1"/>
            <p:nvPr/>
          </p:nvSpPr>
          <p:spPr>
            <a:xfrm>
              <a:off x="735129" y="4406594"/>
              <a:ext cx="27384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BA338"/>
                </a:buClr>
                <a:buSzPct val="130000"/>
              </a:pPr>
              <a:r>
                <a:rPr lang="en-US" sz="2000" dirty="0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Definir</a:t>
              </a:r>
              <a:r>
                <a:rPr lang="en-US" sz="2000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las </a:t>
              </a:r>
              <a:r>
                <a:rPr lang="en-US" sz="2000" dirty="0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áreas</a:t>
              </a:r>
              <a:r>
                <a:rPr lang="en-US" sz="2000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2000" dirty="0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físicas</a:t>
              </a:r>
              <a:r>
                <a:rPr lang="en-US" sz="2000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que </a:t>
              </a:r>
              <a:r>
                <a:rPr lang="en-US" sz="2000" dirty="0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delimitan</a:t>
              </a:r>
              <a:r>
                <a:rPr lang="en-US" sz="2000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 la </a:t>
              </a:r>
              <a:r>
                <a:rPr lang="en-US" sz="2000" dirty="0" err="1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empresa</a:t>
              </a:r>
              <a:endParaRPr lang="en-U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46F014-5396-2807-66AF-1C67545637F7}"/>
              </a:ext>
            </a:extLst>
          </p:cNvPr>
          <p:cNvGrpSpPr/>
          <p:nvPr/>
        </p:nvGrpSpPr>
        <p:grpSpPr>
          <a:xfrm>
            <a:off x="4357599" y="2298382"/>
            <a:ext cx="3495497" cy="4202856"/>
            <a:chOff x="4352278" y="2025666"/>
            <a:chExt cx="3495497" cy="42028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4823E74-F825-03DE-7CB6-B45F13AB124B}"/>
                </a:ext>
              </a:extLst>
            </p:cNvPr>
            <p:cNvSpPr/>
            <p:nvPr/>
          </p:nvSpPr>
          <p:spPr>
            <a:xfrm>
              <a:off x="4352278" y="2025666"/>
              <a:ext cx="3495497" cy="4202856"/>
            </a:xfrm>
            <a:prstGeom prst="roundRect">
              <a:avLst/>
            </a:prstGeom>
            <a:solidFill>
              <a:srgbClr val="E2F0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964333-F329-BDB9-A3AF-B5A7D64BE434}"/>
                </a:ext>
              </a:extLst>
            </p:cNvPr>
            <p:cNvSpPr txBox="1"/>
            <p:nvPr/>
          </p:nvSpPr>
          <p:spPr>
            <a:xfrm>
              <a:off x="4726796" y="4406594"/>
              <a:ext cx="273840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BA338"/>
                </a:buClr>
                <a:buSzPct val="130000"/>
              </a:pPr>
              <a:r>
                <a:rPr lang="es-ES" sz="2000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Definir las emisiones directas e indirectas y establezca un año de referencia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EC40B-5803-98EA-B2BE-7990E991B021}"/>
              </a:ext>
            </a:extLst>
          </p:cNvPr>
          <p:cNvGrpSpPr/>
          <p:nvPr/>
        </p:nvGrpSpPr>
        <p:grpSpPr>
          <a:xfrm>
            <a:off x="8393080" y="2298382"/>
            <a:ext cx="3495497" cy="4202856"/>
            <a:chOff x="8387759" y="2025666"/>
            <a:chExt cx="3495497" cy="42028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8AC166-9F09-9EF8-37DA-80EB6D49FC59}"/>
                </a:ext>
              </a:extLst>
            </p:cNvPr>
            <p:cNvSpPr/>
            <p:nvPr/>
          </p:nvSpPr>
          <p:spPr>
            <a:xfrm>
              <a:off x="8387759" y="2025666"/>
              <a:ext cx="3495497" cy="4202856"/>
            </a:xfrm>
            <a:prstGeom prst="roundRect">
              <a:avLst/>
            </a:prstGeom>
            <a:solidFill>
              <a:srgbClr val="E2F0E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D3CF0-039C-AD47-BC26-126E90FDE46D}"/>
                </a:ext>
              </a:extLst>
            </p:cNvPr>
            <p:cNvSpPr txBox="1"/>
            <p:nvPr/>
          </p:nvSpPr>
          <p:spPr>
            <a:xfrm>
              <a:off x="8477045" y="4406594"/>
              <a:ext cx="33169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BA338"/>
                </a:buClr>
                <a:buSzPct val="130000"/>
              </a:pPr>
              <a:r>
                <a:rPr lang="es-ES" sz="2000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Recopilar información sobre cada actividad generadora de emisiones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7C49015-0FC0-5812-3C45-F58C84AE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8" name="Picture 17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40A1A766-7440-799C-906C-A9AF016AA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82" y="2601125"/>
            <a:ext cx="1978838" cy="1978838"/>
          </a:xfrm>
          <a:prstGeom prst="rect">
            <a:avLst/>
          </a:prstGeom>
        </p:spPr>
      </p:pic>
      <p:pic>
        <p:nvPicPr>
          <p:cNvPr id="20" name="Picture 19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D01C1B12-C1C2-5031-489B-DFF056E18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47" y="2601125"/>
            <a:ext cx="1980000" cy="19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978D1A-2705-0D98-3CF7-37E7405B5D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828" y="2601125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Flecha: a la derecha 8">
            <a:extLst>
              <a:ext uri="{FF2B5EF4-FFF2-40B4-BE49-F238E27FC236}">
                <a16:creationId xmlns:a16="http://schemas.microsoft.com/office/drawing/2014/main" id="{5E91CCDD-1B9F-0361-C6A2-590426261120}"/>
              </a:ext>
            </a:extLst>
          </p:cNvPr>
          <p:cNvSpPr/>
          <p:nvPr/>
        </p:nvSpPr>
        <p:spPr>
          <a:xfrm>
            <a:off x="2985392" y="3623940"/>
            <a:ext cx="630316" cy="589589"/>
          </a:xfrm>
          <a:prstGeom prst="rightArrow">
            <a:avLst/>
          </a:prstGeom>
          <a:solidFill>
            <a:srgbClr val="9FB6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23C93-F153-455A-8B96-40623F943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73" y="2089454"/>
            <a:ext cx="7400925" cy="4248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BE71EB-389F-A6E3-21EB-03E198318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8" name="Picture 7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A4D974B1-A617-8499-A93E-7026ABB184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27" y="3103261"/>
            <a:ext cx="1980000" cy="198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B53264-FCBF-6446-A1E5-FA48D645F128}"/>
              </a:ext>
            </a:extLst>
          </p:cNvPr>
          <p:cNvSpPr txBox="1">
            <a:spLocks/>
          </p:cNvSpPr>
          <p:nvPr/>
        </p:nvSpPr>
        <p:spPr>
          <a:xfrm>
            <a:off x="303423" y="1415676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carbono verificable? </a:t>
            </a:r>
            <a:r>
              <a:rPr lang="es-E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(continuación)</a:t>
            </a:r>
          </a:p>
        </p:txBody>
      </p:sp>
    </p:spTree>
    <p:extLst>
      <p:ext uri="{BB962C8B-B14F-4D97-AF65-F5344CB8AC3E}">
        <p14:creationId xmlns:p14="http://schemas.microsoft.com/office/powerpoint/2010/main" val="118371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Flecha: a la derecha 8">
            <a:extLst>
              <a:ext uri="{FF2B5EF4-FFF2-40B4-BE49-F238E27FC236}">
                <a16:creationId xmlns:a16="http://schemas.microsoft.com/office/drawing/2014/main" id="{A0B0BD9B-F92B-4450-973E-4199D0021B8B}"/>
              </a:ext>
            </a:extLst>
          </p:cNvPr>
          <p:cNvSpPr/>
          <p:nvPr/>
        </p:nvSpPr>
        <p:spPr>
          <a:xfrm>
            <a:off x="2904616" y="4149759"/>
            <a:ext cx="630316" cy="589589"/>
          </a:xfrm>
          <a:prstGeom prst="rightArrow">
            <a:avLst/>
          </a:prstGeom>
          <a:solidFill>
            <a:srgbClr val="9FB6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E6E6B-70D7-9AED-1F06-653E6A24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77" y="2155390"/>
            <a:ext cx="7861300" cy="4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5DF3BA-9E65-27FE-C6A0-A8C68918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0" name="Picture 9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385072A4-1A2E-74D9-C366-F2B3AD1BD5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59" y="2718064"/>
            <a:ext cx="1980000" cy="1980000"/>
          </a:xfrm>
          <a:prstGeom prst="rect">
            <a:avLst/>
          </a:prstGeom>
        </p:spPr>
      </p:pic>
      <p:pic>
        <p:nvPicPr>
          <p:cNvPr id="12" name="Picture 11" descr="A green hexagon with white text&#10;&#10;Description automatically generated">
            <a:extLst>
              <a:ext uri="{FF2B5EF4-FFF2-40B4-BE49-F238E27FC236}">
                <a16:creationId xmlns:a16="http://schemas.microsoft.com/office/drawing/2014/main" id="{629BEE8A-F5D9-5EE4-D854-A807641AC2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49" y="4452324"/>
            <a:ext cx="1980000" cy="198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1166C8-6BD5-1C8C-19C3-32E56A66DCA9}"/>
              </a:ext>
            </a:extLst>
          </p:cNvPr>
          <p:cNvSpPr txBox="1">
            <a:spLocks/>
          </p:cNvSpPr>
          <p:nvPr/>
        </p:nvSpPr>
        <p:spPr>
          <a:xfrm>
            <a:off x="303423" y="1415676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carbono verificable? </a:t>
            </a:r>
            <a:r>
              <a:rPr lang="es-E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(continuación)</a:t>
            </a:r>
          </a:p>
        </p:txBody>
      </p:sp>
    </p:spTree>
    <p:extLst>
      <p:ext uri="{BB962C8B-B14F-4D97-AF65-F5344CB8AC3E}">
        <p14:creationId xmlns:p14="http://schemas.microsoft.com/office/powerpoint/2010/main" val="27099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6CABA25B-33ED-6BB9-42F5-2E5E74A18AF9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agua verificable?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271FA-9247-4A56-D0D0-3D25EBA20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diagram of water footprint study&#10;&#10;Description automatically generated">
            <a:extLst>
              <a:ext uri="{FF2B5EF4-FFF2-40B4-BE49-F238E27FC236}">
                <a16:creationId xmlns:a16="http://schemas.microsoft.com/office/drawing/2014/main" id="{2CA6C35D-9EDB-C39C-5C11-F80EB753E1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67" y="2322716"/>
            <a:ext cx="6733866" cy="42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73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3D7909-104F-9830-CF81-AA710D04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23" y="2162658"/>
            <a:ext cx="9326071" cy="589590"/>
          </a:xfrm>
        </p:spPr>
        <p:txBody>
          <a:bodyPr/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Paso 1.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Definir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objetivo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y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alcance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del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estudio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54E8A34-9683-5B57-8027-8D698290B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270556"/>
              </p:ext>
            </p:extLst>
          </p:nvPr>
        </p:nvGraphicFramePr>
        <p:xfrm>
          <a:off x="1532759" y="2877015"/>
          <a:ext cx="9094355" cy="363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166B56-709E-73AB-93FC-F479054A2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BF0724-33B7-9340-128F-6581C037F327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agua verificable? </a:t>
            </a:r>
            <a:r>
              <a:rPr lang="es-E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(continuación) </a:t>
            </a:r>
          </a:p>
        </p:txBody>
      </p:sp>
    </p:spTree>
    <p:extLst>
      <p:ext uri="{BB962C8B-B14F-4D97-AF65-F5344CB8AC3E}">
        <p14:creationId xmlns:p14="http://schemas.microsoft.com/office/powerpoint/2010/main" val="170147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C40AAD-CE10-58ED-41A8-4D7F88CB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23" y="2162658"/>
            <a:ext cx="9326071" cy="589590"/>
          </a:xfrm>
        </p:spPr>
        <p:txBody>
          <a:bodyPr/>
          <a:lstStyle/>
          <a:p>
            <a:r>
              <a:rPr lang="es-ES" sz="2000" b="1" dirty="0">
                <a:latin typeface="Poppins" panose="00000500000000000000" pitchFamily="2" charset="0"/>
                <a:cs typeface="Poppins" panose="00000500000000000000" pitchFamily="2" charset="0"/>
              </a:rPr>
              <a:t>Paso 2. </a:t>
            </a: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Desarrollar y analizar el inventario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0ED6E6-E629-F68F-F9DD-DA58E08C4892}"/>
              </a:ext>
            </a:extLst>
          </p:cNvPr>
          <p:cNvGrpSpPr/>
          <p:nvPr/>
        </p:nvGrpSpPr>
        <p:grpSpPr>
          <a:xfrm>
            <a:off x="1015312" y="2752248"/>
            <a:ext cx="10161376" cy="3669505"/>
            <a:chOff x="5619628" y="1240735"/>
            <a:chExt cx="5107511" cy="4742916"/>
          </a:xfrm>
        </p:grpSpPr>
        <p:pic>
          <p:nvPicPr>
            <p:cNvPr id="6" name="Imagen 3">
              <a:extLst>
                <a:ext uri="{FF2B5EF4-FFF2-40B4-BE49-F238E27FC236}">
                  <a16:creationId xmlns:a16="http://schemas.microsoft.com/office/drawing/2014/main" id="{8B9E532B-E1C9-EACB-45BA-7E16A1DFE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9628" y="1240735"/>
              <a:ext cx="5107511" cy="474291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AB5734-0DE7-285E-272E-133B583A13A6}"/>
                </a:ext>
              </a:extLst>
            </p:cNvPr>
            <p:cNvSpPr/>
            <p:nvPr/>
          </p:nvSpPr>
          <p:spPr>
            <a:xfrm>
              <a:off x="5668008" y="1278268"/>
              <a:ext cx="1499617" cy="774332"/>
            </a:xfrm>
            <a:prstGeom prst="roundRect">
              <a:avLst/>
            </a:prstGeom>
            <a:solidFill>
              <a:srgbClr val="004C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Data needed to estimate impacts </a:t>
              </a:r>
              <a:r>
                <a:rPr kumimoji="0" lang="en-US" sz="160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(inventory)</a:t>
              </a:r>
              <a:endParaRPr kumimoji="0" lang="en-US" sz="120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889374A3-0CE3-F9BC-81BD-8621CFD13EFF}"/>
                </a:ext>
              </a:extLst>
            </p:cNvPr>
            <p:cNvSpPr/>
            <p:nvPr/>
          </p:nvSpPr>
          <p:spPr>
            <a:xfrm>
              <a:off x="7381239" y="1278268"/>
              <a:ext cx="1499617" cy="774332"/>
            </a:xfrm>
            <a:prstGeom prst="roundRect">
              <a:avLst/>
            </a:prstGeom>
            <a:solidFill>
              <a:srgbClr val="66B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Impact expression units </a:t>
              </a:r>
              <a:endParaRPr kumimoji="0" lang="en-US" sz="12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Rectangle: Rounded Corners 14">
              <a:extLst>
                <a:ext uri="{FF2B5EF4-FFF2-40B4-BE49-F238E27FC236}">
                  <a16:creationId xmlns:a16="http://schemas.microsoft.com/office/drawing/2014/main" id="{E0E707E2-6E15-3802-FBD7-A88733D63455}"/>
                </a:ext>
              </a:extLst>
            </p:cNvPr>
            <p:cNvSpPr/>
            <p:nvPr/>
          </p:nvSpPr>
          <p:spPr>
            <a:xfrm>
              <a:off x="9162206" y="1278268"/>
              <a:ext cx="1499617" cy="774332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Water footprint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(impact profile)</a:t>
              </a:r>
              <a:endParaRPr kumimoji="0" lang="en-US" sz="120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Rectangle: Rounded Corners 15">
              <a:extLst>
                <a:ext uri="{FF2B5EF4-FFF2-40B4-BE49-F238E27FC236}">
                  <a16:creationId xmlns:a16="http://schemas.microsoft.com/office/drawing/2014/main" id="{1C318FBC-FCE0-1646-B9FC-6EC746847773}"/>
                </a:ext>
              </a:extLst>
            </p:cNvPr>
            <p:cNvSpPr/>
            <p:nvPr/>
          </p:nvSpPr>
          <p:spPr>
            <a:xfrm>
              <a:off x="5786120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Volume of a water lost from the watershed </a:t>
              </a:r>
            </a:p>
          </p:txBody>
        </p:sp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39B3C99B-9C1F-114F-6B9D-4758EBA81A22}"/>
                </a:ext>
              </a:extLst>
            </p:cNvPr>
            <p:cNvSpPr/>
            <p:nvPr/>
          </p:nvSpPr>
          <p:spPr>
            <a:xfrm>
              <a:off x="579297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Phosphorus applied to soil or discharged into freshwater </a:t>
              </a:r>
            </a:p>
          </p:txBody>
        </p:sp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0F9844E1-7774-20A6-2E13-C375DF692C5B}"/>
                </a:ext>
              </a:extLst>
            </p:cNvPr>
            <p:cNvSpPr/>
            <p:nvPr/>
          </p:nvSpPr>
          <p:spPr>
            <a:xfrm>
              <a:off x="5792975" y="364868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Nitrogen applied to soil or discharged into salt water </a:t>
              </a:r>
            </a:p>
          </p:txBody>
        </p:sp>
        <p:sp>
          <p:nvSpPr>
            <p:cNvPr id="14" name="Rectangle: Rounded Corners 18">
              <a:extLst>
                <a:ext uri="{FF2B5EF4-FFF2-40B4-BE49-F238E27FC236}">
                  <a16:creationId xmlns:a16="http://schemas.microsoft.com/office/drawing/2014/main" id="{C0059179-B0C3-FA82-C3FB-B296C75287F4}"/>
                </a:ext>
              </a:extLst>
            </p:cNvPr>
            <p:cNvSpPr/>
            <p:nvPr/>
          </p:nvSpPr>
          <p:spPr>
            <a:xfrm>
              <a:off x="5792975" y="437413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amount applied</a:t>
              </a:r>
            </a:p>
          </p:txBody>
        </p:sp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C813329A-0042-8820-7C59-A619F215FF2B}"/>
                </a:ext>
              </a:extLst>
            </p:cNvPr>
            <p:cNvSpPr/>
            <p:nvPr/>
          </p:nvSpPr>
          <p:spPr>
            <a:xfrm>
              <a:off x="5786120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Quantity of active ingredient applied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3EA20CC8-082B-EF4B-2853-A56ECE0F266B}"/>
                </a:ext>
              </a:extLst>
            </p:cNvPr>
            <p:cNvSpPr/>
            <p:nvPr/>
          </p:nvSpPr>
          <p:spPr>
            <a:xfrm>
              <a:off x="7506206" y="2136335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Cubic meters of water equivalent (m3e) </a:t>
              </a:r>
            </a:p>
          </p:txBody>
        </p:sp>
        <p:sp>
          <p:nvSpPr>
            <p:cNvPr id="17" name="Rectangle: Rounded Corners 22">
              <a:extLst>
                <a:ext uri="{FF2B5EF4-FFF2-40B4-BE49-F238E27FC236}">
                  <a16:creationId xmlns:a16="http://schemas.microsoft.com/office/drawing/2014/main" id="{448C1BA7-9B34-8BE6-E0EA-538CCDAAFF2B}"/>
                </a:ext>
              </a:extLst>
            </p:cNvPr>
            <p:cNvSpPr/>
            <p:nvPr/>
          </p:nvSpPr>
          <p:spPr>
            <a:xfrm>
              <a:off x="7506205" y="2895696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phosphorus equivalent (kg Pe) </a:t>
              </a:r>
            </a:p>
          </p:txBody>
        </p:sp>
        <p:sp>
          <p:nvSpPr>
            <p:cNvPr id="18" name="Rectangle: Rounded Corners 23">
              <a:extLst>
                <a:ext uri="{FF2B5EF4-FFF2-40B4-BE49-F238E27FC236}">
                  <a16:creationId xmlns:a16="http://schemas.microsoft.com/office/drawing/2014/main" id="{9A52389D-9468-3700-8532-F06139641D2E}"/>
                </a:ext>
              </a:extLst>
            </p:cNvPr>
            <p:cNvSpPr/>
            <p:nvPr/>
          </p:nvSpPr>
          <p:spPr>
            <a:xfrm>
              <a:off x="7506204" y="3647723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Kilograms of nitrogen equivalent (kg Ne) </a:t>
              </a:r>
            </a:p>
          </p:txBody>
        </p:sp>
        <p:sp>
          <p:nvSpPr>
            <p:cNvPr id="19" name="Rectangle: Rounded Corners 24">
              <a:extLst>
                <a:ext uri="{FF2B5EF4-FFF2-40B4-BE49-F238E27FC236}">
                  <a16:creationId xmlns:a16="http://schemas.microsoft.com/office/drawing/2014/main" id="{EA86F30F-36B7-ECD5-E95A-D808E114D3D6}"/>
                </a:ext>
              </a:extLst>
            </p:cNvPr>
            <p:cNvSpPr/>
            <p:nvPr/>
          </p:nvSpPr>
          <p:spPr>
            <a:xfrm>
              <a:off x="7506203" y="4366760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ecotoxicity units (</a:t>
              </a:r>
              <a:r>
                <a:rPr kumimoji="0" lang="en-US" sz="1200" i="0" u="none" strike="noStrike" kern="0" cap="none" spc="0" normalizeH="0" baseline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CTUe</a:t>
              </a: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</a:p>
          </p:txBody>
        </p:sp>
        <p:sp>
          <p:nvSpPr>
            <p:cNvPr id="20" name="Rectangle: Rounded Corners 25">
              <a:extLst>
                <a:ext uri="{FF2B5EF4-FFF2-40B4-BE49-F238E27FC236}">
                  <a16:creationId xmlns:a16="http://schemas.microsoft.com/office/drawing/2014/main" id="{46BCEEBE-DF93-9126-4E7D-B04512D89E45}"/>
                </a:ext>
              </a:extLst>
            </p:cNvPr>
            <p:cNvSpPr/>
            <p:nvPr/>
          </p:nvSpPr>
          <p:spPr>
            <a:xfrm>
              <a:off x="7506202" y="5121442"/>
              <a:ext cx="1249681" cy="624340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Comparative toxic units of human toxicity (</a:t>
              </a:r>
              <a:r>
                <a:rPr kumimoji="0" lang="en-US" sz="1200" i="0" u="none" strike="noStrike" kern="0" cap="none" spc="0" normalizeH="0" baseline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CTUth</a:t>
              </a:r>
              <a:r>
                <a:rPr kumimoji="0" lang="en-US" sz="12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) </a:t>
              </a:r>
            </a:p>
          </p:txBody>
        </p:sp>
        <p:sp>
          <p:nvSpPr>
            <p:cNvPr id="21" name="Rectangle: Rounded Corners 26">
              <a:extLst>
                <a:ext uri="{FF2B5EF4-FFF2-40B4-BE49-F238E27FC236}">
                  <a16:creationId xmlns:a16="http://schemas.microsoft.com/office/drawing/2014/main" id="{DBFA00AC-2166-58CC-E982-0F06C62CC6DA}"/>
                </a:ext>
              </a:extLst>
            </p:cNvPr>
            <p:cNvSpPr/>
            <p:nvPr/>
          </p:nvSpPr>
          <p:spPr>
            <a:xfrm>
              <a:off x="9287173" y="2142712"/>
              <a:ext cx="1249681" cy="571377"/>
            </a:xfrm>
            <a:prstGeom prst="roundRect">
              <a:avLst/>
            </a:prstGeom>
            <a:solidFill>
              <a:srgbClr val="7EA6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Shortage</a:t>
              </a:r>
              <a:r>
                <a:rPr kumimoji="0" lang="en-US" sz="14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22" name="Rectangle: Rounded Corners 27">
              <a:extLst>
                <a:ext uri="{FF2B5EF4-FFF2-40B4-BE49-F238E27FC236}">
                  <a16:creationId xmlns:a16="http://schemas.microsoft.com/office/drawing/2014/main" id="{6C103BF6-1B9E-5571-6C35-260A546D3BF3}"/>
                </a:ext>
              </a:extLst>
            </p:cNvPr>
            <p:cNvSpPr/>
            <p:nvPr/>
          </p:nvSpPr>
          <p:spPr>
            <a:xfrm>
              <a:off x="9287172" y="2895695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Freshwater eutrophication </a:t>
              </a:r>
            </a:p>
          </p:txBody>
        </p:sp>
        <p:sp>
          <p:nvSpPr>
            <p:cNvPr id="23" name="Rectangle: Rounded Corners 28">
              <a:extLst>
                <a:ext uri="{FF2B5EF4-FFF2-40B4-BE49-F238E27FC236}">
                  <a16:creationId xmlns:a16="http://schemas.microsoft.com/office/drawing/2014/main" id="{AF206D7B-69D0-399E-4707-0E0EFFB87381}"/>
                </a:ext>
              </a:extLst>
            </p:cNvPr>
            <p:cNvSpPr/>
            <p:nvPr/>
          </p:nvSpPr>
          <p:spPr>
            <a:xfrm>
              <a:off x="9287171" y="3647722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Saltwater eutrophication </a:t>
              </a:r>
            </a:p>
          </p:txBody>
        </p:sp>
        <p:sp>
          <p:nvSpPr>
            <p:cNvPr id="24" name="Rectangle: Rounded Corners 29">
              <a:extLst>
                <a:ext uri="{FF2B5EF4-FFF2-40B4-BE49-F238E27FC236}">
                  <a16:creationId xmlns:a16="http://schemas.microsoft.com/office/drawing/2014/main" id="{4079138E-8990-4831-E523-CD555F0B7993}"/>
                </a:ext>
              </a:extLst>
            </p:cNvPr>
            <p:cNvSpPr/>
            <p:nvPr/>
          </p:nvSpPr>
          <p:spPr>
            <a:xfrm>
              <a:off x="9287171" y="4393241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Ecotoxicity</a:t>
              </a:r>
              <a:r>
                <a:rPr kumimoji="0" lang="en-US" sz="140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25" name="Rectangle: Rounded Corners 30">
              <a:extLst>
                <a:ext uri="{FF2B5EF4-FFF2-40B4-BE49-F238E27FC236}">
                  <a16:creationId xmlns:a16="http://schemas.microsoft.com/office/drawing/2014/main" id="{03464A24-311D-619B-A26E-808CF72E56C8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Écotoxicité</a:t>
              </a:r>
              <a:endParaRPr kumimoji="0" lang="en-US" sz="105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" name="Rectangle: Rounded Corners 31">
              <a:extLst>
                <a:ext uri="{FF2B5EF4-FFF2-40B4-BE49-F238E27FC236}">
                  <a16:creationId xmlns:a16="http://schemas.microsoft.com/office/drawing/2014/main" id="{E2F95AED-10B9-F8E8-39AF-E2FEB6473D27}"/>
                </a:ext>
              </a:extLst>
            </p:cNvPr>
            <p:cNvSpPr/>
            <p:nvPr/>
          </p:nvSpPr>
          <p:spPr>
            <a:xfrm>
              <a:off x="9266586" y="5124240"/>
              <a:ext cx="1249681" cy="571377"/>
            </a:xfrm>
            <a:prstGeom prst="roundRect">
              <a:avLst/>
            </a:prstGeom>
            <a:solidFill>
              <a:srgbClr val="FFCE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Human toxicity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374F2F-21BD-4E5B-C600-D0E293B50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911BE9-C1B8-046C-78C4-3EEC10BBE64C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agua verificable? </a:t>
            </a:r>
            <a:r>
              <a:rPr lang="es-E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(continuación) </a:t>
            </a:r>
          </a:p>
        </p:txBody>
      </p:sp>
    </p:spTree>
    <p:extLst>
      <p:ext uri="{BB962C8B-B14F-4D97-AF65-F5344CB8AC3E}">
        <p14:creationId xmlns:p14="http://schemas.microsoft.com/office/powerpoint/2010/main" val="26020433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C40AAD-CE10-58ED-41A8-4D7F88CB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23" y="2162658"/>
            <a:ext cx="9326071" cy="589590"/>
          </a:xfrm>
        </p:spPr>
        <p:txBody>
          <a:bodyPr/>
          <a:lstStyle/>
          <a:p>
            <a:r>
              <a:rPr lang="es-ES" sz="2000" b="1" dirty="0">
                <a:latin typeface="Poppins" panose="00000500000000000000" pitchFamily="2" charset="0"/>
                <a:cs typeface="Poppins" panose="00000500000000000000" pitchFamily="2" charset="0"/>
              </a:rPr>
              <a:t>Paso 3. </a:t>
            </a: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Evaluar los impactos de la huella de agua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4534F9A3-2A17-4159-8789-24F891A9085F}"/>
              </a:ext>
            </a:extLst>
          </p:cNvPr>
          <p:cNvSpPr/>
          <p:nvPr/>
        </p:nvSpPr>
        <p:spPr>
          <a:xfrm>
            <a:off x="394126" y="2812804"/>
            <a:ext cx="4850449" cy="33855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Metodologías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45017-74CD-30C7-3608-8D5DE31224FF}"/>
              </a:ext>
            </a:extLst>
          </p:cNvPr>
          <p:cNvSpPr txBox="1"/>
          <p:nvPr/>
        </p:nvSpPr>
        <p:spPr>
          <a:xfrm>
            <a:off x="429685" y="3278646"/>
            <a:ext cx="16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AWARE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4C902-5390-945A-61C2-FDADB56F4208}"/>
              </a:ext>
            </a:extLst>
          </p:cNvPr>
          <p:cNvSpPr txBox="1"/>
          <p:nvPr/>
        </p:nvSpPr>
        <p:spPr>
          <a:xfrm>
            <a:off x="484293" y="5100874"/>
            <a:ext cx="16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Poppins" panose="00000500000000000000" pitchFamily="2" charset="0"/>
                <a:cs typeface="Poppins" panose="00000500000000000000" pitchFamily="2" charset="0"/>
              </a:rPr>
              <a:t>USEtox</a:t>
            </a: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B7F00-85DD-E647-600C-7F405C6D5FF6}"/>
              </a:ext>
            </a:extLst>
          </p:cNvPr>
          <p:cNvSpPr txBox="1"/>
          <p:nvPr/>
        </p:nvSpPr>
        <p:spPr>
          <a:xfrm>
            <a:off x="447266" y="4152601"/>
            <a:ext cx="16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Poppins" panose="00000500000000000000" pitchFamily="2" charset="0"/>
                <a:cs typeface="Poppins" panose="00000500000000000000" pitchFamily="2" charset="0"/>
              </a:rPr>
              <a:t>ReCiPe</a:t>
            </a: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28C56D-3272-0DFE-8D04-302DD3681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249" y="3198635"/>
            <a:ext cx="711405" cy="6034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430ECF8-CD7E-E92A-6A5C-213463E2267B}"/>
              </a:ext>
            </a:extLst>
          </p:cNvPr>
          <p:cNvSpPr txBox="1"/>
          <p:nvPr/>
        </p:nvSpPr>
        <p:spPr>
          <a:xfrm>
            <a:off x="2900010" y="3266583"/>
            <a:ext cx="161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1600" b="1" dirty="0" err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Escasez</a:t>
            </a:r>
            <a:endParaRPr lang="en-US" sz="1600" b="1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D935810-1BEC-BAF0-F042-8759092A39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249" y="4039421"/>
            <a:ext cx="834492" cy="7078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08E0FD5-BF17-3634-09A8-7A32E34DE2A3}"/>
              </a:ext>
            </a:extLst>
          </p:cNvPr>
          <p:cNvSpPr txBox="1"/>
          <p:nvPr/>
        </p:nvSpPr>
        <p:spPr>
          <a:xfrm>
            <a:off x="141879" y="6524288"/>
            <a:ext cx="1524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© </a:t>
            </a:r>
            <a:r>
              <a:rPr lang="en-US" sz="90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Noun Project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0E06E2-CDD4-2C92-6C34-88D27C78EAF5}"/>
              </a:ext>
            </a:extLst>
          </p:cNvPr>
          <p:cNvSpPr txBox="1"/>
          <p:nvPr/>
        </p:nvSpPr>
        <p:spPr>
          <a:xfrm>
            <a:off x="2900010" y="3854757"/>
            <a:ext cx="228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Eutrofización en agua dulce</a:t>
            </a:r>
          </a:p>
          <a:p>
            <a:r>
              <a:rPr lang="es-ES" sz="1600" b="1" dirty="0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Eutrofización en agua salada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8C8FBB3-CF6A-3823-D3E3-6F311BFD3D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82" y="4988853"/>
            <a:ext cx="808798" cy="7078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AA74D9-F6B4-E784-411A-C427A3F66EA2}"/>
              </a:ext>
            </a:extLst>
          </p:cNvPr>
          <p:cNvSpPr txBox="1"/>
          <p:nvPr/>
        </p:nvSpPr>
        <p:spPr>
          <a:xfrm>
            <a:off x="2861005" y="5050410"/>
            <a:ext cx="260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b="1" dirty="0" err="1">
                <a:solidFill>
                  <a:srgbClr val="B4740C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Ecotoxicidad</a:t>
            </a:r>
            <a:endParaRPr lang="en-US" sz="1600" b="1" dirty="0">
              <a:solidFill>
                <a:srgbClr val="B4740C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b="1" dirty="0" err="1">
                <a:solidFill>
                  <a:srgbClr val="B4740C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Toxicidad</a:t>
            </a:r>
            <a:r>
              <a:rPr lang="en-US" sz="1600" b="1" dirty="0">
                <a:solidFill>
                  <a:srgbClr val="B4740C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olidFill>
                  <a:srgbClr val="B4740C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humana</a:t>
            </a:r>
            <a:endParaRPr lang="en-US" sz="1600" b="1" dirty="0">
              <a:solidFill>
                <a:srgbClr val="B4740C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39" name="Graphic 38" descr="Warning with solid fill">
            <a:extLst>
              <a:ext uri="{FF2B5EF4-FFF2-40B4-BE49-F238E27FC236}">
                <a16:creationId xmlns:a16="http://schemas.microsoft.com/office/drawing/2014/main" id="{7469ED95-B335-8258-9296-94F710CE8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2070" y="5550879"/>
            <a:ext cx="638425" cy="638425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0FB9B00D-5D8B-470C-A2D6-7F37E52C1E51}"/>
              </a:ext>
            </a:extLst>
          </p:cNvPr>
          <p:cNvSpPr/>
          <p:nvPr/>
        </p:nvSpPr>
        <p:spPr>
          <a:xfrm>
            <a:off x="5182538" y="3429000"/>
            <a:ext cx="729545" cy="6463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42EAE0-21DB-C560-9EF4-4157E5345946}"/>
              </a:ext>
            </a:extLst>
          </p:cNvPr>
          <p:cNvSpPr txBox="1"/>
          <p:nvPr/>
        </p:nvSpPr>
        <p:spPr>
          <a:xfrm>
            <a:off x="6950495" y="5550879"/>
            <a:ext cx="4760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La "</a:t>
            </a:r>
            <a:r>
              <a:rPr lang="es-ES" sz="1600" b="1" dirty="0">
                <a:solidFill>
                  <a:srgbClr val="C000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gravedad</a:t>
            </a:r>
            <a:r>
              <a:rPr lang="es-ES" sz="1600" dirty="0">
                <a:solidFill>
                  <a:srgbClr val="C000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" de los impactos depende del contexto, ya que depende de la disponibilidad de agua, los tipos de suelos y las características climáticas de la zona.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D67DE3-D678-84C0-8BC6-386D94FD8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73977"/>
              </p:ext>
            </p:extLst>
          </p:nvPr>
        </p:nvGraphicFramePr>
        <p:xfrm>
          <a:off x="6096000" y="2741057"/>
          <a:ext cx="5910942" cy="2480420"/>
        </p:xfrm>
        <a:graphic>
          <a:graphicData uri="http://schemas.openxmlformats.org/drawingml/2006/table">
            <a:tbl>
              <a:tblPr/>
              <a:tblGrid>
                <a:gridCol w="2859693">
                  <a:extLst>
                    <a:ext uri="{9D8B030D-6E8A-4147-A177-3AD203B41FA5}">
                      <a16:colId xmlns:a16="http://schemas.microsoft.com/office/drawing/2014/main" val="1605292927"/>
                    </a:ext>
                  </a:extLst>
                </a:gridCol>
                <a:gridCol w="875694">
                  <a:extLst>
                    <a:ext uri="{9D8B030D-6E8A-4147-A177-3AD203B41FA5}">
                      <a16:colId xmlns:a16="http://schemas.microsoft.com/office/drawing/2014/main" val="357186851"/>
                    </a:ext>
                  </a:extLst>
                </a:gridCol>
                <a:gridCol w="1475242">
                  <a:extLst>
                    <a:ext uri="{9D8B030D-6E8A-4147-A177-3AD203B41FA5}">
                      <a16:colId xmlns:a16="http://schemas.microsoft.com/office/drawing/2014/main" val="3409408321"/>
                    </a:ext>
                  </a:extLst>
                </a:gridCol>
                <a:gridCol w="700313">
                  <a:extLst>
                    <a:ext uri="{9D8B030D-6E8A-4147-A177-3AD203B41FA5}">
                      <a16:colId xmlns:a16="http://schemas.microsoft.com/office/drawing/2014/main" val="2360164082"/>
                    </a:ext>
                  </a:extLst>
                </a:gridCol>
              </a:tblGrid>
              <a:tr h="2984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Perfil de la huella de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52598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Impacto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Cultivo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Empacadora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02075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Escasez (m³e)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51161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Eutrofización en agua dulce (kg Pe)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3843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Eutrofización en agua salada (kg Ne)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642654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Ecotoxicidad (</a:t>
                      </a:r>
                      <a:r>
                        <a:rPr lang="es-CR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CTUe</a:t>
                      </a:r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01344"/>
                  </a:ext>
                </a:extLst>
              </a:tr>
              <a:tr h="29847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Toxicidad humana (</a:t>
                      </a:r>
                      <a:r>
                        <a:rPr lang="es-CR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CTUh</a:t>
                      </a:r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307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843B26B-2704-93EF-7764-B0B325BD8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CF599D-BEF8-C8A7-284F-111FE9684616}"/>
              </a:ext>
            </a:extLst>
          </p:cNvPr>
          <p:cNvSpPr txBox="1">
            <a:spLocks/>
          </p:cNvSpPr>
          <p:nvPr/>
        </p:nvSpPr>
        <p:spPr>
          <a:xfrm>
            <a:off x="303423" y="1479015"/>
            <a:ext cx="11585154" cy="589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Black" panose="020B0A02040204020203" pitchFamily="34" charset="0"/>
              </a:defRPr>
            </a:lvl1pPr>
          </a:lstStyle>
          <a:p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es un estudio de huella de agua verificable? </a:t>
            </a:r>
            <a:r>
              <a:rPr lang="es-ES" sz="16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(continuación) </a:t>
            </a:r>
          </a:p>
        </p:txBody>
      </p:sp>
    </p:spTree>
    <p:extLst>
      <p:ext uri="{BB962C8B-B14F-4D97-AF65-F5344CB8AC3E}">
        <p14:creationId xmlns:p14="http://schemas.microsoft.com/office/powerpoint/2010/main" val="11636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B02D27-61C0-1BB4-C9B3-B51F2F7F7D2E}"/>
              </a:ext>
            </a:extLst>
          </p:cNvPr>
          <p:cNvGrpSpPr/>
          <p:nvPr/>
        </p:nvGrpSpPr>
        <p:grpSpPr>
          <a:xfrm>
            <a:off x="0" y="31750"/>
            <a:ext cx="12192000" cy="6826250"/>
            <a:chOff x="0" y="932446"/>
            <a:chExt cx="12192000" cy="5925554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1D4211EC-D106-271F-8AFD-EDC7DE0F5DEF}"/>
                </a:ext>
              </a:extLst>
            </p:cNvPr>
            <p:cNvSpPr txBox="1"/>
            <p:nvPr/>
          </p:nvSpPr>
          <p:spPr>
            <a:xfrm>
              <a:off x="152400" y="6256049"/>
              <a:ext cx="12039600" cy="600108"/>
            </a:xfrm>
            <a:prstGeom prst="rect">
              <a:avLst/>
            </a:prstGeom>
            <a:solidFill>
              <a:schemeClr val="bg1"/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F6ECC31-A05B-2E03-B888-1D063A13BFDF}"/>
                </a:ext>
              </a:extLst>
            </p:cNvPr>
            <p:cNvGrpSpPr/>
            <p:nvPr/>
          </p:nvGrpSpPr>
          <p:grpSpPr>
            <a:xfrm>
              <a:off x="0" y="932446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C2FB2B14-F8E6-ADD8-A4CC-1D9F0520DE4F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  <a:ln>
                <a:solidFill>
                  <a:srgbClr val="33926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27D3F7B5-B1DF-8D5E-38CC-6CA638165D7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  <a:ln>
                <a:solidFill>
                  <a:srgbClr val="339264"/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pic>
        <p:nvPicPr>
          <p:cNvPr id="13" name="Picture 1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021539C-EEF5-668B-7224-E21FCCF64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83753-01F4-1B38-7879-2447BA433E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D0761920-54CB-F74C-AECB-CCA0AE7EC00C}"/>
              </a:ext>
            </a:extLst>
          </p:cNvPr>
          <p:cNvSpPr txBox="1"/>
          <p:nvPr/>
        </p:nvSpPr>
        <p:spPr>
          <a:xfrm>
            <a:off x="609601" y="2361828"/>
            <a:ext cx="4033519" cy="2649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0"/>
              </a:lnSpc>
            </a:pPr>
            <a:r>
              <a:rPr lang="en-US" sz="3200" b="1" dirty="0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3. </a:t>
            </a:r>
          </a:p>
          <a:p>
            <a:r>
              <a:rPr lang="es-ES" sz="3200" b="1" dirty="0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Medición de las huellas de carbono y de agua en el sector piñero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2BDBBC9-8BB3-EDE6-D432-358D5C3FF1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721" y="1690756"/>
            <a:ext cx="2255090" cy="4527736"/>
          </a:xfrm>
          <a:prstGeom prst="roundRect">
            <a:avLst/>
          </a:prstGeom>
          <a:ln w="44450">
            <a:solidFill>
              <a:srgbClr val="339264"/>
            </a:solidFill>
          </a:ln>
        </p:spPr>
      </p:pic>
    </p:spTree>
    <p:extLst>
      <p:ext uri="{BB962C8B-B14F-4D97-AF65-F5344CB8AC3E}">
        <p14:creationId xmlns:p14="http://schemas.microsoft.com/office/powerpoint/2010/main" val="256811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11BD3A1-301A-3AF4-02E3-4B1FE1EC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06" y="1319421"/>
            <a:ext cx="6818958" cy="469523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Contenido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C950C-6C35-693E-D933-5D26EE1A486A}"/>
              </a:ext>
            </a:extLst>
          </p:cNvPr>
          <p:cNvSpPr txBox="1"/>
          <p:nvPr/>
        </p:nvSpPr>
        <p:spPr>
          <a:xfrm>
            <a:off x="490329" y="2154944"/>
            <a:ext cx="7205871" cy="37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Retos y oportunidades en el sector piñero</a:t>
            </a: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¿Qué son las mediciones de huella de carbono y huella hídrica y por qué son importantes?</a:t>
            </a: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Medición de las huellas de carbono y de agua en el sector piñero</a:t>
            </a: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Potencial de reducción de las emisiones de gases de efecto invernadero (GEI) y de los impactos en el agua en la cadena de valor de la piña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32234578-64BD-D817-B2A9-B7590A9F6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3921" y="1914705"/>
            <a:ext cx="3679335" cy="3679335"/>
          </a:xfrm>
          <a:prstGeom prst="ellipse">
            <a:avLst/>
          </a:prstGeom>
        </p:spPr>
      </p:pic>
      <p:pic>
        <p:nvPicPr>
          <p:cNvPr id="9" name="Picture 8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FB9FC0B-0D0A-AE76-D7F7-0A63956D66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77725-8F41-9924-264C-7FC18DB05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1DD7A89-7BD7-1B6B-F9B2-A692177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1425741"/>
            <a:ext cx="11796215" cy="610203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Medición de la huella de carbono y del agua en el sector piñero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407BC-1E31-1C1D-A42F-1B4980111167}"/>
              </a:ext>
            </a:extLst>
          </p:cNvPr>
          <p:cNvSpPr txBox="1"/>
          <p:nvPr/>
        </p:nvSpPr>
        <p:spPr>
          <a:xfrm>
            <a:off x="3668486" y="2307641"/>
            <a:ext cx="8244839" cy="423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8795" lvl="2" indent="-3409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Guía elaborada por el Proyecto Frutas Responsables de la FAO</a:t>
            </a:r>
          </a:p>
          <a:p>
            <a:pPr marL="177800" lvl="2">
              <a:spcBef>
                <a:spcPts val="500"/>
              </a:spcBef>
              <a:buClr>
                <a:srgbClr val="7BA338"/>
              </a:buClr>
              <a:buSzPct val="130000"/>
            </a:pPr>
            <a:endParaRPr lang="en-US" sz="1900" dirty="0">
              <a:latin typeface="Poppins" panose="00000500000000000000" pitchFamily="2" charset="0"/>
              <a:ea typeface="Roboto Light"/>
              <a:cs typeface="Poppins" panose="00000500000000000000" pitchFamily="2" charset="0"/>
            </a:endParaRPr>
          </a:p>
          <a:p>
            <a:pPr marL="177800" lvl="2">
              <a:spcBef>
                <a:spcPts val="500"/>
              </a:spcBef>
              <a:buClr>
                <a:srgbClr val="7BA338"/>
              </a:buClr>
              <a:buSzPct val="130000"/>
            </a:pPr>
            <a:r>
              <a:rPr lang="en-US" sz="1900" b="1" dirty="0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¿Por </a:t>
            </a:r>
            <a:r>
              <a:rPr lang="en-US" sz="19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qué</a:t>
            </a:r>
            <a:r>
              <a:rPr lang="en-US" sz="1900" b="1" dirty="0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 </a:t>
            </a:r>
            <a:r>
              <a:rPr lang="en-US" sz="19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esta</a:t>
            </a:r>
            <a:r>
              <a:rPr lang="en-US" sz="1900" b="1" dirty="0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 </a:t>
            </a:r>
            <a:r>
              <a:rPr lang="en-US" sz="1900" b="1" dirty="0" err="1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guía</a:t>
            </a:r>
            <a:r>
              <a:rPr lang="en-US" sz="1900" b="1" dirty="0">
                <a:solidFill>
                  <a:srgbClr val="923100"/>
                </a:solidFill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?</a:t>
            </a:r>
          </a:p>
          <a:p>
            <a:pPr marL="520700" lvl="2" indent="-342900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Responder a la 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necesidad de medición de huellas 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(priorizadas por la industria) y 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demanda del mercado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
Proporcionar un 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marco cuantitativo 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para medir las huellas de carbono y agua 
Permitir a los usuarios medir las huellas de 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forma autónoma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
Apoyar la 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reducción de los impactos ambientales 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de la producción y el comercio de piña 
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Optimización de procesos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, eficiencia y 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ahorro de costos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
</a:t>
            </a:r>
            <a:r>
              <a:rPr lang="es-ES" sz="1800" b="1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Contribuir a la mitigación y prevención de riesgos </a:t>
            </a:r>
            <a:r>
              <a:rPr lang="es-ES" sz="1800" dirty="0">
                <a:latin typeface="Poppins" panose="00000500000000000000" pitchFamily="2" charset="0"/>
                <a:ea typeface="Roboto Light"/>
                <a:cs typeface="Poppins" panose="00000500000000000000" pitchFamily="2" charset="0"/>
              </a:rPr>
              <a:t>(conducta empresarial responsable)</a:t>
            </a:r>
            <a:endParaRPr lang="es-ES_tradnl" b="1" dirty="0">
              <a:latin typeface="Poppins" panose="00000500000000000000" pitchFamily="2" charset="0"/>
              <a:ea typeface="Roboto Light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E6B02-E0E1-30C9-54CF-B816BED6B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9A8C0-A387-F815-1F04-A1E706CCB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08" y="2258570"/>
            <a:ext cx="2799910" cy="397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52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6DC42FC-3394-4A28-4880-95860AD7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94" y="1413013"/>
            <a:ext cx="9319423" cy="46952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Desarrollo de la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F618A-742D-71B2-7A96-69A4A3A4688E}"/>
              </a:ext>
            </a:extLst>
          </p:cNvPr>
          <p:cNvSpPr txBox="1"/>
          <p:nvPr/>
        </p:nvSpPr>
        <p:spPr>
          <a:xfrm>
            <a:off x="182880" y="2314808"/>
            <a:ext cx="7001692" cy="40421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Sobre la base de la experiencia en la medición de la huella de carbono y la huella de agua en las cadenas de valor del banano para la industria de la piña (Foro Mundial del Banano).</a:t>
            </a: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endParaRPr lang="es-ES" sz="2000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Basado en metodologías reconocidas internacionalmente (ISO 14064 para carbono e ISO 14046 para agua).</a:t>
            </a: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endParaRPr lang="es-ES" sz="2000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 marL="566420" lvl="2" indent="-277495">
              <a:spcBef>
                <a:spcPts val="500"/>
              </a:spcBef>
              <a:buClr>
                <a:srgbClr val="7BA338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Validación con seis empresas y cooperativas productoras y empacadoras de piña orientadas a la exportación en Costa Rica.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F80C4-CB66-857A-9804-377C13A0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F34C6-9F31-D0EC-A58E-FAFB30164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363" y="1227275"/>
            <a:ext cx="2055954" cy="290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3B3610-98D7-57D5-8511-8D307FDFE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315" y="3175208"/>
            <a:ext cx="2137361" cy="304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52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C5436FA-D46D-0015-C2EB-E1421C0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06" y="1385646"/>
            <a:ext cx="11619721" cy="387696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Alcance de la medición de la huella de carbono y de agua: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601BC-DA5D-F43B-FAC3-77D5FDFC1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C429D0-FC28-6407-B629-C2E06C7E9EBB}"/>
              </a:ext>
            </a:extLst>
          </p:cNvPr>
          <p:cNvSpPr/>
          <p:nvPr/>
        </p:nvSpPr>
        <p:spPr>
          <a:xfrm>
            <a:off x="593417" y="2783762"/>
            <a:ext cx="1492848" cy="1471000"/>
          </a:xfrm>
          <a:prstGeom prst="rect">
            <a:avLst/>
          </a:prstGeom>
          <a:solidFill>
            <a:srgbClr val="E2F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Preparación del terreno
Preparación de la ropa de cama
Siembra
Aplicación de paquetes tecnológicos</a:t>
            </a:r>
            <a:endParaRPr lang="en-US" sz="95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47F83-A740-0450-F526-CCFA5A645D6C}"/>
              </a:ext>
            </a:extLst>
          </p:cNvPr>
          <p:cNvSpPr/>
          <p:nvPr/>
        </p:nvSpPr>
        <p:spPr>
          <a:xfrm>
            <a:off x="2158245" y="2783762"/>
            <a:ext cx="1669257" cy="1471000"/>
          </a:xfrm>
          <a:prstGeom prst="rect">
            <a:avLst/>
          </a:prstGeom>
          <a:solidFill>
            <a:srgbClr val="E2F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Recepción de fruta
Lavado de frutas
Clasificación y embalaje
Refrigeración
Carga de contenedores</a:t>
            </a:r>
            <a:endParaRPr lang="en-US" sz="105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9E8A0-FADD-83EE-A152-60CDCE9B8C79}"/>
              </a:ext>
            </a:extLst>
          </p:cNvPr>
          <p:cNvSpPr/>
          <p:nvPr/>
        </p:nvSpPr>
        <p:spPr>
          <a:xfrm>
            <a:off x="3990742" y="2769548"/>
            <a:ext cx="1299632" cy="1471000"/>
          </a:xfrm>
          <a:prstGeom prst="rect">
            <a:avLst/>
          </a:prstGeom>
          <a:solidFill>
            <a:srgbClr val="E2F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Transporte desde la planta de empaque hasta el puerto</a:t>
            </a:r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07A7E24-FC8C-68B5-0790-97C779B79C19}"/>
              </a:ext>
            </a:extLst>
          </p:cNvPr>
          <p:cNvSpPr txBox="1"/>
          <p:nvPr/>
        </p:nvSpPr>
        <p:spPr>
          <a:xfrm rot="16200000">
            <a:off x="-479575" y="5211114"/>
            <a:ext cx="1601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7392E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Huella</a:t>
            </a:r>
            <a:r>
              <a:rPr lang="en-US" sz="1400" b="1" dirty="0">
                <a:solidFill>
                  <a:srgbClr val="7392E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</a:t>
            </a:r>
          </a:p>
          <a:p>
            <a:pPr algn="ctr"/>
            <a:r>
              <a:rPr lang="en-US" sz="1400" b="1" dirty="0">
                <a:solidFill>
                  <a:srgbClr val="7392E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7392E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agua</a:t>
            </a:r>
            <a:endParaRPr lang="en-US" sz="1400" b="1" dirty="0">
              <a:solidFill>
                <a:srgbClr val="7392E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912F1A-FD29-020F-A9AC-FC1519CCBA1B}"/>
              </a:ext>
            </a:extLst>
          </p:cNvPr>
          <p:cNvSpPr/>
          <p:nvPr/>
        </p:nvSpPr>
        <p:spPr>
          <a:xfrm>
            <a:off x="588147" y="4324844"/>
            <a:ext cx="1492848" cy="2011680"/>
          </a:xfrm>
          <a:prstGeom prst="rect">
            <a:avLst/>
          </a:prstGeom>
          <a:solidFill>
            <a:srgbClr val="CAE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s-E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Riego 
Lluvia para la hidratación de los cultivos 
Uso del agua en mezclas y mejoradores de fumigación 
Lavado de equipos 
Instalaciones sanitarias</a:t>
            </a:r>
            <a:endParaRPr lang="en-US" sz="105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84823-68FF-462C-2F31-F7E94FC93D78}"/>
              </a:ext>
            </a:extLst>
          </p:cNvPr>
          <p:cNvSpPr/>
          <p:nvPr/>
        </p:nvSpPr>
        <p:spPr>
          <a:xfrm>
            <a:off x="2150452" y="4321789"/>
            <a:ext cx="1669257" cy="2011680"/>
          </a:xfrm>
          <a:prstGeom prst="rect">
            <a:avLst/>
          </a:prstGeom>
          <a:solidFill>
            <a:srgbClr val="CAE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Lavado de frutas 
Fumigación con fungicidas 
Limpieza de instalaciones 
Instalaciones sanitarias 
Pediluvio (lavado de pies) 
Grifos 
Comedor</a:t>
            </a:r>
            <a:endParaRPr lang="en-US" sz="105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8ED27-0B37-F367-24DF-2A41E8E0C7B1}"/>
              </a:ext>
            </a:extLst>
          </p:cNvPr>
          <p:cNvSpPr/>
          <p:nvPr/>
        </p:nvSpPr>
        <p:spPr>
          <a:xfrm>
            <a:off x="3990742" y="4330793"/>
            <a:ext cx="1299632" cy="2011680"/>
          </a:xfrm>
          <a:prstGeom prst="rect">
            <a:avLst/>
          </a:prstGeom>
          <a:solidFill>
            <a:srgbClr val="CAE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Limpieza</a:t>
            </a:r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vehículos</a:t>
            </a:r>
            <a:endParaRPr lang="en-US" sz="105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BB6DD6FE-C014-C8BA-C37D-860A2AEEBB65}"/>
              </a:ext>
            </a:extLst>
          </p:cNvPr>
          <p:cNvSpPr/>
          <p:nvPr/>
        </p:nvSpPr>
        <p:spPr>
          <a:xfrm>
            <a:off x="508967" y="2019299"/>
            <a:ext cx="5304422" cy="4425879"/>
          </a:xfrm>
          <a:custGeom>
            <a:avLst/>
            <a:gdLst>
              <a:gd name="connsiteX0" fmla="*/ 0 w 4406627"/>
              <a:gd name="connsiteY0" fmla="*/ 0 h 4931968"/>
              <a:gd name="connsiteX1" fmla="*/ 4406627 w 4406627"/>
              <a:gd name="connsiteY1" fmla="*/ 0 h 4931968"/>
              <a:gd name="connsiteX2" fmla="*/ 4406627 w 4406627"/>
              <a:gd name="connsiteY2" fmla="*/ 4931968 h 4931968"/>
              <a:gd name="connsiteX3" fmla="*/ 0 w 4406627"/>
              <a:gd name="connsiteY3" fmla="*/ 4931968 h 4931968"/>
              <a:gd name="connsiteX4" fmla="*/ 0 w 4406627"/>
              <a:gd name="connsiteY4" fmla="*/ 0 h 4931968"/>
              <a:gd name="connsiteX0" fmla="*/ 0 w 4692961"/>
              <a:gd name="connsiteY0" fmla="*/ 0 h 4931968"/>
              <a:gd name="connsiteX1" fmla="*/ 4406627 w 4692961"/>
              <a:gd name="connsiteY1" fmla="*/ 0 h 4931968"/>
              <a:gd name="connsiteX2" fmla="*/ 4692958 w 4692961"/>
              <a:gd name="connsiteY2" fmla="*/ 404572 h 4931968"/>
              <a:gd name="connsiteX3" fmla="*/ 4406627 w 4692961"/>
              <a:gd name="connsiteY3" fmla="*/ 4931968 h 4931968"/>
              <a:gd name="connsiteX4" fmla="*/ 0 w 4692961"/>
              <a:gd name="connsiteY4" fmla="*/ 4931968 h 4931968"/>
              <a:gd name="connsiteX5" fmla="*/ 0 w 4692961"/>
              <a:gd name="connsiteY5" fmla="*/ 0 h 4931968"/>
              <a:gd name="connsiteX0" fmla="*/ 0 w 4692961"/>
              <a:gd name="connsiteY0" fmla="*/ 0 h 4931968"/>
              <a:gd name="connsiteX1" fmla="*/ 4406627 w 4692961"/>
              <a:gd name="connsiteY1" fmla="*/ 0 h 4931968"/>
              <a:gd name="connsiteX2" fmla="*/ 4692958 w 4692961"/>
              <a:gd name="connsiteY2" fmla="*/ 404572 h 4931968"/>
              <a:gd name="connsiteX3" fmla="*/ 4403027 w 4692961"/>
              <a:gd name="connsiteY3" fmla="*/ 798582 h 4931968"/>
              <a:gd name="connsiteX4" fmla="*/ 4406627 w 4692961"/>
              <a:gd name="connsiteY4" fmla="*/ 4931968 h 4931968"/>
              <a:gd name="connsiteX5" fmla="*/ 0 w 4692961"/>
              <a:gd name="connsiteY5" fmla="*/ 4931968 h 4931968"/>
              <a:gd name="connsiteX6" fmla="*/ 0 w 4692961"/>
              <a:gd name="connsiteY6" fmla="*/ 0 h 4931968"/>
              <a:gd name="connsiteX0" fmla="*/ 0 w 4700396"/>
              <a:gd name="connsiteY0" fmla="*/ 0 h 4931968"/>
              <a:gd name="connsiteX1" fmla="*/ 4406627 w 4700396"/>
              <a:gd name="connsiteY1" fmla="*/ 0 h 4931968"/>
              <a:gd name="connsiteX2" fmla="*/ 4700393 w 4700396"/>
              <a:gd name="connsiteY2" fmla="*/ 337665 h 4931968"/>
              <a:gd name="connsiteX3" fmla="*/ 4403027 w 4700396"/>
              <a:gd name="connsiteY3" fmla="*/ 798582 h 4931968"/>
              <a:gd name="connsiteX4" fmla="*/ 4406627 w 4700396"/>
              <a:gd name="connsiteY4" fmla="*/ 4931968 h 4931968"/>
              <a:gd name="connsiteX5" fmla="*/ 0 w 4700396"/>
              <a:gd name="connsiteY5" fmla="*/ 4931968 h 4931968"/>
              <a:gd name="connsiteX6" fmla="*/ 0 w 4700396"/>
              <a:gd name="connsiteY6" fmla="*/ 0 h 4931968"/>
              <a:gd name="connsiteX0" fmla="*/ 0 w 4700393"/>
              <a:gd name="connsiteY0" fmla="*/ 0 h 4931968"/>
              <a:gd name="connsiteX1" fmla="*/ 4406627 w 4700393"/>
              <a:gd name="connsiteY1" fmla="*/ 0 h 4931968"/>
              <a:gd name="connsiteX2" fmla="*/ 4700393 w 4700393"/>
              <a:gd name="connsiteY2" fmla="*/ 337665 h 4931968"/>
              <a:gd name="connsiteX3" fmla="*/ 4403027 w 4700393"/>
              <a:gd name="connsiteY3" fmla="*/ 798582 h 4931968"/>
              <a:gd name="connsiteX4" fmla="*/ 4406627 w 4700393"/>
              <a:gd name="connsiteY4" fmla="*/ 4931968 h 4931968"/>
              <a:gd name="connsiteX5" fmla="*/ 0 w 4700393"/>
              <a:gd name="connsiteY5" fmla="*/ 4931968 h 4931968"/>
              <a:gd name="connsiteX6" fmla="*/ 0 w 4700393"/>
              <a:gd name="connsiteY6" fmla="*/ 0 h 4931968"/>
              <a:gd name="connsiteX0" fmla="*/ 0 w 4700393"/>
              <a:gd name="connsiteY0" fmla="*/ 0 h 4931968"/>
              <a:gd name="connsiteX1" fmla="*/ 4406627 w 4700393"/>
              <a:gd name="connsiteY1" fmla="*/ 0 h 4931968"/>
              <a:gd name="connsiteX2" fmla="*/ 4700393 w 4700393"/>
              <a:gd name="connsiteY2" fmla="*/ 337665 h 4931968"/>
              <a:gd name="connsiteX3" fmla="*/ 4403027 w 4700393"/>
              <a:gd name="connsiteY3" fmla="*/ 798582 h 4931968"/>
              <a:gd name="connsiteX4" fmla="*/ 4406627 w 4700393"/>
              <a:gd name="connsiteY4" fmla="*/ 4931968 h 4931968"/>
              <a:gd name="connsiteX5" fmla="*/ 0 w 4700393"/>
              <a:gd name="connsiteY5" fmla="*/ 4931968 h 4931968"/>
              <a:gd name="connsiteX6" fmla="*/ 0 w 4700393"/>
              <a:gd name="connsiteY6" fmla="*/ 0 h 4931968"/>
              <a:gd name="connsiteX0" fmla="*/ 0 w 4722695"/>
              <a:gd name="connsiteY0" fmla="*/ 0 h 4931968"/>
              <a:gd name="connsiteX1" fmla="*/ 4406627 w 4722695"/>
              <a:gd name="connsiteY1" fmla="*/ 0 h 4931968"/>
              <a:gd name="connsiteX2" fmla="*/ 4722695 w 4722695"/>
              <a:gd name="connsiteY2" fmla="*/ 367402 h 4931968"/>
              <a:gd name="connsiteX3" fmla="*/ 4403027 w 4722695"/>
              <a:gd name="connsiteY3" fmla="*/ 798582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367402 h 4931968"/>
              <a:gd name="connsiteX3" fmla="*/ 4403027 w 4722695"/>
              <a:gd name="connsiteY3" fmla="*/ 798582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426875 h 4931968"/>
              <a:gd name="connsiteX3" fmla="*/ 4403027 w 4722695"/>
              <a:gd name="connsiteY3" fmla="*/ 798582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426875 h 4931968"/>
              <a:gd name="connsiteX3" fmla="*/ 4321251 w 4722695"/>
              <a:gd name="connsiteY3" fmla="*/ 835753 h 4931968"/>
              <a:gd name="connsiteX4" fmla="*/ 440662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  <a:gd name="connsiteX0" fmla="*/ 0 w 4722695"/>
              <a:gd name="connsiteY0" fmla="*/ 0 h 4931968"/>
              <a:gd name="connsiteX1" fmla="*/ 4295115 w 4722695"/>
              <a:gd name="connsiteY1" fmla="*/ 0 h 4931968"/>
              <a:gd name="connsiteX2" fmla="*/ 4722695 w 4722695"/>
              <a:gd name="connsiteY2" fmla="*/ 426875 h 4931968"/>
              <a:gd name="connsiteX3" fmla="*/ 4321251 w 4722695"/>
              <a:gd name="connsiteY3" fmla="*/ 835753 h 4931968"/>
              <a:gd name="connsiteX4" fmla="*/ 4317417 w 4722695"/>
              <a:gd name="connsiteY4" fmla="*/ 4931968 h 4931968"/>
              <a:gd name="connsiteX5" fmla="*/ 0 w 4722695"/>
              <a:gd name="connsiteY5" fmla="*/ 4931968 h 4931968"/>
              <a:gd name="connsiteX6" fmla="*/ 0 w 4722695"/>
              <a:gd name="connsiteY6" fmla="*/ 0 h 49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695" h="4931968">
                <a:moveTo>
                  <a:pt x="0" y="0"/>
                </a:moveTo>
                <a:lnTo>
                  <a:pt x="4295115" y="0"/>
                </a:lnTo>
                <a:lnTo>
                  <a:pt x="4722695" y="426875"/>
                </a:lnTo>
                <a:lnTo>
                  <a:pt x="4321251" y="835753"/>
                </a:lnTo>
                <a:lnTo>
                  <a:pt x="4317417" y="4931968"/>
                </a:lnTo>
                <a:lnTo>
                  <a:pt x="0" y="493196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923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AF29073-C1BB-A981-9951-888B9368F0C6}"/>
              </a:ext>
            </a:extLst>
          </p:cNvPr>
          <p:cNvSpPr txBox="1"/>
          <p:nvPr/>
        </p:nvSpPr>
        <p:spPr>
          <a:xfrm rot="16200000">
            <a:off x="-740742" y="3359072"/>
            <a:ext cx="2102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Huella</a:t>
            </a:r>
            <a:r>
              <a:rPr lang="en-US" sz="1400" b="1" dirty="0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</a:t>
            </a:r>
          </a:p>
          <a:p>
            <a:pPr algn="ctr"/>
            <a:r>
              <a:rPr lang="en-US" sz="1400" b="1" dirty="0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339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carbono</a:t>
            </a:r>
            <a:endParaRPr lang="en-US" sz="1400" b="1" dirty="0">
              <a:solidFill>
                <a:srgbClr val="3392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6">
            <a:extLst>
              <a:ext uri="{FF2B5EF4-FFF2-40B4-BE49-F238E27FC236}">
                <a16:creationId xmlns:a16="http://schemas.microsoft.com/office/drawing/2014/main" id="{BF4ED185-5C36-0C06-A1A0-656F3A16BDAA}"/>
              </a:ext>
            </a:extLst>
          </p:cNvPr>
          <p:cNvSpPr txBox="1"/>
          <p:nvPr/>
        </p:nvSpPr>
        <p:spPr>
          <a:xfrm>
            <a:off x="1704305" y="6445179"/>
            <a:ext cx="2540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Procesos incluidos</a:t>
            </a:r>
            <a:endParaRPr lang="es-CR" sz="16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errar llave 15">
            <a:extLst>
              <a:ext uri="{FF2B5EF4-FFF2-40B4-BE49-F238E27FC236}">
                <a16:creationId xmlns:a16="http://schemas.microsoft.com/office/drawing/2014/main" id="{C2EC10ED-E2BE-C483-BFC9-7B73B7CB4DD3}"/>
              </a:ext>
            </a:extLst>
          </p:cNvPr>
          <p:cNvSpPr/>
          <p:nvPr/>
        </p:nvSpPr>
        <p:spPr>
          <a:xfrm rot="5400000">
            <a:off x="8167185" y="391618"/>
            <a:ext cx="365104" cy="5561207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CuadroTexto 16">
            <a:extLst>
              <a:ext uri="{FF2B5EF4-FFF2-40B4-BE49-F238E27FC236}">
                <a16:creationId xmlns:a16="http://schemas.microsoft.com/office/drawing/2014/main" id="{1D91E95E-9B82-3669-1519-38633EEAA55F}"/>
              </a:ext>
            </a:extLst>
          </p:cNvPr>
          <p:cNvSpPr txBox="1"/>
          <p:nvPr/>
        </p:nvSpPr>
        <p:spPr>
          <a:xfrm>
            <a:off x="6746125" y="3588185"/>
            <a:ext cx="320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Procesos fuera del alcance de la guía</a:t>
            </a:r>
            <a:endParaRPr lang="es-CR" sz="16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54BA936-D169-3805-F85F-2531EECCA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223730"/>
              </p:ext>
            </p:extLst>
          </p:nvPr>
        </p:nvGraphicFramePr>
        <p:xfrm>
          <a:off x="514089" y="1635903"/>
          <a:ext cx="11619721" cy="149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636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3B8C674-AC32-1BE5-EFE0-810C92D2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4" y="1346956"/>
            <a:ext cx="11584751" cy="469523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Contenido: </a:t>
            </a:r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de medición de la huella de carbono</a:t>
            </a:r>
            <a:endParaRPr lang="en-FR" sz="2800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uadroTexto 13">
            <a:extLst>
              <a:ext uri="{FF2B5EF4-FFF2-40B4-BE49-F238E27FC236}">
                <a16:creationId xmlns:a16="http://schemas.microsoft.com/office/drawing/2014/main" id="{2407CD74-AFB6-84FC-79AD-8D571879C4AE}"/>
              </a:ext>
            </a:extLst>
          </p:cNvPr>
          <p:cNvSpPr txBox="1"/>
          <p:nvPr/>
        </p:nvSpPr>
        <p:spPr>
          <a:xfrm>
            <a:off x="2403209" y="2332142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14">
            <a:extLst>
              <a:ext uri="{FF2B5EF4-FFF2-40B4-BE49-F238E27FC236}">
                <a16:creationId xmlns:a16="http://schemas.microsoft.com/office/drawing/2014/main" id="{9EFD296B-63A9-C838-507E-DE91BF682ABA}"/>
              </a:ext>
            </a:extLst>
          </p:cNvPr>
          <p:cNvSpPr txBox="1"/>
          <p:nvPr/>
        </p:nvSpPr>
        <p:spPr>
          <a:xfrm>
            <a:off x="2403207" y="3175099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 dirty="0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15">
            <a:extLst>
              <a:ext uri="{FF2B5EF4-FFF2-40B4-BE49-F238E27FC236}">
                <a16:creationId xmlns:a16="http://schemas.microsoft.com/office/drawing/2014/main" id="{97F09BF0-0CF8-ED14-D17A-4DA2E19B1476}"/>
              </a:ext>
            </a:extLst>
          </p:cNvPr>
          <p:cNvSpPr txBox="1"/>
          <p:nvPr/>
        </p:nvSpPr>
        <p:spPr>
          <a:xfrm>
            <a:off x="2403208" y="3702250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 dirty="0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9AE6422B-8DA3-A62A-B1A4-8FB1E65A5CE5}"/>
              </a:ext>
            </a:extLst>
          </p:cNvPr>
          <p:cNvSpPr txBox="1"/>
          <p:nvPr/>
        </p:nvSpPr>
        <p:spPr>
          <a:xfrm>
            <a:off x="2420964" y="4201231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 dirty="0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17">
            <a:extLst>
              <a:ext uri="{FF2B5EF4-FFF2-40B4-BE49-F238E27FC236}">
                <a16:creationId xmlns:a16="http://schemas.microsoft.com/office/drawing/2014/main" id="{13092B32-891E-7285-00C3-A10990EA9BB0}"/>
              </a:ext>
            </a:extLst>
          </p:cNvPr>
          <p:cNvSpPr txBox="1"/>
          <p:nvPr/>
        </p:nvSpPr>
        <p:spPr>
          <a:xfrm>
            <a:off x="2420964" y="5077471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 dirty="0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uadroTexto 18">
            <a:extLst>
              <a:ext uri="{FF2B5EF4-FFF2-40B4-BE49-F238E27FC236}">
                <a16:creationId xmlns:a16="http://schemas.microsoft.com/office/drawing/2014/main" id="{00E78B8D-7D19-B7EB-5203-6618BCD1051D}"/>
              </a:ext>
            </a:extLst>
          </p:cNvPr>
          <p:cNvSpPr txBox="1"/>
          <p:nvPr/>
        </p:nvSpPr>
        <p:spPr>
          <a:xfrm>
            <a:off x="2446389" y="5929183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FB67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 dirty="0">
              <a:solidFill>
                <a:srgbClr val="9FB67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46378B-C25D-1020-A7A9-F3929B781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527" y="2276198"/>
            <a:ext cx="3154254" cy="3905972"/>
          </a:xfrm>
          <a:prstGeom prst="round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1BA47DA6-2107-403E-5E2B-58E2C09D47FA}"/>
              </a:ext>
            </a:extLst>
          </p:cNvPr>
          <p:cNvSpPr txBox="1"/>
          <p:nvPr/>
        </p:nvSpPr>
        <p:spPr>
          <a:xfrm>
            <a:off x="213079" y="3162332"/>
            <a:ext cx="219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Huella de carbono de la empresa</a:t>
            </a:r>
            <a:r>
              <a:rPr lang="en-US" sz="2400" b="1" dirty="0">
                <a:solidFill>
                  <a:schemeClr val="accent2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</a:t>
            </a:r>
          </a:p>
        </p:txBody>
      </p:sp>
      <p:cxnSp>
        <p:nvCxnSpPr>
          <p:cNvPr id="14" name="Conector recto 9">
            <a:extLst>
              <a:ext uri="{FF2B5EF4-FFF2-40B4-BE49-F238E27FC236}">
                <a16:creationId xmlns:a16="http://schemas.microsoft.com/office/drawing/2014/main" id="{D3D13AAB-03E0-8CF9-3010-2F85617C1B7E}"/>
              </a:ext>
            </a:extLst>
          </p:cNvPr>
          <p:cNvCxnSpPr>
            <a:cxnSpLocks/>
          </p:cNvCxnSpPr>
          <p:nvPr/>
        </p:nvCxnSpPr>
        <p:spPr>
          <a:xfrm>
            <a:off x="2446390" y="1955415"/>
            <a:ext cx="0" cy="4359928"/>
          </a:xfrm>
          <a:prstGeom prst="line">
            <a:avLst/>
          </a:prstGeom>
          <a:ln w="19050">
            <a:solidFill>
              <a:srgbClr val="4372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0">
            <a:extLst>
              <a:ext uri="{FF2B5EF4-FFF2-40B4-BE49-F238E27FC236}">
                <a16:creationId xmlns:a16="http://schemas.microsoft.com/office/drawing/2014/main" id="{457B5337-8DB6-0A14-FA63-C8D5C47EF927}"/>
              </a:ext>
            </a:extLst>
          </p:cNvPr>
          <p:cNvSpPr txBox="1"/>
          <p:nvPr/>
        </p:nvSpPr>
        <p:spPr>
          <a:xfrm>
            <a:off x="2935870" y="2298859"/>
            <a:ext cx="551247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Resumen del cálculo de la huella de carbono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Alcance de un inventario de emisiones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Identificación de las fuentes de emisión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Consolidación de los resultados de la huella de carbono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Oportunidad de reducción de emisiones (medidas)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Incertidumbre de inventario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5588D-2316-B24D-EC7F-5157B2AF8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CuadroTexto 7">
            <a:extLst>
              <a:ext uri="{FF2B5EF4-FFF2-40B4-BE49-F238E27FC236}">
                <a16:creationId xmlns:a16="http://schemas.microsoft.com/office/drawing/2014/main" id="{CE65C4DA-0A36-73A5-991B-11CFA74F3258}"/>
              </a:ext>
            </a:extLst>
          </p:cNvPr>
          <p:cNvSpPr txBox="1"/>
          <p:nvPr/>
        </p:nvSpPr>
        <p:spPr>
          <a:xfrm>
            <a:off x="335135" y="1381663"/>
            <a:ext cx="10611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Ejemplo: orientación para identificar y calcular las emisiones de GEI</a:t>
            </a:r>
            <a:endParaRPr lang="en-US" sz="2000" b="1" i="1" dirty="0"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451223-00A4-501C-5E95-D3E4913A9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3" name="Picture 12" descr="A close-up of a chart&#10;&#10;Description automatically generated">
            <a:extLst>
              <a:ext uri="{FF2B5EF4-FFF2-40B4-BE49-F238E27FC236}">
                <a16:creationId xmlns:a16="http://schemas.microsoft.com/office/drawing/2014/main" id="{39FA5E0D-C1A2-B6BC-BDAB-3BCDF9E264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35" y="2418248"/>
            <a:ext cx="6701397" cy="1509606"/>
          </a:xfrm>
          <a:prstGeom prst="rect">
            <a:avLst/>
          </a:prstGeom>
        </p:spPr>
      </p:pic>
      <p:pic>
        <p:nvPicPr>
          <p:cNvPr id="15" name="Picture 14" descr="A calculator with text&#10;&#10;Description automatically generated">
            <a:extLst>
              <a:ext uri="{FF2B5EF4-FFF2-40B4-BE49-F238E27FC236}">
                <a16:creationId xmlns:a16="http://schemas.microsoft.com/office/drawing/2014/main" id="{EE04F3D4-10BF-A3B5-71FE-5665322BBE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206" y="2395578"/>
            <a:ext cx="3925875" cy="31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36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C5A0D42-A7C8-782A-20BF-11D4C90455E3}"/>
              </a:ext>
            </a:extLst>
          </p:cNvPr>
          <p:cNvSpPr txBox="1">
            <a:spLocks/>
          </p:cNvSpPr>
          <p:nvPr/>
        </p:nvSpPr>
        <p:spPr>
          <a:xfrm>
            <a:off x="11574513" y="6485222"/>
            <a:ext cx="617487" cy="3709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9AD4A7-0733-6847-89FD-7DCA3F94310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25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612F8853-4AC9-C297-C32E-65BED345BAF1}"/>
              </a:ext>
            </a:extLst>
          </p:cNvPr>
          <p:cNvSpPr txBox="1"/>
          <p:nvPr/>
        </p:nvSpPr>
        <p:spPr>
          <a:xfrm>
            <a:off x="81026" y="3174962"/>
            <a:ext cx="197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2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Huella de agua de la empresa</a:t>
            </a:r>
            <a:r>
              <a:rPr lang="en-US" sz="2400" dirty="0">
                <a:solidFill>
                  <a:schemeClr val="accent2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: </a:t>
            </a:r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CF1BFA56-9018-CB25-4CB2-A91B2B609C12}"/>
              </a:ext>
            </a:extLst>
          </p:cNvPr>
          <p:cNvCxnSpPr>
            <a:cxnSpLocks/>
          </p:cNvCxnSpPr>
          <p:nvPr/>
        </p:nvCxnSpPr>
        <p:spPr>
          <a:xfrm>
            <a:off x="2060289" y="2101191"/>
            <a:ext cx="0" cy="3950563"/>
          </a:xfrm>
          <a:prstGeom prst="line">
            <a:avLst/>
          </a:prstGeom>
          <a:ln w="19050">
            <a:solidFill>
              <a:srgbClr val="4372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10">
            <a:extLst>
              <a:ext uri="{FF2B5EF4-FFF2-40B4-BE49-F238E27FC236}">
                <a16:creationId xmlns:a16="http://schemas.microsoft.com/office/drawing/2014/main" id="{5C9A40C7-1D1E-CA73-6D53-58C096DC1E27}"/>
              </a:ext>
            </a:extLst>
          </p:cNvPr>
          <p:cNvSpPr txBox="1"/>
          <p:nvPr/>
        </p:nvSpPr>
        <p:spPr>
          <a:xfrm>
            <a:off x="2719596" y="2516326"/>
            <a:ext cx="584020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19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Visión general del cálculo de la huella de agua</a:t>
            </a:r>
          </a:p>
          <a:p>
            <a:pPr>
              <a:spcAft>
                <a:spcPts val="1800"/>
              </a:spcAft>
            </a:pPr>
            <a:r>
              <a:rPr lang="es-ES" sz="19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Alcance de la huella de agua</a:t>
            </a:r>
          </a:p>
          <a:p>
            <a:pPr>
              <a:spcAft>
                <a:spcPts val="1800"/>
              </a:spcAft>
            </a:pPr>
            <a:r>
              <a:rPr lang="es-ES" sz="19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Identificación del balance hídrico y uso del producto</a:t>
            </a:r>
          </a:p>
          <a:p>
            <a:pPr>
              <a:spcAft>
                <a:spcPts val="1800"/>
              </a:spcAft>
            </a:pPr>
            <a:r>
              <a:rPr lang="es-ES" sz="19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Evaluación de los impactos de la huella de agua</a:t>
            </a:r>
          </a:p>
          <a:p>
            <a:pPr>
              <a:spcAft>
                <a:spcPts val="1800"/>
              </a:spcAft>
            </a:pPr>
            <a:r>
              <a:rPr lang="es-ES" sz="19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Informe de huella de agua</a:t>
            </a:r>
          </a:p>
          <a:p>
            <a:pPr>
              <a:spcAft>
                <a:spcPts val="1800"/>
              </a:spcAft>
            </a:pPr>
            <a:r>
              <a:rPr lang="es-ES" sz="19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Medidas de reducción de la huella de agua</a:t>
            </a:r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id="{82F05E82-D25A-A313-F5E9-CB762667F69B}"/>
              </a:ext>
            </a:extLst>
          </p:cNvPr>
          <p:cNvSpPr txBox="1"/>
          <p:nvPr/>
        </p:nvSpPr>
        <p:spPr>
          <a:xfrm>
            <a:off x="2186935" y="254972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CDB99BD2-AED4-647B-DF57-DD4AC6CFC24E}"/>
              </a:ext>
            </a:extLst>
          </p:cNvPr>
          <p:cNvSpPr txBox="1"/>
          <p:nvPr/>
        </p:nvSpPr>
        <p:spPr>
          <a:xfrm>
            <a:off x="2204691" y="302411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7C62093A-098F-CBB4-E7E7-5396E4C60A8D}"/>
              </a:ext>
            </a:extLst>
          </p:cNvPr>
          <p:cNvSpPr txBox="1"/>
          <p:nvPr/>
        </p:nvSpPr>
        <p:spPr>
          <a:xfrm>
            <a:off x="2204691" y="3593468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:a16="http://schemas.microsoft.com/office/drawing/2014/main" id="{7A0F5C3F-36C9-9324-B5D5-958AEF5B42BA}"/>
              </a:ext>
            </a:extLst>
          </p:cNvPr>
          <p:cNvSpPr txBox="1"/>
          <p:nvPr/>
        </p:nvSpPr>
        <p:spPr>
          <a:xfrm>
            <a:off x="2211147" y="4383171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7">
            <a:extLst>
              <a:ext uri="{FF2B5EF4-FFF2-40B4-BE49-F238E27FC236}">
                <a16:creationId xmlns:a16="http://schemas.microsoft.com/office/drawing/2014/main" id="{A127FD10-2721-DF6F-69DE-B077073CA0C7}"/>
              </a:ext>
            </a:extLst>
          </p:cNvPr>
          <p:cNvSpPr txBox="1"/>
          <p:nvPr/>
        </p:nvSpPr>
        <p:spPr>
          <a:xfrm>
            <a:off x="2204690" y="5207581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 dirty="0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FB48B999-59B1-3394-8FA3-6CEDB02E64DA}"/>
              </a:ext>
            </a:extLst>
          </p:cNvPr>
          <p:cNvSpPr txBox="1"/>
          <p:nvPr/>
        </p:nvSpPr>
        <p:spPr>
          <a:xfrm>
            <a:off x="2213563" y="5736193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722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 dirty="0">
              <a:solidFill>
                <a:srgbClr val="43722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DB1EA-E7D6-776F-722C-F3048A964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3888" y="2101191"/>
            <a:ext cx="3065609" cy="4056541"/>
          </a:xfrm>
          <a:prstGeom prst="round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A2CAD2E5-2014-0BAF-BEEB-68A6D80E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9" y="1343367"/>
            <a:ext cx="11584751" cy="469523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Contenido: </a:t>
            </a:r>
            <a:r>
              <a:rPr lang="es-ES" sz="2800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de medición de la huella de agua</a:t>
            </a:r>
            <a:endParaRPr lang="en-FR" sz="2800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38EEF0-9D9A-66C6-C3AE-FB3220BA8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6" name="CuadroTexto 7">
            <a:extLst>
              <a:ext uri="{FF2B5EF4-FFF2-40B4-BE49-F238E27FC236}">
                <a16:creationId xmlns:a16="http://schemas.microsoft.com/office/drawing/2014/main" id="{4D58A815-E811-2EA1-1F3A-45BB605F5879}"/>
              </a:ext>
            </a:extLst>
          </p:cNvPr>
          <p:cNvSpPr txBox="1"/>
          <p:nvPr/>
        </p:nvSpPr>
        <p:spPr>
          <a:xfrm>
            <a:off x="335135" y="1237575"/>
            <a:ext cx="10611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Ejemplo: orientación para identificar y calcular los impactos sobre el agua</a:t>
            </a:r>
            <a:endParaRPr lang="en-US" sz="2000" b="1" i="1" dirty="0"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E4839-976C-4C28-2FF5-39C37D039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9" name="Picture 8" descr="A white text on a yellow background&#10;&#10;Description automatically generated">
            <a:extLst>
              <a:ext uri="{FF2B5EF4-FFF2-40B4-BE49-F238E27FC236}">
                <a16:creationId xmlns:a16="http://schemas.microsoft.com/office/drawing/2014/main" id="{DDBFF364-19BF-103F-C278-A9BC62A5AF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59" y="2513265"/>
            <a:ext cx="4437801" cy="2866080"/>
          </a:xfrm>
          <a:prstGeom prst="rect">
            <a:avLst/>
          </a:prstGeom>
        </p:spPr>
      </p:pic>
      <p:pic>
        <p:nvPicPr>
          <p:cNvPr id="11" name="Picture 10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D31E8D88-057A-0E2E-9011-0019243A10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762" y="2506050"/>
            <a:ext cx="4399959" cy="1344432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0420001-2312-07B0-4CC0-9E2185005C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342" y="3946305"/>
            <a:ext cx="4244326" cy="19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07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50A19F7-0AAC-DFED-97A5-60037E693777}"/>
              </a:ext>
            </a:extLst>
          </p:cNvPr>
          <p:cNvSpPr txBox="1"/>
          <p:nvPr/>
        </p:nvSpPr>
        <p:spPr>
          <a:xfrm>
            <a:off x="1099601" y="2339611"/>
            <a:ext cx="42990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923100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¿Cómo cree que se puede utilizar esta herramienta en su empresa?</a:t>
            </a:r>
            <a:endParaRPr lang="en-US" sz="3200" b="1" dirty="0">
              <a:solidFill>
                <a:srgbClr val="923100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A2EF8CA-7F2B-DDD4-D9C7-4E4CAF6F5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522" y="882145"/>
            <a:ext cx="5575077" cy="55750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9FA65A-5A48-4088-5016-D8C60651D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B02D27-61C0-1BB4-C9B3-B51F2F7F7D2E}"/>
              </a:ext>
            </a:extLst>
          </p:cNvPr>
          <p:cNvGrpSpPr/>
          <p:nvPr/>
        </p:nvGrpSpPr>
        <p:grpSpPr>
          <a:xfrm>
            <a:off x="0" y="31750"/>
            <a:ext cx="12192000" cy="6826250"/>
            <a:chOff x="0" y="932446"/>
            <a:chExt cx="12192000" cy="5925554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1D4211EC-D106-271F-8AFD-EDC7DE0F5DEF}"/>
                </a:ext>
              </a:extLst>
            </p:cNvPr>
            <p:cNvSpPr txBox="1"/>
            <p:nvPr/>
          </p:nvSpPr>
          <p:spPr>
            <a:xfrm>
              <a:off x="152400" y="6256049"/>
              <a:ext cx="12039600" cy="600108"/>
            </a:xfrm>
            <a:prstGeom prst="rect">
              <a:avLst/>
            </a:prstGeom>
            <a:solidFill>
              <a:schemeClr val="bg1"/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F6ECC31-A05B-2E03-B888-1D063A13BFDF}"/>
                </a:ext>
              </a:extLst>
            </p:cNvPr>
            <p:cNvGrpSpPr/>
            <p:nvPr/>
          </p:nvGrpSpPr>
          <p:grpSpPr>
            <a:xfrm>
              <a:off x="0" y="932446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C2FB2B14-F8E6-ADD8-A4CC-1D9F0520DE4F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  <a:ln>
                <a:solidFill>
                  <a:srgbClr val="33926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27D3F7B5-B1DF-8D5E-38CC-6CA638165D7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  <a:ln>
                <a:solidFill>
                  <a:srgbClr val="339264"/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005154C3-2153-265D-4BFA-F48244578443}"/>
              </a:ext>
            </a:extLst>
          </p:cNvPr>
          <p:cNvSpPr txBox="1"/>
          <p:nvPr/>
        </p:nvSpPr>
        <p:spPr>
          <a:xfrm>
            <a:off x="609601" y="2361828"/>
            <a:ext cx="4415697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dirty="0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5. 
Potencial de reducción de las emisiones de GEI y de los impactos en el agua en la cadena de valor de la piña</a:t>
            </a:r>
            <a:endParaRPr lang="en-US" sz="3200" b="1" dirty="0">
              <a:solidFill>
                <a:srgbClr val="FFFAF5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  <a:sym typeface="Garet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5CEFC-E104-9367-3CB4-55885B0EF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605" y="2586911"/>
            <a:ext cx="2820577" cy="3676650"/>
          </a:xfrm>
          <a:prstGeom prst="roundRect">
            <a:avLst/>
          </a:prstGeom>
          <a:ln w="38100">
            <a:solidFill>
              <a:srgbClr val="339264"/>
            </a:solidFill>
          </a:ln>
        </p:spPr>
      </p:pic>
      <p:pic>
        <p:nvPicPr>
          <p:cNvPr id="13" name="Picture 1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021539C-EEF5-668B-7224-E21FCCF647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83753-01F4-1B38-7879-2447BA433E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EB55D81-76B0-F3DE-EC0D-3BAFCE86EFC5}"/>
              </a:ext>
            </a:extLst>
          </p:cNvPr>
          <p:cNvSpPr txBox="1">
            <a:spLocks/>
          </p:cNvSpPr>
          <p:nvPr/>
        </p:nvSpPr>
        <p:spPr>
          <a:xfrm>
            <a:off x="11091913" y="6485222"/>
            <a:ext cx="617487" cy="3709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5E9B991-58DB-0771-953D-59552D93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51" y="1242906"/>
            <a:ext cx="11584751" cy="749667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Recomendaciones para reducir la huella de carbono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1795E-5FAB-8A0E-A4A7-AEE48F72655E}"/>
              </a:ext>
            </a:extLst>
          </p:cNvPr>
          <p:cNvSpPr txBox="1"/>
          <p:nvPr/>
        </p:nvSpPr>
        <p:spPr>
          <a:xfrm>
            <a:off x="141879" y="6416565"/>
            <a:ext cx="327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© </a:t>
            </a:r>
            <a:r>
              <a:rPr lang="en-US" sz="90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oun</a:t>
            </a:r>
            <a:r>
              <a:rPr lang="en-US" sz="9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4751A-3637-1439-BD7F-5911C780B1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03" y="3977494"/>
            <a:ext cx="1066727" cy="883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61BC51-F2DA-C633-2BAA-0A086ED24B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99" y="5234150"/>
            <a:ext cx="789333" cy="672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32F02-E65D-57F3-0BE5-C065665891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981" y="5502167"/>
            <a:ext cx="928031" cy="8068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138383-7685-A4EE-695C-6A336EEC53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928" y="2161047"/>
            <a:ext cx="902077" cy="731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665D0C-435B-DFA9-05E6-2E03D61200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675" y="3977494"/>
            <a:ext cx="1098581" cy="955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73E9F9-AFE4-F237-AFA5-820605BB8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9" y="2208107"/>
            <a:ext cx="926271" cy="968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C9A62-49C5-AE3A-11C1-AACECBDFFAF0}"/>
              </a:ext>
            </a:extLst>
          </p:cNvPr>
          <p:cNvSpPr txBox="1"/>
          <p:nvPr/>
        </p:nvSpPr>
        <p:spPr>
          <a:xfrm>
            <a:off x="1497851" y="4035207"/>
            <a:ext cx="4193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Energía: </a:t>
            </a:r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Sistemas energéticos limpios y que funcionen adecuadamente.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AB2D9-4CD4-7136-A09A-0F44E2F5C4E5}"/>
              </a:ext>
            </a:extLst>
          </p:cNvPr>
          <p:cNvSpPr txBox="1"/>
          <p:nvPr/>
        </p:nvSpPr>
        <p:spPr>
          <a:xfrm>
            <a:off x="1497852" y="5234150"/>
            <a:ext cx="4193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Combustibles: </a:t>
            </a:r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Vehículos eficientes, optimización de rutas, dispositivos de ahorro de combustible.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95AFE-401A-E8D2-16E0-E3994E88784D}"/>
              </a:ext>
            </a:extLst>
          </p:cNvPr>
          <p:cNvSpPr txBox="1"/>
          <p:nvPr/>
        </p:nvSpPr>
        <p:spPr>
          <a:xfrm>
            <a:off x="7038012" y="5403523"/>
            <a:ext cx="457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Gases refrigerantes y extintores: </a:t>
            </a:r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Mantenimiento, monitorización y sustitución.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6E1EE4-CE9B-4E72-F0D4-82DD6E6024AA}"/>
              </a:ext>
            </a:extLst>
          </p:cNvPr>
          <p:cNvSpPr txBox="1"/>
          <p:nvPr/>
        </p:nvSpPr>
        <p:spPr>
          <a:xfrm>
            <a:off x="7038012" y="2145915"/>
            <a:ext cx="4571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Residuos sólidos y eliminación de aguas residuales: </a:t>
            </a:r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Menor carga de materia orgánica en las aguas residuales, reutilización y circulación de agua, optimización del consumo de agua, separación y reciclaje.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AE2C8A-424B-4075-6F08-66F3F6FD6F27}"/>
              </a:ext>
            </a:extLst>
          </p:cNvPr>
          <p:cNvSpPr txBox="1"/>
          <p:nvPr/>
        </p:nvSpPr>
        <p:spPr>
          <a:xfrm>
            <a:off x="7038012" y="3946611"/>
            <a:ext cx="457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Manejo de rastrojo y labranza: </a:t>
            </a:r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prácticas de labranza con menores emisiones, reincorporación de materia orgánica al suelo.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65AAE7-4852-6F8B-E806-447A1F521CAF}"/>
              </a:ext>
            </a:extLst>
          </p:cNvPr>
          <p:cNvSpPr txBox="1"/>
          <p:nvPr/>
        </p:nvSpPr>
        <p:spPr>
          <a:xfrm>
            <a:off x="1497852" y="2216169"/>
            <a:ext cx="444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Insumos</a:t>
            </a:r>
            <a:r>
              <a:rPr lang="en-U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: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Uso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optimizado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agroquímicos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,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uso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manejo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integrado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plagas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y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nutrición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F8263-72F1-323B-D857-CFE6BC261C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911566-24DD-B364-B48B-0C6C029A9F47}"/>
              </a:ext>
            </a:extLst>
          </p:cNvPr>
          <p:cNvGrpSpPr/>
          <p:nvPr/>
        </p:nvGrpSpPr>
        <p:grpSpPr>
          <a:xfrm>
            <a:off x="0" y="80210"/>
            <a:ext cx="12192000" cy="6856157"/>
            <a:chOff x="0" y="930602"/>
            <a:chExt cx="12192000" cy="5925555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E91F7F9D-9779-C7F4-3E0D-660448A20256}"/>
                </a:ext>
              </a:extLst>
            </p:cNvPr>
            <p:cNvGrpSpPr/>
            <p:nvPr/>
          </p:nvGrpSpPr>
          <p:grpSpPr>
            <a:xfrm>
              <a:off x="152400" y="6263561"/>
              <a:ext cx="12039600" cy="592596"/>
              <a:chOff x="0" y="0"/>
              <a:chExt cx="3184372" cy="3005610"/>
            </a:xfrm>
            <a:solidFill>
              <a:schemeClr val="bg1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AE164E96-09B1-74D4-CA79-F6E3DFB9221A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C29FD4B2-F5E7-D265-A61C-9EB059D354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6CE196C7-E8B3-45D2-0F6C-4CAABC068A42}"/>
                </a:ext>
              </a:extLst>
            </p:cNvPr>
            <p:cNvGrpSpPr/>
            <p:nvPr/>
          </p:nvGrpSpPr>
          <p:grpSpPr>
            <a:xfrm>
              <a:off x="0" y="930602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203F97BD-D31D-C015-6A3B-3807394714BE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53CD1B9D-8902-5897-DCDA-F2C45DB442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48B690-0080-29C9-B44E-43016C4E3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8FEEE-DFCF-A65A-3756-6D5F2CA2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67" y="2091923"/>
            <a:ext cx="3017520" cy="3639884"/>
          </a:xfrm>
          <a:prstGeom prst="roundRect">
            <a:avLst/>
          </a:prstGeom>
          <a:ln w="38100">
            <a:solidFill>
              <a:srgbClr val="339264"/>
            </a:solidFill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24D0E45C-428B-77EA-9BF9-C86789DCCCFF}"/>
              </a:ext>
            </a:extLst>
          </p:cNvPr>
          <p:cNvSpPr txBox="1"/>
          <p:nvPr/>
        </p:nvSpPr>
        <p:spPr>
          <a:xfrm>
            <a:off x="609601" y="2361828"/>
            <a:ext cx="3962399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1. </a:t>
            </a:r>
          </a:p>
          <a:p>
            <a:r>
              <a:rPr lang="es-ES" sz="3200" b="1" dirty="0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Retos y oportunidades en el sector piñero</a:t>
            </a:r>
          </a:p>
        </p:txBody>
      </p:sp>
    </p:spTree>
    <p:extLst>
      <p:ext uri="{BB962C8B-B14F-4D97-AF65-F5344CB8AC3E}">
        <p14:creationId xmlns:p14="http://schemas.microsoft.com/office/powerpoint/2010/main" val="2680817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DCB7AB7-F0E0-93C2-23A9-E0B4ECE2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8" y="1294822"/>
            <a:ext cx="11584751" cy="749667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Recomendaciones para reducir la huella de agua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C234D-4BE2-3AFD-C9A1-9F900B7619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3348" y="3645627"/>
            <a:ext cx="865278" cy="731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D1934-32ED-02F7-2232-B82A41C25EAD}"/>
              </a:ext>
            </a:extLst>
          </p:cNvPr>
          <p:cNvSpPr txBox="1"/>
          <p:nvPr/>
        </p:nvSpPr>
        <p:spPr>
          <a:xfrm>
            <a:off x="436727" y="2017463"/>
            <a:ext cx="32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Escasez</a:t>
            </a:r>
            <a:endParaRPr lang="en-US" sz="20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5C6C5-F514-215E-DEAA-D4303A0FD2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24" y="2697241"/>
            <a:ext cx="890231" cy="758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B6161-365C-25A8-4862-BBDBF4BF9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49" y="4530725"/>
            <a:ext cx="888207" cy="754540"/>
          </a:xfrm>
          <a:prstGeom prst="rect">
            <a:avLst/>
          </a:prstGeom>
        </p:spPr>
      </p:pic>
      <p:pic>
        <p:nvPicPr>
          <p:cNvPr id="13" name="Graphic 12" descr="Tree With Roots with solid fill">
            <a:extLst>
              <a:ext uri="{FF2B5EF4-FFF2-40B4-BE49-F238E27FC236}">
                <a16:creationId xmlns:a16="http://schemas.microsoft.com/office/drawing/2014/main" id="{D7508D62-1A47-4069-3B26-12B15A17B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319" y="5448215"/>
            <a:ext cx="754540" cy="7545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20DE11-FD86-C353-BC42-B5CD804FA2A2}"/>
              </a:ext>
            </a:extLst>
          </p:cNvPr>
          <p:cNvSpPr txBox="1"/>
          <p:nvPr/>
        </p:nvSpPr>
        <p:spPr>
          <a:xfrm>
            <a:off x="6239585" y="2029682"/>
            <a:ext cx="32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Degradación</a:t>
            </a:r>
            <a:r>
              <a:rPr lang="en-US" sz="20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(</a:t>
            </a:r>
            <a:r>
              <a:rPr lang="en-US" sz="20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calidad</a:t>
            </a:r>
            <a:r>
              <a:rPr lang="en-US" sz="20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)</a:t>
            </a:r>
          </a:p>
        </p:txBody>
      </p:sp>
      <p:pic>
        <p:nvPicPr>
          <p:cNvPr id="16" name="Graphic 15" descr="Bug spray with solid fill">
            <a:extLst>
              <a:ext uri="{FF2B5EF4-FFF2-40B4-BE49-F238E27FC236}">
                <a16:creationId xmlns:a16="http://schemas.microsoft.com/office/drawing/2014/main" id="{6CDD9CF9-B9C9-EC89-C185-6E02ED923F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1400" y="2645888"/>
            <a:ext cx="836731" cy="8367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CA28D-82E4-3C22-D983-371178B908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400" y="5378043"/>
            <a:ext cx="1063163" cy="8361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C607A5-DB43-54F8-9089-3B7CFE544C4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098" y="3626632"/>
            <a:ext cx="861110" cy="731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9C30D7-7FF8-C4F2-9F34-0D1CF8E683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745" y="4534028"/>
            <a:ext cx="902077" cy="731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D6228-DB29-FAB2-35E9-E5A0EBD31081}"/>
              </a:ext>
            </a:extLst>
          </p:cNvPr>
          <p:cNvSpPr txBox="1"/>
          <p:nvPr/>
        </p:nvSpPr>
        <p:spPr>
          <a:xfrm>
            <a:off x="1402934" y="3769991"/>
            <a:ext cx="384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Tecnologías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riego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eficientes</a:t>
            </a:r>
            <a:endParaRPr lang="en-US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EEF39A-2EC8-69F9-0BD3-EBC5E74304CE}"/>
              </a:ext>
            </a:extLst>
          </p:cNvPr>
          <p:cNvSpPr txBox="1"/>
          <p:nvPr/>
        </p:nvSpPr>
        <p:spPr>
          <a:xfrm>
            <a:off x="1402934" y="2725378"/>
            <a:ext cx="41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Tratamiento, recirculación y reutilización de aguas</a:t>
            </a:r>
            <a:endParaRPr lang="en-US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7EAE6-A403-AAA0-A16B-07D0CD3D00EB}"/>
              </a:ext>
            </a:extLst>
          </p:cNvPr>
          <p:cNvSpPr txBox="1"/>
          <p:nvPr/>
        </p:nvSpPr>
        <p:spPr>
          <a:xfrm>
            <a:off x="1402933" y="4721435"/>
            <a:ext cx="327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Captación de agua de lluvia</a:t>
            </a:r>
            <a:endParaRPr lang="en-US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D96B63-5D9A-CD51-5D6D-C206B013A52F}"/>
              </a:ext>
            </a:extLst>
          </p:cNvPr>
          <p:cNvSpPr txBox="1"/>
          <p:nvPr/>
        </p:nvSpPr>
        <p:spPr>
          <a:xfrm>
            <a:off x="1404071" y="5560935"/>
            <a:ext cx="384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Reforestación y protección de los bosques</a:t>
            </a:r>
            <a:endParaRPr lang="en-US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D8C24C-CADE-27F2-B18D-D28BF10AD5BB}"/>
              </a:ext>
            </a:extLst>
          </p:cNvPr>
          <p:cNvSpPr txBox="1"/>
          <p:nvPr/>
        </p:nvSpPr>
        <p:spPr>
          <a:xfrm>
            <a:off x="7184563" y="2647547"/>
            <a:ext cx="453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Uso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racional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agroquímicos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(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manejo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integrado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plagas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,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manejo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nutrientes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45B408-722C-68BE-73ED-177EB4AEDA98}"/>
              </a:ext>
            </a:extLst>
          </p:cNvPr>
          <p:cNvSpPr txBox="1"/>
          <p:nvPr/>
        </p:nvSpPr>
        <p:spPr>
          <a:xfrm>
            <a:off x="7184563" y="5560935"/>
            <a:ext cx="447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Protección del suelo y la biodiversidad</a:t>
            </a:r>
            <a:endParaRPr lang="en-US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1B6390-0E4A-AC5C-5593-C88C843EC4C2}"/>
              </a:ext>
            </a:extLst>
          </p:cNvPr>
          <p:cNvSpPr txBox="1"/>
          <p:nvPr/>
        </p:nvSpPr>
        <p:spPr>
          <a:xfrm>
            <a:off x="7184563" y="3736815"/>
            <a:ext cx="4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Gestión integral de residuos sólidos</a:t>
            </a:r>
            <a:endParaRPr lang="en-US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D9362A-0487-75AE-AE67-8200508A1049}"/>
              </a:ext>
            </a:extLst>
          </p:cNvPr>
          <p:cNvSpPr txBox="1"/>
          <p:nvPr/>
        </p:nvSpPr>
        <p:spPr>
          <a:xfrm>
            <a:off x="7184563" y="4607724"/>
            <a:ext cx="447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Gestión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integrada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de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residuos</a:t>
            </a:r>
            <a:r>
              <a:rPr lang="en-U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líquidos</a:t>
            </a:r>
            <a:endParaRPr lang="en-US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F751D-95E5-DD29-A0FB-72548EB38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1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6DCB7-0B7F-DD21-C06E-AE33385F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EF547E-CC90-5E28-66B6-BFA2E7673CD8}"/>
              </a:ext>
            </a:extLst>
          </p:cNvPr>
          <p:cNvSpPr/>
          <p:nvPr/>
        </p:nvSpPr>
        <p:spPr>
          <a:xfrm>
            <a:off x="0" y="15875"/>
            <a:ext cx="12192000" cy="6826250"/>
          </a:xfrm>
          <a:prstGeom prst="rect">
            <a:avLst/>
          </a:prstGeom>
          <a:solidFill>
            <a:srgbClr val="00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4B729-6C19-4F7D-16A7-E09203223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631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¡Gracias!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3FEC91-1D5D-C39E-8C59-0F59C3D65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pic>
        <p:nvPicPr>
          <p:cNvPr id="8" name="Picture 7" descr="A black and orange background&#10;&#10;Description automatically generated">
            <a:extLst>
              <a:ext uri="{FF2B5EF4-FFF2-40B4-BE49-F238E27FC236}">
                <a16:creationId xmlns:a16="http://schemas.microsoft.com/office/drawing/2014/main" id="{EB4CA8DC-F568-6168-EE52-749DAC7A16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4230A152-A45A-CCE3-B761-423DB6A4392F}"/>
              </a:ext>
            </a:extLst>
          </p:cNvPr>
          <p:cNvSpPr txBox="1"/>
          <p:nvPr/>
        </p:nvSpPr>
        <p:spPr>
          <a:xfrm>
            <a:off x="1952067" y="4472065"/>
            <a:ext cx="3015418" cy="18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https://bit.ly/responsible-fruits</a:t>
            </a:r>
          </a:p>
        </p:txBody>
      </p:sp>
      <p:pic>
        <p:nvPicPr>
          <p:cNvPr id="12" name="Graphic 11" descr="World with solid fill">
            <a:extLst>
              <a:ext uri="{FF2B5EF4-FFF2-40B4-BE49-F238E27FC236}">
                <a16:creationId xmlns:a16="http://schemas.microsoft.com/office/drawing/2014/main" id="{57A3E656-C2A3-2436-9C4F-C3E55A5D2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3049" y="4306448"/>
            <a:ext cx="457200" cy="457200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AB7FBFDC-FC01-8434-5CB2-B17AA2AD9527}"/>
              </a:ext>
            </a:extLst>
          </p:cNvPr>
          <p:cNvSpPr txBox="1"/>
          <p:nvPr/>
        </p:nvSpPr>
        <p:spPr>
          <a:xfrm>
            <a:off x="7985713" y="4514334"/>
            <a:ext cx="3545352" cy="18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Responsible-Fruits@fao.org</a:t>
            </a:r>
          </a:p>
        </p:txBody>
      </p:sp>
      <p:pic>
        <p:nvPicPr>
          <p:cNvPr id="14" name="Graphic 13" descr="Envelope with solid fill">
            <a:extLst>
              <a:ext uri="{FF2B5EF4-FFF2-40B4-BE49-F238E27FC236}">
                <a16:creationId xmlns:a16="http://schemas.microsoft.com/office/drawing/2014/main" id="{6B4E2823-61CF-A9F2-4258-DA2121CF2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7070" y="43390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E8BFAAF-347F-1F7F-9574-0116549B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09" y="1479015"/>
            <a:ext cx="11566582" cy="666649"/>
          </a:xfrm>
        </p:spPr>
        <p:txBody>
          <a:bodyPr/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Retos y oportunidades en el sector piñero</a:t>
            </a:r>
          </a:p>
        </p:txBody>
      </p:sp>
      <p:sp>
        <p:nvSpPr>
          <p:cNvPr id="19" name="CuadroTexto 16">
            <a:extLst>
              <a:ext uri="{FF2B5EF4-FFF2-40B4-BE49-F238E27FC236}">
                <a16:creationId xmlns:a16="http://schemas.microsoft.com/office/drawing/2014/main" id="{538696AE-7372-ADEB-934D-31F8C8AFCFC1}"/>
              </a:ext>
            </a:extLst>
          </p:cNvPr>
          <p:cNvSpPr txBox="1"/>
          <p:nvPr/>
        </p:nvSpPr>
        <p:spPr>
          <a:xfrm>
            <a:off x="1311986" y="2666513"/>
            <a:ext cx="5624420" cy="33750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El cultivo es </a:t>
            </a:r>
            <a:r>
              <a:rPr lang="es-ES" sz="2000" b="1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climáticamente vulnerable </a:t>
            </a: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en las regiones tropicales.</a:t>
            </a:r>
          </a:p>
          <a:p>
            <a:pPr>
              <a:lnSpc>
                <a:spcPct val="107000"/>
              </a:lnSpc>
            </a:pPr>
            <a:endParaRPr lang="es-ES" sz="2000" dirty="0">
              <a:solidFill>
                <a:prstClr val="black"/>
              </a:solidFill>
              <a:latin typeface="Poppins"/>
              <a:ea typeface="Roboto"/>
              <a:cs typeface="Poppins"/>
            </a:endParaRPr>
          </a:p>
          <a:p>
            <a:pPr>
              <a:lnSpc>
                <a:spcPct val="107000"/>
              </a:lnSpc>
            </a:pP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Rápido </a:t>
            </a:r>
            <a:r>
              <a:rPr lang="es-ES" sz="2000" b="1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crecimiento de la demanda </a:t>
            </a: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de piña a nivel internacional. </a:t>
            </a:r>
          </a:p>
          <a:p>
            <a:pPr>
              <a:lnSpc>
                <a:spcPct val="107000"/>
              </a:lnSpc>
            </a:pPr>
            <a:endParaRPr lang="es-ES" sz="2000" dirty="0">
              <a:solidFill>
                <a:prstClr val="black"/>
              </a:solidFill>
              <a:latin typeface="Poppins"/>
              <a:ea typeface="Roboto"/>
              <a:cs typeface="Poppins"/>
            </a:endParaRPr>
          </a:p>
          <a:p>
            <a:pPr>
              <a:lnSpc>
                <a:spcPct val="107000"/>
              </a:lnSpc>
            </a:pPr>
            <a:r>
              <a:rPr lang="es-ES" sz="2000" b="1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Aumento de los requisitos de los mercados </a:t>
            </a:r>
            <a:r>
              <a:rPr lang="es-ES" sz="2000" dirty="0">
                <a:solidFill>
                  <a:prstClr val="black"/>
                </a:solidFill>
                <a:latin typeface="Poppins"/>
                <a:ea typeface="Roboto"/>
                <a:cs typeface="Poppins"/>
              </a:rPr>
              <a:t>de exportación para informar sobre los impactos ambientales y las emisiones de GEI.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70FBBF-7AB9-46A7-C57A-95508543BE91}"/>
              </a:ext>
            </a:extLst>
          </p:cNvPr>
          <p:cNvGrpSpPr/>
          <p:nvPr/>
        </p:nvGrpSpPr>
        <p:grpSpPr>
          <a:xfrm>
            <a:off x="576555" y="2722268"/>
            <a:ext cx="640080" cy="640080"/>
            <a:chOff x="337177" y="2365431"/>
            <a:chExt cx="731520" cy="7315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5850DC-8E1D-E9DE-E682-487BF9C09308}"/>
                </a:ext>
              </a:extLst>
            </p:cNvPr>
            <p:cNvSpPr/>
            <p:nvPr/>
          </p:nvSpPr>
          <p:spPr>
            <a:xfrm>
              <a:off x="337177" y="2365431"/>
              <a:ext cx="731520" cy="731520"/>
            </a:xfrm>
            <a:prstGeom prst="ellips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Graphic 21" descr="Cloud With Lightning And Rain with solid fill">
              <a:extLst>
                <a:ext uri="{FF2B5EF4-FFF2-40B4-BE49-F238E27FC236}">
                  <a16:creationId xmlns:a16="http://schemas.microsoft.com/office/drawing/2014/main" id="{D3F85528-5486-980B-01C8-43F88DC81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7664" y="2405918"/>
              <a:ext cx="666649" cy="66664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8D43F-1C2B-0A7D-950B-CF2322DB519F}"/>
              </a:ext>
            </a:extLst>
          </p:cNvPr>
          <p:cNvGrpSpPr/>
          <p:nvPr/>
        </p:nvGrpSpPr>
        <p:grpSpPr>
          <a:xfrm>
            <a:off x="588747" y="3710852"/>
            <a:ext cx="640080" cy="640080"/>
            <a:chOff x="337177" y="3338330"/>
            <a:chExt cx="731520" cy="731520"/>
          </a:xfrm>
        </p:grpSpPr>
        <p:pic>
          <p:nvPicPr>
            <p:cNvPr id="24" name="Graphic 23" descr="Bar graph with upward trend with solid fill">
              <a:extLst>
                <a:ext uri="{FF2B5EF4-FFF2-40B4-BE49-F238E27FC236}">
                  <a16:creationId xmlns:a16="http://schemas.microsoft.com/office/drawing/2014/main" id="{393B3F3B-B730-DCC3-3671-6625F1677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910" y="3468691"/>
              <a:ext cx="482054" cy="482054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B45A77-5290-F014-F540-C06C1F564BBC}"/>
                </a:ext>
              </a:extLst>
            </p:cNvPr>
            <p:cNvSpPr/>
            <p:nvPr/>
          </p:nvSpPr>
          <p:spPr>
            <a:xfrm>
              <a:off x="337177" y="3338330"/>
              <a:ext cx="731520" cy="731520"/>
            </a:xfrm>
            <a:prstGeom prst="ellips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5269F2-B87C-056A-8302-9BA6359E7DB6}"/>
              </a:ext>
            </a:extLst>
          </p:cNvPr>
          <p:cNvGrpSpPr/>
          <p:nvPr/>
        </p:nvGrpSpPr>
        <p:grpSpPr>
          <a:xfrm>
            <a:off x="600939" y="4666885"/>
            <a:ext cx="640080" cy="640080"/>
            <a:chOff x="337177" y="4437243"/>
            <a:chExt cx="731520" cy="7315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1E5799-3F20-8A77-70E9-152CC851158A}"/>
                </a:ext>
              </a:extLst>
            </p:cNvPr>
            <p:cNvSpPr/>
            <p:nvPr/>
          </p:nvSpPr>
          <p:spPr>
            <a:xfrm>
              <a:off x="337177" y="4437243"/>
              <a:ext cx="731520" cy="731520"/>
            </a:xfrm>
            <a:prstGeom prst="ellips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Graphic 27" descr="Clipboard Mixed with solid fill">
              <a:extLst>
                <a:ext uri="{FF2B5EF4-FFF2-40B4-BE49-F238E27FC236}">
                  <a16:creationId xmlns:a16="http://schemas.microsoft.com/office/drawing/2014/main" id="{E8EB4204-2EDA-21C6-A08B-E6C961824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7761" y="4489059"/>
              <a:ext cx="548640" cy="54864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CCEEF9-1800-6DEA-ADF9-4259F6725FE6}"/>
              </a:ext>
            </a:extLst>
          </p:cNvPr>
          <p:cNvGrpSpPr/>
          <p:nvPr/>
        </p:nvGrpSpPr>
        <p:grpSpPr>
          <a:xfrm>
            <a:off x="7954795" y="2178974"/>
            <a:ext cx="3657600" cy="3657600"/>
            <a:chOff x="7954795" y="2178974"/>
            <a:chExt cx="3657600" cy="3657600"/>
          </a:xfrm>
        </p:grpSpPr>
        <p:sp>
          <p:nvSpPr>
            <p:cNvPr id="30" name="CuadroTexto 16">
              <a:extLst>
                <a:ext uri="{FF2B5EF4-FFF2-40B4-BE49-F238E27FC236}">
                  <a16:creationId xmlns:a16="http://schemas.microsoft.com/office/drawing/2014/main" id="{6CEBC762-59A0-ABF8-D940-6CBC3CBC67E4}"/>
                </a:ext>
              </a:extLst>
            </p:cNvPr>
            <p:cNvSpPr txBox="1"/>
            <p:nvPr/>
          </p:nvSpPr>
          <p:spPr>
            <a:xfrm>
              <a:off x="8247800" y="3369313"/>
              <a:ext cx="3135817" cy="18610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algn="ctr">
                <a:lnSpc>
                  <a:spcPct val="107000"/>
                </a:lnSpc>
                <a:defRPr/>
              </a:pPr>
              <a:r>
                <a:rPr kumimoji="0" lang="es-ES" b="0" i="0" u="none" strike="noStrike" kern="0" cap="none" spc="0" normalizeH="0" baseline="0" noProof="0" dirty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Importante fuente de </a:t>
              </a: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crecimiento económico</a:t>
              </a:r>
              <a:r>
                <a:rPr kumimoji="0" lang="es-ES" b="0" i="0" u="none" strike="noStrike" kern="0" cap="none" spc="0" normalizeH="0" baseline="0" noProof="0" dirty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, </a:t>
              </a: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medios de vida, seguridad alimentaria </a:t>
              </a:r>
              <a:r>
                <a:rPr kumimoji="0" lang="es-ES" b="0" i="0" u="none" strike="noStrike" kern="0" cap="none" spc="0" normalizeH="0" baseline="0" noProof="0" dirty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y </a:t>
              </a: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nutrición</a:t>
              </a:r>
              <a:r>
                <a:rPr kumimoji="0" lang="es-ES" b="0" i="0" u="none" strike="noStrike" kern="0" cap="none" spc="0" normalizeH="0" baseline="0" noProof="0" dirty="0">
                  <a:ln>
                    <a:noFill/>
                  </a:ln>
                  <a:solidFill>
                    <a:srgbClr val="339264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 para los países productores.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9264"/>
                </a:solidFill>
                <a:effectLst/>
                <a:uLnTx/>
                <a:uFillTx/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1" name="Graphic 30" descr="World with solid fill">
              <a:extLst>
                <a:ext uri="{FF2B5EF4-FFF2-40B4-BE49-F238E27FC236}">
                  <a16:creationId xmlns:a16="http://schemas.microsoft.com/office/drawing/2014/main" id="{DAE4A166-8AAD-D68D-D81E-9B22ED137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87831" y="2365431"/>
              <a:ext cx="914400" cy="914400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66FD4E0-2B0B-4914-BEBE-55CAFE50E2AB}"/>
                </a:ext>
              </a:extLst>
            </p:cNvPr>
            <p:cNvSpPr/>
            <p:nvPr/>
          </p:nvSpPr>
          <p:spPr>
            <a:xfrm>
              <a:off x="7954795" y="2178974"/>
              <a:ext cx="3657600" cy="3657600"/>
            </a:xfrm>
            <a:prstGeom prst="ellipse">
              <a:avLst/>
            </a:prstGeom>
            <a:noFill/>
            <a:ln w="12700" cap="flat" cmpd="sng" algn="ctr">
              <a:solidFill>
                <a:srgbClr val="3392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DAC99A-D24D-3375-D932-AC0F8331F4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12BABE4-1A4A-D9FD-4EAD-A3898B13D501}"/>
              </a:ext>
            </a:extLst>
          </p:cNvPr>
          <p:cNvSpPr txBox="1">
            <a:spLocks/>
          </p:cNvSpPr>
          <p:nvPr/>
        </p:nvSpPr>
        <p:spPr>
          <a:xfrm>
            <a:off x="312709" y="1479015"/>
            <a:ext cx="11566582" cy="666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Retos y oportunidades en el sector piñero </a:t>
            </a:r>
            <a:r>
              <a:rPr lang="es-ES" sz="14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(continuación)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E219B-82CF-B72C-1F07-A3A3530AC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6F2A7-7801-6FB1-065D-2BF186470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595" y="2338174"/>
            <a:ext cx="5053012" cy="1336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10E6D-56EB-DC17-0946-F0687DEA5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81" y="2455005"/>
            <a:ext cx="4921707" cy="1102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5AFAC2-3788-EE82-0B82-367CEA6A1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697" y="4485630"/>
            <a:ext cx="5420404" cy="13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911566-24DD-B364-B48B-0C6C029A9F47}"/>
              </a:ext>
            </a:extLst>
          </p:cNvPr>
          <p:cNvGrpSpPr/>
          <p:nvPr/>
        </p:nvGrpSpPr>
        <p:grpSpPr>
          <a:xfrm>
            <a:off x="0" y="80210"/>
            <a:ext cx="12192000" cy="6856157"/>
            <a:chOff x="0" y="930602"/>
            <a:chExt cx="12192000" cy="5925555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E91F7F9D-9779-C7F4-3E0D-660448A20256}"/>
                </a:ext>
              </a:extLst>
            </p:cNvPr>
            <p:cNvGrpSpPr/>
            <p:nvPr/>
          </p:nvGrpSpPr>
          <p:grpSpPr>
            <a:xfrm>
              <a:off x="152400" y="6263561"/>
              <a:ext cx="12039600" cy="592596"/>
              <a:chOff x="0" y="0"/>
              <a:chExt cx="3184372" cy="3005610"/>
            </a:xfrm>
            <a:solidFill>
              <a:schemeClr val="bg1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AE164E96-09B1-74D4-CA79-F6E3DFB9221A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C29FD4B2-F5E7-D265-A61C-9EB059D354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6CE196C7-E8B3-45D2-0F6C-4CAABC068A42}"/>
                </a:ext>
              </a:extLst>
            </p:cNvPr>
            <p:cNvGrpSpPr/>
            <p:nvPr/>
          </p:nvGrpSpPr>
          <p:grpSpPr>
            <a:xfrm>
              <a:off x="0" y="930602"/>
              <a:ext cx="6633494" cy="5925554"/>
              <a:chOff x="0" y="0"/>
              <a:chExt cx="3184372" cy="3005610"/>
            </a:xfrm>
            <a:solidFill>
              <a:srgbClr val="339264"/>
            </a:solidFill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203F97BD-D31D-C015-6A3B-3807394714BE}"/>
                  </a:ext>
                </a:extLst>
              </p:cNvPr>
              <p:cNvSpPr/>
              <p:nvPr/>
            </p:nvSpPr>
            <p:spPr>
              <a:xfrm>
                <a:off x="0" y="0"/>
                <a:ext cx="3184372" cy="3005610"/>
              </a:xfrm>
              <a:custGeom>
                <a:avLst/>
                <a:gdLst/>
                <a:ahLst/>
                <a:cxnLst/>
                <a:rect l="l" t="t" r="r" b="b"/>
                <a:pathLst>
                  <a:path w="3184372" h="3005610">
                    <a:moveTo>
                      <a:pt x="0" y="0"/>
                    </a:moveTo>
                    <a:lnTo>
                      <a:pt x="3184372" y="0"/>
                    </a:lnTo>
                    <a:lnTo>
                      <a:pt x="3184372" y="3005610"/>
                    </a:lnTo>
                    <a:lnTo>
                      <a:pt x="0" y="300561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53CD1B9D-8902-5897-DCDA-F2C45DB442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84372" cy="3043710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48B690-0080-29C9-B44E-43016C4E3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41021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8FEEE-DFCF-A65A-3756-6D5F2CA2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67" y="2091923"/>
            <a:ext cx="3017520" cy="3639884"/>
          </a:xfrm>
          <a:prstGeom prst="roundRect">
            <a:avLst/>
          </a:prstGeom>
          <a:ln w="38100">
            <a:solidFill>
              <a:srgbClr val="339264"/>
            </a:solidFill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24D0E45C-428B-77EA-9BF9-C86789DCCCFF}"/>
              </a:ext>
            </a:extLst>
          </p:cNvPr>
          <p:cNvSpPr txBox="1"/>
          <p:nvPr/>
        </p:nvSpPr>
        <p:spPr>
          <a:xfrm>
            <a:off x="609601" y="2361828"/>
            <a:ext cx="403351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2. </a:t>
            </a:r>
          </a:p>
          <a:p>
            <a:r>
              <a:rPr lang="es-ES" sz="3200" b="1" dirty="0">
                <a:solidFill>
                  <a:srgbClr val="FFFAF5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  <a:sym typeface="Garet Bold"/>
              </a:rPr>
              <a:t>¿Qué son las mediciones de huella de carbono y huella hídrica y por qué son importantes?</a:t>
            </a:r>
          </a:p>
        </p:txBody>
      </p:sp>
    </p:spTree>
    <p:extLst>
      <p:ext uri="{BB962C8B-B14F-4D97-AF65-F5344CB8AC3E}">
        <p14:creationId xmlns:p14="http://schemas.microsoft.com/office/powerpoint/2010/main" val="338442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9AFA369-58B5-3802-472D-186A432E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65" y="1382779"/>
            <a:ext cx="9924276" cy="469523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¿Qué es la medición de la huella de carbono?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E5579-A92B-56D2-F873-D74C532AC2CF}"/>
              </a:ext>
            </a:extLst>
          </p:cNvPr>
          <p:cNvSpPr txBox="1"/>
          <p:nvPr/>
        </p:nvSpPr>
        <p:spPr>
          <a:xfrm>
            <a:off x="449530" y="2105561"/>
            <a:ext cx="4903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BA338"/>
              </a:buClr>
              <a:buSzPct val="130000"/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Es la cantidad total de gases de efecto invernadero (GEI) que son generados por la actividad humana.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E52AF-49BB-119C-8461-B459265B14CD}"/>
              </a:ext>
            </a:extLst>
          </p:cNvPr>
          <p:cNvSpPr txBox="1"/>
          <p:nvPr/>
        </p:nvSpPr>
        <p:spPr>
          <a:xfrm>
            <a:off x="6838853" y="3275112"/>
            <a:ext cx="412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BA338"/>
              </a:buClr>
              <a:buSzPct val="130000"/>
            </a:pPr>
            <a:r>
              <a:rPr lang="es-ES" sz="16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Potencial para calentar el planeta una vez liberado a la atmósfera en un momento específico.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80FFB7-154F-81E9-D7EF-B67A06A11497}"/>
              </a:ext>
            </a:extLst>
          </p:cNvPr>
          <p:cNvSpPr/>
          <p:nvPr/>
        </p:nvSpPr>
        <p:spPr>
          <a:xfrm rot="5400000">
            <a:off x="8328660" y="4445728"/>
            <a:ext cx="873760" cy="7010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08D1E-A4DA-6606-5098-DB9AC7D8FDE3}"/>
              </a:ext>
            </a:extLst>
          </p:cNvPr>
          <p:cNvSpPr txBox="1"/>
          <p:nvPr/>
        </p:nvSpPr>
        <p:spPr>
          <a:xfrm>
            <a:off x="6702618" y="5394054"/>
            <a:ext cx="412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BA338"/>
              </a:buClr>
              <a:buSzPct val="130000"/>
            </a:pPr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Cambio climático provocado por el ser humano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155F69-E0C0-D00B-7388-826247109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12" name="Picture 11" descr="A group of hexagons with letters and numbers&#10;&#10;Description automatically generated">
            <a:extLst>
              <a:ext uri="{FF2B5EF4-FFF2-40B4-BE49-F238E27FC236}">
                <a16:creationId xmlns:a16="http://schemas.microsoft.com/office/drawing/2014/main" id="{4A6D94F2-9106-0635-EDEB-4E120FA506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41" y="3275112"/>
            <a:ext cx="3260155" cy="3098900"/>
          </a:xfrm>
          <a:prstGeom prst="rect">
            <a:avLst/>
          </a:prstGeom>
        </p:spPr>
      </p:pic>
      <p:pic>
        <p:nvPicPr>
          <p:cNvPr id="14" name="Picture 13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AFBCA4E8-257D-E082-5A81-14CABC521B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333" y="2060609"/>
            <a:ext cx="6139189" cy="11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C59043-8277-E95D-78F2-595384F6E324}"/>
              </a:ext>
            </a:extLst>
          </p:cNvPr>
          <p:cNvSpPr txBox="1"/>
          <p:nvPr/>
        </p:nvSpPr>
        <p:spPr>
          <a:xfrm>
            <a:off x="413830" y="2060741"/>
            <a:ext cx="2273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BA338"/>
              </a:buClr>
              <a:buSzPct val="130000"/>
            </a:pPr>
            <a:r>
              <a:rPr lang="es-ES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Es la medición de los impactos ambientales potenciales relacionados con el uso del agua.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AA7AB777-324F-4900-0723-91CB39F2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57" y="1299523"/>
            <a:ext cx="9695286" cy="691331"/>
          </a:xfrm>
        </p:spPr>
        <p:txBody>
          <a:bodyPr/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¿Qué es la medición de la huella de agua?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B6F85F-5D0E-6A58-3370-E8C65FA4FF9D}"/>
              </a:ext>
            </a:extLst>
          </p:cNvPr>
          <p:cNvSpPr/>
          <p:nvPr/>
        </p:nvSpPr>
        <p:spPr>
          <a:xfrm>
            <a:off x="3235447" y="2675652"/>
            <a:ext cx="3656061" cy="25819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Consumption or consumptive use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234028-6A5B-4BC3-E408-0161EBC332A6}"/>
              </a:ext>
            </a:extLst>
          </p:cNvPr>
          <p:cNvSpPr/>
          <p:nvPr/>
        </p:nvSpPr>
        <p:spPr>
          <a:xfrm>
            <a:off x="3235447" y="3303347"/>
            <a:ext cx="3658506" cy="60341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was used by the organization, and as a result </a:t>
            </a:r>
            <a:r>
              <a:rPr lang="en-US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not return to the same watershed</a:t>
            </a:r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from which it was extracted.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7087F6-CC9F-875D-0CCA-A6E4F8BFD37D}"/>
              </a:ext>
            </a:extLst>
          </p:cNvPr>
          <p:cNvSpPr/>
          <p:nvPr/>
        </p:nvSpPr>
        <p:spPr>
          <a:xfrm>
            <a:off x="3235447" y="4321166"/>
            <a:ext cx="3656061" cy="67197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that is lost through evaporation, evapotranspiration or discharge to a different watershed.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FDE0ED-B5E6-942D-8530-4EEE302A2852}"/>
              </a:ext>
            </a:extLst>
          </p:cNvPr>
          <p:cNvSpPr/>
          <p:nvPr/>
        </p:nvSpPr>
        <p:spPr>
          <a:xfrm>
            <a:off x="3249470" y="5478271"/>
            <a:ext cx="3656061" cy="33227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Shortage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D5A3EE8-0F8C-F6AD-9338-42165A3B8770}"/>
              </a:ext>
            </a:extLst>
          </p:cNvPr>
          <p:cNvCxnSpPr>
            <a:cxnSpLocks/>
          </p:cNvCxnSpPr>
          <p:nvPr/>
        </p:nvCxnSpPr>
        <p:spPr>
          <a:xfrm rot="5400000">
            <a:off x="5922574" y="1475570"/>
            <a:ext cx="288088" cy="20062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6FDEE2-9367-86EF-332F-1F162009DF2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5063478" y="2933846"/>
            <a:ext cx="1222" cy="369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5E887D9-F37D-4797-59D8-45CD30E86A44}"/>
              </a:ext>
            </a:extLst>
          </p:cNvPr>
          <p:cNvSpPr/>
          <p:nvPr/>
        </p:nvSpPr>
        <p:spPr>
          <a:xfrm>
            <a:off x="3924650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2D4B7D-1208-B656-7F37-2386A0AA333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5063478" y="3906758"/>
            <a:ext cx="1222" cy="414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F3372E-693A-4A7B-F54E-0D5A951EA7B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5063478" y="4993138"/>
            <a:ext cx="14023" cy="485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828F0D-C347-734D-6E2E-94F37BD5253F}"/>
              </a:ext>
            </a:extLst>
          </p:cNvPr>
          <p:cNvSpPr/>
          <p:nvPr/>
        </p:nvSpPr>
        <p:spPr>
          <a:xfrm>
            <a:off x="392949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E1FFE0-EBCA-5A2A-E78C-06FD859535D2}"/>
              </a:ext>
            </a:extLst>
          </p:cNvPr>
          <p:cNvSpPr/>
          <p:nvPr/>
        </p:nvSpPr>
        <p:spPr>
          <a:xfrm>
            <a:off x="3921937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53E72E-8470-3A8A-B767-E0313CA9014D}"/>
              </a:ext>
            </a:extLst>
          </p:cNvPr>
          <p:cNvSpPr/>
          <p:nvPr/>
        </p:nvSpPr>
        <p:spPr>
          <a:xfrm>
            <a:off x="7542518" y="2680615"/>
            <a:ext cx="3656060" cy="2482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Degradation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or </a:t>
            </a:r>
            <a:r>
              <a:rPr lang="fr-FR" sz="12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degradative</a:t>
            </a:r>
            <a:r>
              <a:rPr lang="fr-FR"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use</a:t>
            </a:r>
            <a:endParaRPr lang="en-US" sz="12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9A7D60-300F-622B-7192-FDD4B15462B6}"/>
              </a:ext>
            </a:extLst>
          </p:cNvPr>
          <p:cNvSpPr/>
          <p:nvPr/>
        </p:nvSpPr>
        <p:spPr>
          <a:xfrm>
            <a:off x="7540073" y="3306903"/>
            <a:ext cx="3658506" cy="5999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Activities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that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can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potentially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affect or </a:t>
            </a:r>
            <a:r>
              <a:rPr lang="fr-FR" sz="1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worsen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 </a:t>
            </a:r>
            <a:r>
              <a:rPr lang="fr-FR" sz="12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</a:t>
            </a:r>
            <a:r>
              <a:rPr lang="fr-FR" sz="1200" b="1" u="sng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</a:t>
            </a:r>
            <a:r>
              <a:rPr lang="fr-F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sz="1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8544CC1-14AE-A8A3-EB35-0F374B6ED7F3}"/>
              </a:ext>
            </a:extLst>
          </p:cNvPr>
          <p:cNvSpPr/>
          <p:nvPr/>
        </p:nvSpPr>
        <p:spPr>
          <a:xfrm>
            <a:off x="7066234" y="4320601"/>
            <a:ext cx="4593897" cy="6884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 of products to soil and air that may reach water sources, or application of these products directly to water that may affect water quality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86501F-1AD6-F921-D427-ED861EF443CF}"/>
              </a:ext>
            </a:extLst>
          </p:cNvPr>
          <p:cNvSpPr/>
          <p:nvPr/>
        </p:nvSpPr>
        <p:spPr>
          <a:xfrm>
            <a:off x="7532453" y="5462903"/>
            <a:ext cx="3656062" cy="4926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Eutrophication in fresh &amp; salt water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Ecotoxicity and Human toxicity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02EE0C-ADED-C1B5-595F-687271898BE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flipH="1">
            <a:off x="9369326" y="2928883"/>
            <a:ext cx="1222" cy="378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11B7C8-B1FA-1C14-A804-0A5498F0BA49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9363183" y="3906884"/>
            <a:ext cx="6143" cy="413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5809CB-8BAB-ABF9-43FA-0A22C57A772B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9360484" y="5009070"/>
            <a:ext cx="2699" cy="453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89E3370-D0C0-0645-BD8C-A1B86C5E66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81126" y="1323295"/>
            <a:ext cx="278052" cy="23007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87677663-EE47-937A-C0A0-ECD032816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AE57E-C097-DA83-A2D1-198828B76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378" y="6040110"/>
            <a:ext cx="830198" cy="6104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717B3B-729B-0B6A-832B-8FF4ABA5C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626" y="6070531"/>
            <a:ext cx="787400" cy="736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7FF418-BA3D-F56C-B6B9-69B46CD22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434" y="1860245"/>
            <a:ext cx="5181600" cy="749300"/>
          </a:xfrm>
          <a:prstGeom prst="rect">
            <a:avLst/>
          </a:prstGeom>
        </p:spPr>
      </p:pic>
      <p:sp>
        <p:nvSpPr>
          <p:cNvPr id="55" name="Rectangle: Rounded Corners 22">
            <a:extLst>
              <a:ext uri="{FF2B5EF4-FFF2-40B4-BE49-F238E27FC236}">
                <a16:creationId xmlns:a16="http://schemas.microsoft.com/office/drawing/2014/main" id="{2974DA7C-526A-4191-345E-FF644C43C12A}"/>
              </a:ext>
            </a:extLst>
          </p:cNvPr>
          <p:cNvSpPr/>
          <p:nvPr/>
        </p:nvSpPr>
        <p:spPr>
          <a:xfrm>
            <a:off x="8217184" y="5089405"/>
            <a:ext cx="2285749" cy="219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category: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6" name="Rectangle: Rounded Corners 23">
            <a:extLst>
              <a:ext uri="{FF2B5EF4-FFF2-40B4-BE49-F238E27FC236}">
                <a16:creationId xmlns:a16="http://schemas.microsoft.com/office/drawing/2014/main" id="{58D8E043-66E9-DEA4-C802-19B0F2A9E369}"/>
              </a:ext>
            </a:extLst>
          </p:cNvPr>
          <p:cNvSpPr/>
          <p:nvPr/>
        </p:nvSpPr>
        <p:spPr>
          <a:xfrm>
            <a:off x="8217311" y="3998407"/>
            <a:ext cx="2285749" cy="1921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57" name="Rectangle: Rounded Corners 19">
            <a:extLst>
              <a:ext uri="{FF2B5EF4-FFF2-40B4-BE49-F238E27FC236}">
                <a16:creationId xmlns:a16="http://schemas.microsoft.com/office/drawing/2014/main" id="{5B22E93E-BDFC-27E2-A83E-306F495D6055}"/>
              </a:ext>
            </a:extLst>
          </p:cNvPr>
          <p:cNvSpPr/>
          <p:nvPr/>
        </p:nvSpPr>
        <p:spPr>
          <a:xfrm>
            <a:off x="8227709" y="3010154"/>
            <a:ext cx="2285749" cy="159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corresponds to</a:t>
            </a:r>
            <a:endParaRPr lang="en-US" sz="1000" b="1" dirty="0">
              <a:solidFill>
                <a:sysClr val="windowText" lastClr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11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CD62283-734A-9C98-E756-BDEBFC05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44" y="1393229"/>
            <a:ext cx="9924276" cy="469523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¿Por qué es importante calcular estas huellas?</a:t>
            </a:r>
            <a:endParaRPr lang="en-FR" sz="2800" b="1" dirty="0">
              <a:solidFill>
                <a:srgbClr val="9231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006FBF-92A1-52D8-7FCF-3EEC8548BC91}"/>
              </a:ext>
            </a:extLst>
          </p:cNvPr>
          <p:cNvGrpSpPr/>
          <p:nvPr/>
        </p:nvGrpSpPr>
        <p:grpSpPr>
          <a:xfrm>
            <a:off x="440781" y="2151398"/>
            <a:ext cx="10926506" cy="4125922"/>
            <a:chOff x="1510796" y="2028471"/>
            <a:chExt cx="10418931" cy="41259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358BE-0E1B-A2E0-3C08-682352D52887}"/>
                </a:ext>
              </a:extLst>
            </p:cNvPr>
            <p:cNvSpPr txBox="1"/>
            <p:nvPr/>
          </p:nvSpPr>
          <p:spPr>
            <a:xfrm>
              <a:off x="2913015" y="2162128"/>
              <a:ext cx="863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s-ES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Satisfacer las </a:t>
              </a:r>
              <a:r>
                <a:rPr lang="es-ES" b="1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demandas de los mercados y consumidores </a:t>
              </a:r>
              <a:r>
                <a:rPr lang="es-ES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internacionales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09E07A-01B4-907A-AB23-4478B9640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0796" y="2028471"/>
              <a:ext cx="1301189" cy="41259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60F058-7C71-F084-2A00-F1AAF51F5B64}"/>
                </a:ext>
              </a:extLst>
            </p:cNvPr>
            <p:cNvSpPr txBox="1"/>
            <p:nvPr/>
          </p:nvSpPr>
          <p:spPr>
            <a:xfrm>
              <a:off x="2921717" y="2936741"/>
              <a:ext cx="863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s-ES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Optimizar la </a:t>
              </a:r>
              <a:r>
                <a:rPr lang="es-ES" b="1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gestión de insumos y reducir los costos </a:t>
              </a:r>
              <a:r>
                <a:rPr lang="es-ES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operativos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8CCBC7-425F-8288-83BD-1F7B64D089B1}"/>
                </a:ext>
              </a:extLst>
            </p:cNvPr>
            <p:cNvSpPr txBox="1"/>
            <p:nvPr/>
          </p:nvSpPr>
          <p:spPr>
            <a:xfrm>
              <a:off x="2917366" y="3655650"/>
              <a:ext cx="8633265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s-ES" b="1" dirty="0">
                  <a:latin typeface="Poppins" panose="00000500000000000000" pitchFamily="2" charset="0"/>
                  <a:ea typeface="Roboto Light"/>
                  <a:cs typeface="Poppins" panose="00000500000000000000" pitchFamily="2" charset="0"/>
                </a:rPr>
                <a:t>Reducir el impacto ambiental de las operaciones </a:t>
              </a:r>
              <a:r>
                <a:rPr lang="es-ES" dirty="0">
                  <a:latin typeface="Poppins" panose="00000500000000000000" pitchFamily="2" charset="0"/>
                  <a:ea typeface="Roboto Light"/>
                  <a:cs typeface="Poppins" panose="00000500000000000000" pitchFamily="2" charset="0"/>
                </a:rPr>
                <a:t>y aumento del cumplimiento de los requisitos ambientales (objetivo 1,5 °C)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42B49D-24F2-8B3A-9AB6-D216563578E5}"/>
                </a:ext>
              </a:extLst>
            </p:cNvPr>
            <p:cNvSpPr txBox="1"/>
            <p:nvPr/>
          </p:nvSpPr>
          <p:spPr>
            <a:xfrm>
              <a:off x="2913010" y="4526507"/>
              <a:ext cx="901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s-ES" b="1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Mejorar la imagen y reputación de marca </a:t>
              </a:r>
              <a:r>
                <a:rPr lang="es-ES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(diferenciación de productos y oportunidades de negocio)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7031BD-3A9B-0E35-46D3-527184FF9B82}"/>
                </a:ext>
              </a:extLst>
            </p:cNvPr>
            <p:cNvSpPr txBox="1"/>
            <p:nvPr/>
          </p:nvSpPr>
          <p:spPr>
            <a:xfrm>
              <a:off x="2921717" y="5563700"/>
              <a:ext cx="7264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7BA338"/>
                </a:buClr>
                <a:buSzPct val="130000"/>
              </a:pPr>
              <a:r>
                <a:rPr lang="es-ES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Generar información sólida para la </a:t>
              </a:r>
              <a:r>
                <a:rPr lang="es-ES" b="1" dirty="0"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toma de decisiones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D7CD9A6-2319-1E0F-7B32-A7927048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c6dfc-31ee-4b82-a2b1-418ea34cdcfd">
      <Terms xmlns="http://schemas.microsoft.com/office/infopath/2007/PartnerControls"/>
    </lcf76f155ced4ddcb4097134ff3c332f>
    <TaxCatchAll xmlns="e53179b4-11b7-4fc9-b7aa-ff7a47e184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934F820DFB24785B11FAFD61B1E1A" ma:contentTypeVersion="19" ma:contentTypeDescription="Create a new document." ma:contentTypeScope="" ma:versionID="89ecfc3913e395bdf888be9258b42b13">
  <xsd:schema xmlns:xsd="http://www.w3.org/2001/XMLSchema" xmlns:xs="http://www.w3.org/2001/XMLSchema" xmlns:p="http://schemas.microsoft.com/office/2006/metadata/properties" xmlns:ns2="dc3c6dfc-31ee-4b82-a2b1-418ea34cdcfd" xmlns:ns3="e53179b4-11b7-4fc9-b7aa-ff7a47e184e5" targetNamespace="http://schemas.microsoft.com/office/2006/metadata/properties" ma:root="true" ma:fieldsID="bc3fd52446dcc5abd35a123f5acf3e25" ns2:_="" ns3:_="">
    <xsd:import namespace="dc3c6dfc-31ee-4b82-a2b1-418ea34cdcfd"/>
    <xsd:import namespace="e53179b4-11b7-4fc9-b7aa-ff7a47e18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c6dfc-31ee-4b82-a2b1-418ea34cd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179b4-11b7-4fc9-b7aa-ff7a47e18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0bdf66-295c-4452-8b75-cc19b7f2b262}" ma:internalName="TaxCatchAll" ma:showField="CatchAllData" ma:web="e53179b4-11b7-4fc9-b7aa-ff7a47e18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057507-FEBC-49EF-9461-837BE7D574E2}">
  <ds:schemaRefs>
    <ds:schemaRef ds:uri="dc3c6dfc-31ee-4b82-a2b1-418ea34cdcfd"/>
    <ds:schemaRef ds:uri="e53179b4-11b7-4fc9-b7aa-ff7a47e184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21b301e-bf22-4703-b532-d090c473ba8c"/>
    <ds:schemaRef ds:uri="fbd331a4-c201-41eb-ad61-aaf0ce078228"/>
  </ds:schemaRefs>
</ds:datastoreItem>
</file>

<file path=customXml/itemProps2.xml><?xml version="1.0" encoding="utf-8"?>
<ds:datastoreItem xmlns:ds="http://schemas.openxmlformats.org/officeDocument/2006/customXml" ds:itemID="{89C79BF4-9F15-4C1F-90B8-B6C0FF1F9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c6dfc-31ee-4b82-a2b1-418ea34cdcfd"/>
    <ds:schemaRef ds:uri="e53179b4-11b7-4fc9-b7aa-ff7a47e18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59053-4A56-41AD-A76B-506141BCF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1644</Words>
  <Application>Microsoft Office PowerPoint</Application>
  <PresentationFormat>Widescreen</PresentationFormat>
  <Paragraphs>231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Medición de las huellas de carbono y agua en la cadena de valor de la piña</vt:lpstr>
      <vt:lpstr>Contenido</vt:lpstr>
      <vt:lpstr>PowerPoint Presentation</vt:lpstr>
      <vt:lpstr>Retos y oportunidades en el sector piñero</vt:lpstr>
      <vt:lpstr>PowerPoint Presentation</vt:lpstr>
      <vt:lpstr>PowerPoint Presentation</vt:lpstr>
      <vt:lpstr>¿Qué es la medición de la huella de carbono?</vt:lpstr>
      <vt:lpstr>¿Qué es la medición de la huella de agua?</vt:lpstr>
      <vt:lpstr>¿Por qué es importante calcular estas huellas?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Paso 1. Definir el objetivo y alcance del estudio</vt:lpstr>
      <vt:lpstr>Paso 2. Desarrollar y analizar el inventario</vt:lpstr>
      <vt:lpstr>Paso 3. Evaluar los impactos de la huella de agua</vt:lpstr>
      <vt:lpstr>PowerPoint Presentation</vt:lpstr>
      <vt:lpstr>Medición de la huella de carbono y del agua en el sector piñero</vt:lpstr>
      <vt:lpstr>Desarrollo de la guía</vt:lpstr>
      <vt:lpstr>Alcance de la medición de la huella de carbono y de agua:</vt:lpstr>
      <vt:lpstr>Contenido: Guía de medición de la huella de carbono</vt:lpstr>
      <vt:lpstr>PowerPoint Presentation</vt:lpstr>
      <vt:lpstr>Contenido: Guía de medición de la huella de agua</vt:lpstr>
      <vt:lpstr>PowerPoint Presentation</vt:lpstr>
      <vt:lpstr>PowerPoint Presentation</vt:lpstr>
      <vt:lpstr>PowerPoint Presentation</vt:lpstr>
      <vt:lpstr>Recomendaciones para reducir la huella de carbono</vt:lpstr>
      <vt:lpstr>Recomendaciones para reducir la huella de agua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HernandezLagana, Maria (EST)</dc:creator>
  <cp:lastModifiedBy>HernandezLagana, Maria (EST)</cp:lastModifiedBy>
  <cp:revision>20</cp:revision>
  <dcterms:created xsi:type="dcterms:W3CDTF">2024-10-30T09:48:53Z</dcterms:created>
  <dcterms:modified xsi:type="dcterms:W3CDTF">2025-06-24T11:48:16Z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0x010100D36934F820DFB24785B11FAFD61B1E1A</vt:lpwstr>
  </property>
  <property fmtid="{D5CDD505-2E9C-101B-9397-08002B2CF9AE}" pid="3" name="MediaServiceImageTags">
    <vt:lpwstr/>
  </property>
</Properties>
</file>