
<file path=[Content_Types].xml><?xml version="1.0" encoding="utf-8"?>
<Types xmlns="http://schemas.openxmlformats.org/package/2006/content-types"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81_91D997F8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3_7796BDF9.xml" ContentType="application/vnd.ms-powerpoint.comments+xml"/>
  <Override PartName="/ppt/comments/modernComment_109_D850FF47.xml" ContentType="application/vnd.ms-powerpoint.comments+xml"/>
  <Override PartName="/ppt/comments/modernComment_183_B94FBACC.xml" ContentType="application/vnd.ms-powerpoint.comments+xml"/>
  <Override PartName="/ppt/comments/modernComment_184_1E68A52E.xml" ContentType="application/vnd.ms-powerpoint.comments+xml"/>
  <Override PartName="/ppt/comments/modernComment_185_C6382042.xml" ContentType="application/vnd.ms-powerpoint.comments+xml"/>
  <Override PartName="/ppt/comments/modernComment_187_EFF917C9.xml" ContentType="application/vnd.ms-powerpoint.comments+xml"/>
  <Override PartName="/ppt/comments/modernComment_18C_5A3A9ACE.xml" ContentType="application/vnd.ms-powerpoint.comments+xml"/>
  <Override PartName="/ppt/comments/modernComment_189_6496A52.xml" ContentType="application/vnd.ms-powerpoint.comments+xml"/>
  <Override PartName="/ppt/comments/modernComment_18A_BE2B551E.xml" ContentType="application/vnd.ms-powerpoint.comments+xml"/>
  <Override PartName="/ppt/comments/modernComment_18B_A1C18608.xml" ContentType="application/vnd.ms-powerpoint.comments+xml"/>
  <Override PartName="/ppt/comments/modernComment_18D_83D3FF80.xml" ContentType="application/vnd.ms-powerpoint.comments+xml"/>
  <Override PartName="/ppt/comments/modernComment_195_AC4DAE60.xml" ContentType="application/vnd.ms-powerpoint.comments+xml"/>
  <Override PartName="/ppt/comments/modernComment_18E_A8C0475E.xml" ContentType="application/vnd.ms-powerpoint.comments+xml"/>
  <Override PartName="/ppt/comments/modernComment_190_1DBE6FDB.xml" ContentType="application/vnd.ms-powerpoint.comments+xml"/>
  <Override PartName="/ppt/comments/modernComment_191_CE2CB88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385" r:id="rId6"/>
    <p:sldId id="386" r:id="rId7"/>
    <p:sldId id="384" r:id="rId8"/>
    <p:sldId id="275" r:id="rId9"/>
    <p:sldId id="265" r:id="rId10"/>
    <p:sldId id="277" r:id="rId11"/>
    <p:sldId id="387" r:id="rId12"/>
    <p:sldId id="388" r:id="rId13"/>
    <p:sldId id="389" r:id="rId14"/>
    <p:sldId id="391" r:id="rId15"/>
    <p:sldId id="396" r:id="rId16"/>
    <p:sldId id="392" r:id="rId17"/>
    <p:sldId id="393" r:id="rId18"/>
    <p:sldId id="394" r:id="rId19"/>
    <p:sldId id="395" r:id="rId20"/>
    <p:sldId id="397" r:id="rId21"/>
    <p:sldId id="405" r:id="rId22"/>
    <p:sldId id="398" r:id="rId23"/>
    <p:sldId id="399" r:id="rId24"/>
    <p:sldId id="400" r:id="rId25"/>
    <p:sldId id="401" r:id="rId26"/>
    <p:sldId id="402" r:id="rId27"/>
    <p:sldId id="403" r:id="rId28"/>
    <p:sldId id="4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F38551-2F52-185B-685E-6D85D0096D36}" name="HernandezLagana, Maria (EST)" initials="MH" userId="S::Maria.HernandezLagana@fao.org::b19be75b-c352-4bbd-87ca-364aa2d28814" providerId="AD"/>
  <p188:author id="{B95901E0-F164-B867-4557-2DA7315F6186}" name="DelCastilloBuelga, Laura (EST)" initials="LD" userId="S::Laura.DelCastilloBuelga@fao.org::af6c34c5-067a-4bc8-a4ac-d2aec06a97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D87B4-E577-4616-A231-F76BB4F553A8}" v="51" dt="2024-11-08T15:42:0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83699" autoAdjust="0"/>
  </p:normalViewPr>
  <p:slideViewPr>
    <p:cSldViewPr snapToGrid="0">
      <p:cViewPr varScale="1">
        <p:scale>
          <a:sx n="101" d="100"/>
          <a:sy n="101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omments/modernComment_109_D850F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4F0C34-8628-4184-84B0-C193E1709065}" authorId="{26F38551-2F52-185B-685E-6D85D0096D36}" created="2024-11-08T15:40:17.375">
    <pc:sldMkLst xmlns:pc="http://schemas.microsoft.com/office/powerpoint/2013/main/command">
      <pc:docMk/>
      <pc:sldMk cId="3629186887" sldId="265"/>
    </pc:sldMkLst>
    <p188:txBody>
      <a:bodyPr/>
      <a:lstStyle/>
      <a:p>
        <a:r>
          <a:rPr lang="en-US"/>
          <a:t>Fig 1</a:t>
        </a:r>
      </a:p>
    </p188:txBody>
  </p188:cm>
</p188:cmLst>
</file>

<file path=ppt/comments/modernComment_113_7796BD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C746C9-1324-4582-8CA7-D447C3C0B4C0}" authorId="{26F38551-2F52-185B-685E-6D85D0096D36}" created="2024-11-08T15:40:09.0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06367737" sldId="275"/>
      <ac:picMk id="4" creationId="{5144A83A-E531-FEF5-1FD0-CE38D54CD147}"/>
    </ac:deMkLst>
    <p188:txBody>
      <a:bodyPr/>
      <a:lstStyle/>
      <a:p>
        <a:r>
          <a:rPr lang="en-US"/>
          <a:t>Fig 2</a:t>
        </a:r>
      </a:p>
    </p188:txBody>
  </p188:cm>
</p188:cmLst>
</file>

<file path=ppt/comments/modernComment_181_91D997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91422C-7A73-4E73-A15C-A9718AB01B34}" authorId="{26F38551-2F52-185B-685E-6D85D0096D36}" created="2024-11-08T15:39:40.4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6956536" sldId="385"/>
      <ac:picMk id="9" creationId="{A5760C89-C495-C29E-EDDB-8425BF4AB4CB}"/>
    </ac:deMkLst>
    <p188:txBody>
      <a:bodyPr/>
      <a:lstStyle/>
      <a:p>
        <a:r>
          <a:rPr lang="en-US"/>
          <a:t>Screenshot - cover page
https://openknowledge.fao.org/server/api/core/bitstreams/9cec305a-afab-43c6-95a4-eaff5f72949c/content</a:t>
        </a:r>
      </a:p>
    </p188:txBody>
  </p188:cm>
</p188:cmLst>
</file>

<file path=ppt/comments/modernComment_183_B94FBA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F36A29-5FB0-42E5-AA7F-088246F9E706}" authorId="{26F38551-2F52-185B-685E-6D85D0096D36}" created="2024-11-08T15:40:33.3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09010124" sldId="387"/>
      <ac:picMk id="7" creationId="{741D4134-7963-CB3D-55BD-1BE1468F2D07}"/>
    </ac:deMkLst>
    <p188:txBody>
      <a:bodyPr/>
      <a:lstStyle/>
      <a:p>
        <a:r>
          <a:rPr lang="en-US"/>
          <a:t>Fig 4</a:t>
        </a:r>
      </a:p>
    </p188:txBody>
  </p188:cm>
  <p188:cm id="{3E82205B-DAB6-42EA-BE39-78D45A87BBC2}" authorId="{26F38551-2F52-185B-685E-6D85D0096D36}" created="2024-11-08T15:40:39.1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09010124" sldId="387"/>
      <ac:picMk id="8" creationId="{4BB5B317-A75F-460F-0B9D-ADEE97B87005}"/>
    </ac:deMkLst>
    <p188:txBody>
      <a:bodyPr/>
      <a:lstStyle/>
      <a:p>
        <a:r>
          <a:rPr lang="en-US"/>
          <a:t>Fig 5</a:t>
        </a:r>
      </a:p>
    </p188:txBody>
  </p188:cm>
</p188:cmLst>
</file>

<file path=ppt/comments/modernComment_184_1E68A5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2E8585-5A1C-4209-A4A8-546060080A40}" authorId="{26F38551-2F52-185B-685E-6D85D0096D36}" created="2024-11-08T15:40:45.0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10174510" sldId="388"/>
      <ac:picMk id="3" creationId="{2FADC2AE-D1E8-AC7B-DBE8-45AEAB38956A}"/>
    </ac:deMkLst>
    <p188:txBody>
      <a:bodyPr/>
      <a:lstStyle/>
      <a:p>
        <a:r>
          <a:rPr lang="en-US"/>
          <a:t>Fig 5</a:t>
        </a:r>
      </a:p>
    </p188:txBody>
  </p188:cm>
</p188:cmLst>
</file>

<file path=ppt/comments/modernComment_185_C63820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2DCA56-47ED-484B-B4A2-4009B43186D7}" authorId="{26F38551-2F52-185B-685E-6D85D0096D36}" created="2024-11-08T15:40:51.8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25567042" sldId="389"/>
      <ac:picMk id="4" creationId="{809883F5-D66B-ADF3-F454-C909B5B76469}"/>
    </ac:deMkLst>
    <p188:txBody>
      <a:bodyPr/>
      <a:lstStyle/>
      <a:p>
        <a:r>
          <a:rPr lang="en-US"/>
          <a:t>Fig 5</a:t>
        </a:r>
      </a:p>
    </p188:txBody>
  </p188:cm>
</p188:cmLst>
</file>

<file path=ppt/comments/modernComment_187_EFF917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02A22B-52B0-46D9-B72B-284C08FB87D6}" authorId="{26F38551-2F52-185B-685E-6D85D0096D36}" created="2024-11-08T15:40:57.955">
    <pc:sldMkLst xmlns:pc="http://schemas.microsoft.com/office/powerpoint/2013/main/command">
      <pc:docMk/>
      <pc:sldMk cId="4026079177" sldId="391"/>
    </pc:sldMkLst>
    <p188:txBody>
      <a:bodyPr/>
      <a:lstStyle/>
      <a:p>
        <a:r>
          <a:rPr lang="en-US"/>
          <a:t>Fig 5</a:t>
        </a:r>
      </a:p>
    </p188:txBody>
  </p188:cm>
</p188:cmLst>
</file>

<file path=ppt/comments/modernComment_189_6496A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A40700-F627-4DB7-AFE3-8CB9F77BE371}" authorId="{26F38551-2F52-185B-685E-6D85D0096D36}" created="2024-11-08T15:44:08.439">
    <pc:sldMkLst xmlns:pc="http://schemas.microsoft.com/office/powerpoint/2013/main/command">
      <pc:docMk/>
      <pc:sldMk cId="105474642" sldId="393"/>
    </pc:sldMkLst>
    <p188:txBody>
      <a:bodyPr/>
      <a:lstStyle/>
      <a:p>
        <a:r>
          <a:rPr lang="en-US"/>
          <a:t>Screenshot - page 24 &amp; 25
You can rearrange the info to make it look nicer. E.g. only select the ‘Método de cálculo” and not the emission factor, etc. on page 25</a:t>
        </a:r>
      </a:p>
    </p188:txBody>
  </p188:cm>
</p188:cmLst>
</file>

<file path=ppt/comments/modernComment_18A_BE2B55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9386B8-3541-4BE8-B2C6-B58F798FC945}" authorId="{26F38551-2F52-185B-685E-6D85D0096D36}" created="2024-11-08T15:45:01.6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90510878" sldId="394"/>
      <ac:picMk id="4" creationId="{9523D931-1205-97EC-6C66-8D57983EB884}"/>
    </ac:deMkLst>
    <p188:txBody>
      <a:bodyPr/>
      <a:lstStyle/>
      <a:p>
        <a:r>
          <a:rPr lang="en-US"/>
          <a:t>Screenshot - page 26
https://openknowledge.fao.org/server/api/core/bitstreams/9cec305a-afab-43c6-95a4-eaff5f72949c/content</a:t>
        </a:r>
      </a:p>
    </p188:txBody>
  </p188:cm>
</p188:cmLst>
</file>

<file path=ppt/comments/modernComment_18B_A1C186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77DE8C-EB4D-4F49-90B1-0C1B49A21C3A}" authorId="{26F38551-2F52-185B-685E-6D85D0096D36}" created="2024-11-08T15:51:59.8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13814536" sldId="395"/>
      <ac:picMk id="4" creationId="{577D35D3-A986-397F-49D6-2401F118B7F9}"/>
    </ac:deMkLst>
    <p188:txBody>
      <a:bodyPr/>
      <a:lstStyle/>
      <a:p>
        <a:r>
          <a:rPr lang="en-US"/>
          <a:t>Screenshot - page 83
https://openknowledge.fao.org/server/api/core/bitstreams/9cec305a-afab-43c6-95a4-eaff5f72949c/content</a:t>
        </a:r>
      </a:p>
    </p188:txBody>
  </p188:cm>
</p188:cmLst>
</file>

<file path=ppt/comments/modernComment_18C_5A3A9A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037431-1B9E-4B1C-A67C-49DC0FC4F96F}" authorId="{26F38551-2F52-185B-685E-6D85D0096D36}" created="2024-11-08T15:41:20.7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3790158" sldId="396"/>
      <ac:picMk id="4" creationId="{D0A1782B-315E-DE6F-68CF-CD657274363B}"/>
    </ac:deMkLst>
    <p188:txBody>
      <a:bodyPr/>
      <a:lstStyle/>
      <a:p>
        <a:r>
          <a:rPr lang="en-US"/>
          <a:t>Fig 6</a:t>
        </a:r>
      </a:p>
    </p188:txBody>
  </p188:cm>
</p188:cmLst>
</file>

<file path=ppt/comments/modernComment_18D_83D3FF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A6386E-65AC-4D2C-9F6D-48EE5719CF56}" authorId="{26F38551-2F52-185B-685E-6D85D0096D36}" created="2024-11-08T15:52:18.9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11708800" sldId="397"/>
      <ac:picMk id="6" creationId="{4673C32D-2A66-44E2-381E-B75DB54EDF26}"/>
    </ac:deMkLst>
    <p188:txBody>
      <a:bodyPr/>
      <a:lstStyle/>
      <a:p>
        <a:r>
          <a:rPr lang="en-US"/>
          <a:t>Figure 9</a:t>
        </a:r>
      </a:p>
    </p188:txBody>
  </p188:cm>
</p188:cmLst>
</file>

<file path=ppt/comments/modernComment_18E_A8C047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1CC732-877F-429A-9196-6E7F896E01D5}" authorId="{26F38551-2F52-185B-685E-6D85D0096D36}" created="2024-11-08T15:53:23.75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31173470" sldId="398"/>
      <ac:picMk id="4" creationId="{0EA14BE6-D524-DFA8-B256-45780137C193}"/>
    </ac:deMkLst>
    <p188:txBody>
      <a:bodyPr/>
      <a:lstStyle/>
      <a:p>
        <a:r>
          <a:rPr lang="en-US"/>
          <a:t>Fig 11</a:t>
        </a:r>
      </a:p>
    </p188:txBody>
  </p188:cm>
</p188:cmLst>
</file>

<file path=ppt/comments/modernComment_190_1DBE6F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29AFC4-A0D5-4A74-A36C-FD186340FF30}" authorId="{26F38551-2F52-185B-685E-6D85D0096D36}" created="2024-11-08T15:54:11.1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99019739" sldId="400"/>
      <ac:picMk id="6" creationId="{EF2081F3-E6A9-5200-8DCA-E35992EA7104}"/>
    </ac:deMkLst>
    <p188:txBody>
      <a:bodyPr/>
      <a:lstStyle/>
      <a:p>
        <a:r>
          <a:rPr lang="en-US"/>
          <a:t>Fig 27</a:t>
        </a:r>
      </a:p>
    </p188:txBody>
  </p188:cm>
</p188:cmLst>
</file>

<file path=ppt/comments/modernComment_191_CE2CB8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9099FD-BD19-4EEF-ACD0-D2D04D71290C}" authorId="{26F38551-2F52-185B-685E-6D85D0096D36}" created="2024-11-08T15:54:53.7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59037318" sldId="401"/>
      <ac:picMk id="9" creationId="{B2405A3C-9CF0-99A5-A55F-D9DF3A1FCDA3}"/>
    </ac:deMkLst>
    <p188:txBody>
      <a:bodyPr/>
      <a:lstStyle/>
      <a:p>
        <a:r>
          <a:rPr lang="en-US"/>
          <a:t>Fig 30</a:t>
        </a:r>
      </a:p>
    </p188:txBody>
  </p188:cm>
</p188:cmLst>
</file>

<file path=ppt/comments/modernComment_195_AC4DAE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C041DA-9CAC-4A44-BB14-3B9464EC5FBB}" authorId="{26F38551-2F52-185B-685E-6D85D0096D36}" created="2024-11-08T15:53:02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90772064" sldId="405"/>
      <ac:picMk id="2" creationId="{6DAFDD44-6E71-1E0D-877F-C17E10BDBDC0}"/>
    </ac:deMkLst>
    <p188:txBody>
      <a:bodyPr/>
      <a:lstStyle/>
      <a:p>
        <a:r>
          <a:rPr lang="en-US"/>
          <a:t>Fig 10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FFF0-C32C-4B57-8886-CA71BA82B92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AC47-031C-4FE0-9CB6-65FF2FEA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6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4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1486E-F740-43D4-A1C2-4310F893FD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E36D-7046-2596-8293-7992F80E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EC417-2756-F8AB-2175-2295F0CA2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368F-64AD-641A-24F2-4196FA63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92CA-C6CF-00BB-74E9-FBF31C92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2409D-0F23-7DF0-078D-71D53413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73D-FF6B-3061-8652-FE6869E2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B3BE8-FC07-AA34-D808-B996FF767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6A00-2538-8EE6-FCEF-C84B36B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26F6-4331-D468-16CB-AAC5DEA1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6460-B461-AA85-1FCF-081F0DA1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9BC9D-FAAE-9564-194F-244B23822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A5085-B12A-12A5-8F92-5244A261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F442-447B-2550-C545-7A232D42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CA1E-330C-6FE7-24E7-484B9A0F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AD5C-DC08-3ADA-CA00-EB96C9E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60D8-F2E3-3E75-68A1-810F19DA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E0F9-9481-C874-B24C-7B90439A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63AB-B122-9C8B-F22C-9641585E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072F-A842-3484-917C-95CE73FB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3415-2F46-D086-1FB8-0ABE9882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1CFC-1A28-67E6-53ED-7751E5C9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21517-AB14-4EB3-4EDB-62784FBD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E13F-447F-C39C-F70F-D715FD38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80F8-6A06-822E-0614-723BEB23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59739-3568-1F1D-811D-28784F2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2BED-A974-AE98-0169-BFB17453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3A3D-8FD1-1168-0F0D-F2FC223C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474E3-DCE5-ADD9-660A-83EA3AD5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C33D6-61AB-F860-4F3D-5839CD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33EB6-C730-21A9-C872-3E306AA9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96EA-AAE8-1A8D-26C8-C6949E8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728F-D155-BC8B-67AB-8BFBD6A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FB720-856D-8297-0E36-C08D1976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D6F6-DCDF-CE18-45D7-276FD48E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798AB-2F8B-344A-44B8-68F15CEC9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B2AEE-8C99-F608-EFC4-039E483F6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B3365-C4F9-E43A-C405-4F63034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B6034-0E4D-1261-82A0-BCA68FD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2956A-1DFC-4A78-7A80-2CE09103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75E0-1281-42A0-FE24-448B4D2F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F11C-3E10-4CCF-32A8-2AEBDCDD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5D344-A70B-E07E-4936-E7307E0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4EC72-FB6A-C375-5778-B4D6E6BD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57E3B-20AA-9701-C3E8-A251C604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ED8A1-9624-BD65-C8E0-C06D9B09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383C2-690E-5C2A-BB67-FB06660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1F4B-3654-4DBB-BC38-9797B04E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0332-A59C-F41B-9325-005780E3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14037-16D5-1F7D-C8CD-574646770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CBFF-1E77-06BB-71A7-195ED2DD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A9C28-AB20-5CBB-428A-0FF6B18D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A4D46-0051-F01A-3EA3-10C4A24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4C7A-B550-E850-AE4D-1DCAFFD2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DEBF6-B411-6485-FA67-7DCAD02E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F1A11-D47E-783A-330A-CB46A033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EC89C-E040-C888-546D-27D635F9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E4DB-0CF0-185B-1E95-985D47BE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3CA1-3439-50B3-B4D5-5735B68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E1A24-87CA-A6D3-E5CD-1DD6E73F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BBD6-D0C5-7AC6-ACE7-E15C2235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CD45-721A-7A38-722C-F4C8C89E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72663-E321-4C92-B7F3-E471E1F03ABF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22D15-3138-A52D-09C0-EA788B0A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D5E0C-3E5A-68B7-1CB3-955EA8E6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09C8F-B590-4DC1-83FC-7080971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85_C63820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87_EFF917C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microsoft.com/office/2018/10/relationships/comments" Target="../comments/modernComment_18C_5A3A9AC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microsoft.com/office/2018/10/relationships/comments" Target="../comments/modernComment_189_6496A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8A_BE2B551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8B_A1C186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8D_83D3FF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95_AC4DA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8E_A8C0475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18/10/relationships/comments" Target="../comments/modernComment_181_91D997F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90_1DBE6FDB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91_CE2CB8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13_7796BDF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9_D850FF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6.png"/><Relationship Id="rId2" Type="http://schemas.microsoft.com/office/2018/10/relationships/comments" Target="../comments/modernComment_183_B94FBACC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84_1E68A52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F655E8-30F2-7A01-0B6D-8BC5B39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7" y="50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FBBFFB-3A42-8F73-437E-C6D732609974}"/>
              </a:ext>
            </a:extLst>
          </p:cNvPr>
          <p:cNvSpPr/>
          <p:nvPr/>
        </p:nvSpPr>
        <p:spPr>
          <a:xfrm>
            <a:off x="-3317" y="5035"/>
            <a:ext cx="12192000" cy="6858000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s-E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medición de la huella de carbono en la cadena de valor de la piña</a:t>
            </a:r>
          </a:p>
        </p:txBody>
      </p:sp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-1588"/>
            <a:ext cx="2246790" cy="222250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4F7B9E-BF89-BD22-E574-147734DFA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0"/>
            <a:ext cx="555955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809883F5-D66B-ADF3-F454-C909B5B764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39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3612832" y="4316236"/>
            <a:ext cx="780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Es un factor que relaciona el dato de actividad con la emisión de un determinado GEI. Existen factores de emisión diferenciados para determinar las emisiones por tipo de GEI. </a:t>
            </a:r>
            <a:r>
              <a:rPr lang="es-ES" sz="1600" b="1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Por ejemplo: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6559617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7292340" y="389018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6968C-998F-255B-9B60-26E8C392E2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873" y="5337047"/>
            <a:ext cx="7048744" cy="1181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4D29BA-3C6C-82B2-BA8E-0732E64F30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70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16E00A2B-4088-B2D7-38C2-F35387A06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8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3612832" y="4316236"/>
            <a:ext cx="780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Es un valor que describe el impacto de efecto invernadero de un determinado GEI, con respecto al CO2, lo cual permite reportar todas las emisiones en términos de </a:t>
            </a:r>
            <a:r>
              <a:rPr lang="es-MX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CO</a:t>
            </a:r>
            <a:r>
              <a:rPr lang="es-MX" sz="1600" baseline="-250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s-E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 equivalente. </a:t>
            </a:r>
            <a:r>
              <a:rPr lang="es-ES" sz="1600" b="1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Por ejemplo: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9144000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9898380" y="389018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A2CF2-93F6-1F01-050A-538A7846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32" y="5265837"/>
            <a:ext cx="8058150" cy="1400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32C1D0-B80D-28B8-A421-152A632A2A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91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27E8B0EA-53AE-B428-932A-D7D6AA2B24F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C0C9D6-966A-D32A-155D-9D068D00B579}"/>
              </a:ext>
            </a:extLst>
          </p:cNvPr>
          <p:cNvGrpSpPr/>
          <p:nvPr/>
        </p:nvGrpSpPr>
        <p:grpSpPr>
          <a:xfrm>
            <a:off x="2185557" y="2921540"/>
            <a:ext cx="914400" cy="914400"/>
            <a:chOff x="2467005" y="2487259"/>
            <a:chExt cx="789797" cy="8002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4A4286-BE48-30F5-E1F3-2ABFC24E16E4}"/>
                </a:ext>
              </a:extLst>
            </p:cNvPr>
            <p:cNvSpPr/>
            <p:nvPr/>
          </p:nvSpPr>
          <p:spPr>
            <a:xfrm>
              <a:off x="2467005" y="2487259"/>
              <a:ext cx="789797" cy="800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Silueta de la casa - Iconos gratis de edificios">
              <a:extLst>
                <a:ext uri="{FF2B5EF4-FFF2-40B4-BE49-F238E27FC236}">
                  <a16:creationId xmlns:a16="http://schemas.microsoft.com/office/drawing/2014/main" id="{71C077F6-E561-572A-5B8F-FE7F6B6E7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304" y="26248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AE6825FA-54FE-8D83-73C0-102C65EC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1936746"/>
            <a:ext cx="3963783" cy="412040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Límites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organizacionales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C515809-F599-24BF-297E-A59BB67127B8}"/>
              </a:ext>
            </a:extLst>
          </p:cNvPr>
          <p:cNvSpPr txBox="1">
            <a:spLocks/>
          </p:cNvSpPr>
          <p:nvPr/>
        </p:nvSpPr>
        <p:spPr>
          <a:xfrm>
            <a:off x="356757" y="4509215"/>
            <a:ext cx="3657600" cy="186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Límites organizacionales se refieren a las áreas de la empresa que serán consideradas para el cálculo de las emisiones: instalaciones físicas, áreas de cultivo, de proceso, empaque y embarque, así como al enfoque de consolidación seleccionado para la cuantificación del inventario.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E32888-FCC0-37A0-7DA0-9D3D9D0277D1}"/>
              </a:ext>
            </a:extLst>
          </p:cNvPr>
          <p:cNvGrpSpPr/>
          <p:nvPr/>
        </p:nvGrpSpPr>
        <p:grpSpPr>
          <a:xfrm>
            <a:off x="910224" y="2871130"/>
            <a:ext cx="914400" cy="914400"/>
            <a:chOff x="1206162" y="2487259"/>
            <a:chExt cx="814669" cy="8002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03E36-C8D6-3FF0-FE7A-8AB594C53AA5}"/>
                </a:ext>
              </a:extLst>
            </p:cNvPr>
            <p:cNvSpPr/>
            <p:nvPr/>
          </p:nvSpPr>
          <p:spPr>
            <a:xfrm>
              <a:off x="1231034" y="2487259"/>
              <a:ext cx="789797" cy="80024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Imagen 21">
              <a:extLst>
                <a:ext uri="{FF2B5EF4-FFF2-40B4-BE49-F238E27FC236}">
                  <a16:creationId xmlns:a16="http://schemas.microsoft.com/office/drawing/2014/main" id="{83881FF7-DB75-84B3-6A2B-59FEBE59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162" y="2531376"/>
              <a:ext cx="731520" cy="591598"/>
            </a:xfrm>
            <a:prstGeom prst="rect">
              <a:avLst/>
            </a:prstGeom>
          </p:spPr>
        </p:pic>
      </p:grpSp>
      <p:sp>
        <p:nvSpPr>
          <p:cNvPr id="17" name="Flecha: a la derecha 23">
            <a:extLst>
              <a:ext uri="{FF2B5EF4-FFF2-40B4-BE49-F238E27FC236}">
                <a16:creationId xmlns:a16="http://schemas.microsoft.com/office/drawing/2014/main" id="{0DD03F8F-C358-D8A1-AC0C-5C32850B0A3F}"/>
              </a:ext>
            </a:extLst>
          </p:cNvPr>
          <p:cNvSpPr/>
          <p:nvPr/>
        </p:nvSpPr>
        <p:spPr>
          <a:xfrm>
            <a:off x="4525702" y="3203325"/>
            <a:ext cx="701336" cy="5822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79BCF-4DAB-1418-AAA4-2802792AAF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iagram of a report&#10;&#10;Description automatically generated">
            <a:extLst>
              <a:ext uri="{FF2B5EF4-FFF2-40B4-BE49-F238E27FC236}">
                <a16:creationId xmlns:a16="http://schemas.microsoft.com/office/drawing/2014/main" id="{D0A1782B-315E-DE6F-68CF-CD6572743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516" y="2348786"/>
            <a:ext cx="5576803" cy="42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01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54EDA6F-8942-FC6C-6770-B8DC6FB2E437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Identificación de las fuentes de emisión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F08FCB3-E3EF-A6B4-AE5A-0E86B7399D5C}"/>
              </a:ext>
            </a:extLst>
          </p:cNvPr>
          <p:cNvSpPr txBox="1">
            <a:spLocks/>
          </p:cNvSpPr>
          <p:nvPr/>
        </p:nvSpPr>
        <p:spPr>
          <a:xfrm>
            <a:off x="356756" y="2275681"/>
            <a:ext cx="3657600" cy="2656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Se deben identificar las fuentes de emisión dentro de los límites establecidos por categoría. </a:t>
            </a: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Es una buena práctica aplicar una lista de chequeo y realizar recorridos por las instalaciones para identificar fuentes de emisión. </a:t>
            </a: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Por ejemplo: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1050A-2C85-8874-CC5D-EB5090EEC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BC178A7C-075E-1879-8B14-2A1926264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36" y="1840590"/>
            <a:ext cx="6380657" cy="47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2" name="TextBox 22">
            <a:extLst>
              <a:ext uri="{FF2B5EF4-FFF2-40B4-BE49-F238E27FC236}">
                <a16:creationId xmlns:a16="http://schemas.microsoft.com/office/drawing/2014/main" id="{AC9C0F28-2669-4D66-D54E-DE188311AB5C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Principales fuentes de emisión en la industria de la piña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95BCB0F-06B7-CE77-CF28-170092D6032D}"/>
              </a:ext>
            </a:extLst>
          </p:cNvPr>
          <p:cNvSpPr txBox="1">
            <a:spLocks/>
          </p:cNvSpPr>
          <p:nvPr/>
        </p:nvSpPr>
        <p:spPr>
          <a:xfrm>
            <a:off x="356756" y="1750015"/>
            <a:ext cx="11335572" cy="126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Se identifican fuentes de emisión principales en los procesos de cultivo, cosecha, planta empacadora y transporte en la industria de la piña y que han sido consideradas en el desarrollo de la guía. </a:t>
            </a:r>
          </a:p>
          <a:p>
            <a:endParaRPr lang="es-E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Por ejemplo:</a:t>
            </a: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46DA5-A783-6E87-06E7-2212087BD2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close-up of a graph&#10;&#10;Description automatically generated">
            <a:extLst>
              <a:ext uri="{FF2B5EF4-FFF2-40B4-BE49-F238E27FC236}">
                <a16:creationId xmlns:a16="http://schemas.microsoft.com/office/drawing/2014/main" id="{F1FD5932-198A-EC5C-80EE-F632D8A21C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56" y="2891446"/>
            <a:ext cx="5680234" cy="2684442"/>
          </a:xfrm>
          <a:prstGeom prst="rect">
            <a:avLst/>
          </a:prstGeom>
        </p:spPr>
      </p:pic>
      <p:pic>
        <p:nvPicPr>
          <p:cNvPr id="9" name="Picture 8" descr="A maths calculation method with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07C29F6E-84E9-72EA-F65A-2642F60B79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07" y="2915509"/>
            <a:ext cx="2954129" cy="2341734"/>
          </a:xfrm>
          <a:prstGeom prst="rect">
            <a:avLst/>
          </a:prstGeom>
        </p:spPr>
      </p:pic>
      <p:pic>
        <p:nvPicPr>
          <p:cNvPr id="11" name="Picture 10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F75113D-7DF8-8B0C-960B-F36D2B5612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759" y="5575888"/>
            <a:ext cx="2673617" cy="760694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821351-92E7-BE9D-EAEF-FFFDF17C8A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146" y="3183863"/>
            <a:ext cx="2453607" cy="2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6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F6E6650-E7C6-36BF-7E95-1B120C1634C0}"/>
              </a:ext>
            </a:extLst>
          </p:cNvPr>
          <p:cNvSpPr txBox="1">
            <a:spLocks/>
          </p:cNvSpPr>
          <p:nvPr/>
        </p:nvSpPr>
        <p:spPr>
          <a:xfrm>
            <a:off x="300371" y="2231709"/>
            <a:ext cx="3983015" cy="1265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Se brinda un ejemplo de cálculo por cada fuente de emisión, con el fin de orientar al usuario en la aplicación de la metodología. </a:t>
            </a:r>
          </a:p>
          <a:p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Por </a:t>
            </a:r>
            <a:r>
              <a:rPr lang="en-US" sz="1600" b="1" dirty="0" err="1">
                <a:latin typeface="Poppins" panose="00000500000000000000" pitchFamily="2" charset="0"/>
                <a:cs typeface="Poppins" panose="00000500000000000000" pitchFamily="2" charset="0"/>
              </a:rPr>
              <a:t>ejemplo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3442C-3B81-FFC2-115C-F25D7C730D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9523D931-1205-97EC-6C66-8D57983EB8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356" y="2151410"/>
            <a:ext cx="7063348" cy="4123997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B37399A6-4BB7-47BE-A10F-4928A6AE32AF}"/>
              </a:ext>
            </a:extLst>
          </p:cNvPr>
          <p:cNvSpPr txBox="1"/>
          <p:nvPr/>
        </p:nvSpPr>
        <p:spPr>
          <a:xfrm>
            <a:off x="356756" y="1282112"/>
            <a:ext cx="1096026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Principales fuentes de emisión en la industria de la piña </a:t>
            </a:r>
            <a:r>
              <a:rPr lang="es-E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05108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9"/>
            <a:ext cx="3983015" cy="2667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La guía también considera tres escenarios de variación de carbono por </a:t>
            </a: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cambios de uso de la tierra</a:t>
            </a: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El uso y la gestión de la tierra tiene su influencia sobre una diversidad de procesos del ecosistema que afectan a los flujos de los gases de efecto invernadero, que  pueden generar emisiones o remociones de GEI. 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965684" y="3067209"/>
            <a:ext cx="701336" cy="5822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9F898-55CC-0CF0-6175-5B02C7EDB4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577D35D3-A986-397F-49D6-2401F118B7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934" y="2577202"/>
            <a:ext cx="5550425" cy="1703596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A514FE01-877F-8147-9F1D-1D57EC93C9D4}"/>
              </a:ext>
            </a:extLst>
          </p:cNvPr>
          <p:cNvSpPr txBox="1"/>
          <p:nvPr/>
        </p:nvSpPr>
        <p:spPr>
          <a:xfrm>
            <a:off x="356756" y="1282112"/>
            <a:ext cx="1096026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Principales fuentes de emisión en la industria de la piña </a:t>
            </a:r>
            <a:r>
              <a:rPr lang="es-E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2713814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Consolidación de resultados de la huella de carbono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779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Una vez evaluadas todas las fuentes de emisión identificadas por la empresa, los resultados se consolidan por categoría de fuente y tipo de GEI.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Los resultados se expresan en toneladas de dióxido de carbono equivalente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600" b="1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CO</a:t>
            </a:r>
            <a:r>
              <a:rPr lang="en-US" sz="1600" b="1" baseline="-25000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n-US" sz="1600" b="1" dirty="0">
                <a:highlight>
                  <a:srgbClr val="FFFFFF"/>
                </a:highlight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e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). </a:t>
            </a:r>
          </a:p>
          <a:p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Esto ayudará a la empresa a analizar las emisiones del periodo evaluado y permitir comparaciones futuras, así como evaluar mejoras de desempeño. </a:t>
            </a: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Por ejemplo: </a:t>
            </a: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525702" y="3698579"/>
            <a:ext cx="701336" cy="5822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E0B35-B61A-5F94-4DC0-674D6BE995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table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4673C32D-2A66-44E2-381E-B75DB54ED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827" y="2337772"/>
            <a:ext cx="6509781" cy="36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88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F121-F1D2-D736-FE73-784C72AA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85A0BA8-0836-52C5-409B-B19DD32F87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D211F8C6-2B7F-76AE-C6C6-3592FF3D0238}"/>
              </a:ext>
            </a:extLst>
          </p:cNvPr>
          <p:cNvSpPr txBox="1"/>
          <p:nvPr/>
        </p:nvSpPr>
        <p:spPr>
          <a:xfrm>
            <a:off x="356756" y="1282112"/>
            <a:ext cx="1096026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Consolidación de resultados de la huella de carbono </a:t>
            </a:r>
            <a:r>
              <a:rPr lang="es-E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(continuación) </a:t>
            </a:r>
            <a:endParaRPr lang="es-E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935D09D-79D9-8E8A-A1B7-4D6E29F51ECA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779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La empresa también puede consolidar y presentar los resultados de emisiones de </a:t>
            </a:r>
            <a:r>
              <a:rPr lang="es-CR" sz="16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CO</a:t>
            </a:r>
            <a:r>
              <a:rPr lang="es-CR" sz="1600" baseline="-250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2</a:t>
            </a: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 biogénicas antropogénicas por cambios de uso de la tierra (variación de carbono en suelo, tierras convertidas en tierras forestales, tierras forestales convertidas a tierras de cultivo y tierras que permanecen como tierras forestales).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55AF3D2D-D546-A05D-70C1-72EBBB89214B}"/>
              </a:ext>
            </a:extLst>
          </p:cNvPr>
          <p:cNvSpPr/>
          <p:nvPr/>
        </p:nvSpPr>
        <p:spPr>
          <a:xfrm>
            <a:off x="4525702" y="3698579"/>
            <a:ext cx="701336" cy="5822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98B65-4112-D4DD-B102-4B56F66ED8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2" name="Imagen 8">
            <a:extLst>
              <a:ext uri="{FF2B5EF4-FFF2-40B4-BE49-F238E27FC236}">
                <a16:creationId xmlns:a16="http://schemas.microsoft.com/office/drawing/2014/main" id="{6DAFDD44-6E71-1E0D-877F-C17E10BDB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021" y="2795036"/>
            <a:ext cx="5614998" cy="30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20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557882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Consolidación de resultados de la huella de carbono</a:t>
            </a:r>
          </a:p>
          <a:p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</a:t>
            </a:r>
            <a:r>
              <a:rPr lang="en-US" sz="16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continuación</a:t>
            </a:r>
            <a:r>
              <a:rPr lang="en-US" sz="16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5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emissions inventory results are typically presented in a report intended for all stakeholders.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This document must meet minimum content requirements in accordance with the INTE-ISO 14064-1 standard.</a:t>
            </a:r>
          </a:p>
        </p:txBody>
      </p:sp>
      <p:sp>
        <p:nvSpPr>
          <p:cNvPr id="11" name="Flecha: a la derecha 23">
            <a:extLst>
              <a:ext uri="{FF2B5EF4-FFF2-40B4-BE49-F238E27FC236}">
                <a16:creationId xmlns:a16="http://schemas.microsoft.com/office/drawing/2014/main" id="{318D0668-532F-A1D3-1DAA-B250CDB8D263}"/>
              </a:ext>
            </a:extLst>
          </p:cNvPr>
          <p:cNvSpPr/>
          <p:nvPr/>
        </p:nvSpPr>
        <p:spPr>
          <a:xfrm>
            <a:off x="4809566" y="3698579"/>
            <a:ext cx="701336" cy="5822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F2AFE-7A2C-429E-F74E-52770B70C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 descr="A document with text on it&#10;&#10;Description automatically generated">
            <a:extLst>
              <a:ext uri="{FF2B5EF4-FFF2-40B4-BE49-F238E27FC236}">
                <a16:creationId xmlns:a16="http://schemas.microsoft.com/office/drawing/2014/main" id="{0EA14BE6-D524-DFA8-B256-45780137C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082" y="977312"/>
            <a:ext cx="4909952" cy="55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734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30403" y="-2257465"/>
            <a:ext cx="12192000" cy="4842358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375278" y="1867241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6756" y="1282112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Objetivo</a:t>
            </a:r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7045" y="1942483"/>
            <a:ext cx="6725228" cy="73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dirty="0">
                <a:latin typeface="Poppins"/>
                <a:ea typeface="Poppins"/>
                <a:cs typeface="Poppins"/>
                <a:sym typeface="Poppins"/>
              </a:rPr>
              <a:t>Proporcionar una introducción sobre el uso de la guía de medición de huella de carbono en la cadena de valor de la piña a las empresas del sector.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30AFE6-F4AA-1304-4BF5-CF6E164859B5}"/>
              </a:ext>
            </a:extLst>
          </p:cNvPr>
          <p:cNvGrpSpPr/>
          <p:nvPr/>
        </p:nvGrpSpPr>
        <p:grpSpPr>
          <a:xfrm>
            <a:off x="441502" y="3602752"/>
            <a:ext cx="452085" cy="548526"/>
            <a:chOff x="5797386" y="5246882"/>
            <a:chExt cx="452085" cy="548526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CBE33428-1AAA-4775-F540-0F7477304DED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177DDE4-D508-CAD5-784D-2D4B16A8ACB6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88AEE7FF-2CF3-061D-B36A-6A0607A922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8892E96-D66E-0404-8B91-1D8863DB02CE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09F80E54-D1E5-70AE-BD50-F5007E02009A}"/>
              </a:ext>
            </a:extLst>
          </p:cNvPr>
          <p:cNvSpPr txBox="1"/>
          <p:nvPr/>
        </p:nvSpPr>
        <p:spPr>
          <a:xfrm>
            <a:off x="356755" y="3069045"/>
            <a:ext cx="10960263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Reference: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B577C00-C064-6FBB-AAD9-51BD3FDCE92D}"/>
              </a:ext>
            </a:extLst>
          </p:cNvPr>
          <p:cNvSpPr txBox="1"/>
          <p:nvPr/>
        </p:nvSpPr>
        <p:spPr>
          <a:xfrm>
            <a:off x="1107045" y="3733756"/>
            <a:ext cx="672522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R" sz="1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Se utilizó como referencia la norma voluntaria internacional </a:t>
            </a:r>
            <a:r>
              <a:rPr lang="es-CR" sz="1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ISO 14064 </a:t>
            </a:r>
            <a:r>
              <a:rPr lang="es-CR" sz="1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“Gases de efecto invernadero - Parte 1: especificación con orientación, a nivel de organizaciones, para la cuantificación e informe de las emisiones y remociones de gases de efecto invernadero”, las guías del Protocolo de GEI (o </a:t>
            </a:r>
            <a:r>
              <a:rPr lang="es-CR" sz="1800" i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GHG </a:t>
            </a:r>
            <a:r>
              <a:rPr lang="es-CR" sz="1800" i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Protocol</a:t>
            </a:r>
            <a:r>
              <a:rPr lang="es-CR" sz="1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 por su nombre en inglés) y las Directrices del </a:t>
            </a:r>
            <a:r>
              <a:rPr lang="es-CR" dirty="0"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Panel Intergubernamental del Cambio Climático (IPCC). </a:t>
            </a:r>
            <a:endParaRPr lang="es-CR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60C89-C495-C29E-EDDB-8425BF4AB4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574" y="1352501"/>
            <a:ext cx="3395057" cy="48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56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Reducción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de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emisiones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B02952E-E990-1A02-8CAC-16015DAF1208}"/>
              </a:ext>
            </a:extLst>
          </p:cNvPr>
          <p:cNvSpPr txBox="1">
            <a:spLocks/>
          </p:cNvSpPr>
          <p:nvPr/>
        </p:nvSpPr>
        <p:spPr>
          <a:xfrm>
            <a:off x="356756" y="2231708"/>
            <a:ext cx="3926630" cy="1396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CR" sz="18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La reducción de emisiones de gases de efecto invernadero es un </a:t>
            </a:r>
            <a:r>
              <a:rPr lang="es-CR" sz="18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eje fundamental </a:t>
            </a:r>
            <a:r>
              <a:rPr lang="es-CR" sz="18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de la gestión de un inventario de emisiones</a:t>
            </a:r>
            <a:r>
              <a:rPr lang="es-CR" sz="18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617E249-3AA6-C19A-7346-E6458C07541A}"/>
              </a:ext>
            </a:extLst>
          </p:cNvPr>
          <p:cNvSpPr txBox="1">
            <a:spLocks/>
          </p:cNvSpPr>
          <p:nvPr/>
        </p:nvSpPr>
        <p:spPr>
          <a:xfrm>
            <a:off x="6445498" y="2229961"/>
            <a:ext cx="3926630" cy="1396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… </a:t>
            </a:r>
            <a:r>
              <a:rPr lang="en-US" sz="1800" dirty="0" err="1">
                <a:latin typeface="Poppins" panose="00000500000000000000" pitchFamily="2" charset="0"/>
                <a:cs typeface="Poppins" panose="00000500000000000000" pitchFamily="2" charset="0"/>
              </a:rPr>
              <a:t>permite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d</a:t>
            </a:r>
            <a:r>
              <a:rPr lang="es-ES" sz="1800" dirty="0" err="1">
                <a:latin typeface="Poppins" panose="00000500000000000000" pitchFamily="2" charset="0"/>
                <a:cs typeface="Poppins" panose="00000500000000000000" pitchFamily="2" charset="0"/>
              </a:rPr>
              <a:t>isminuir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 emisiones de GEI mediante la implementación de acciones planificadas por la empresa.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31828C4-BD41-0E28-365A-9ADB64599BC8}"/>
              </a:ext>
            </a:extLst>
          </p:cNvPr>
          <p:cNvSpPr txBox="1">
            <a:spLocks/>
          </p:cNvSpPr>
          <p:nvPr/>
        </p:nvSpPr>
        <p:spPr>
          <a:xfrm>
            <a:off x="599071" y="4072961"/>
            <a:ext cx="10533385" cy="228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La determinación de la huella de carbono permite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identificar las posibles oportunidades de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reducción de emisiones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,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contribuir a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mitigar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 los efectos del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cambio climático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Por lo tanto, una vez identificadas las fuentes de emisión y contabilizadas las emisiones de GEI en la empresa, se deben establecer estrategias de reducción que permitan gestionar dichas fuentes y reducir las emisiones de GEI.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3D046-43A6-A35B-05D1-DE20B2ED6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Reducción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de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emisiones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(</a:t>
            </a:r>
            <a:r>
              <a:rPr lang="en-US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continuación</a:t>
            </a:r>
            <a:r>
              <a:rPr lang="en-US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)</a:t>
            </a:r>
            <a:endParaRPr lang="en-US" sz="16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617E249-3AA6-C19A-7346-E6458C07541A}"/>
              </a:ext>
            </a:extLst>
          </p:cNvPr>
          <p:cNvSpPr txBox="1">
            <a:spLocks/>
          </p:cNvSpPr>
          <p:nvPr/>
        </p:nvSpPr>
        <p:spPr>
          <a:xfrm>
            <a:off x="299535" y="1849233"/>
            <a:ext cx="7089805" cy="302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>
                <a:latin typeface="Poppins" panose="00000500000000000000" pitchFamily="2" charset="0"/>
                <a:cs typeface="Poppins" panose="00000500000000000000" pitchFamily="2" charset="0"/>
              </a:rPr>
              <a:t>Ejemplos de opciones de reducción de emisiones: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415CA-B4E0-C9E3-3EDD-82AB79304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6" name="Picture 5" descr="A diagram of energy efficiency&#10;&#10;Description automatically generated">
            <a:extLst>
              <a:ext uri="{FF2B5EF4-FFF2-40B4-BE49-F238E27FC236}">
                <a16:creationId xmlns:a16="http://schemas.microsoft.com/office/drawing/2014/main" id="{EF2081F3-E6A9-5200-8DCA-E35992EA71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1" y="2435455"/>
            <a:ext cx="5270957" cy="3368023"/>
          </a:xfrm>
          <a:prstGeom prst="rect">
            <a:avLst/>
          </a:prstGeom>
        </p:spPr>
      </p:pic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FCC18DC-AEC9-4F09-F7D9-A88F5FEF1F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405" y="2435455"/>
            <a:ext cx="5270956" cy="26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97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Incertidumbre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del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inventario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765C7E-1DDC-8658-146C-96B993B5B2A9}"/>
              </a:ext>
            </a:extLst>
          </p:cNvPr>
          <p:cNvSpPr txBox="1">
            <a:spLocks/>
          </p:cNvSpPr>
          <p:nvPr/>
        </p:nvSpPr>
        <p:spPr>
          <a:xfrm>
            <a:off x="300371" y="2231708"/>
            <a:ext cx="3983015" cy="351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análisis de incertidumbre </a:t>
            </a:r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constituye un elemento importante de un inventario de emisiones y remociones para priorizar esfuerzos destinados a reducir la incertidumbre de los inventarios en el futuro y guiar decisiones sobre elección de metodologías. </a:t>
            </a:r>
          </a:p>
          <a:p>
            <a:endParaRPr lang="es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La guía brinda una orientación general del análisis de incertidumbre.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id="{8321A774-34BC-F385-7184-8267A26F44BF}"/>
              </a:ext>
            </a:extLst>
          </p:cNvPr>
          <p:cNvSpPr txBox="1"/>
          <p:nvPr/>
        </p:nvSpPr>
        <p:spPr>
          <a:xfrm>
            <a:off x="4861356" y="2231708"/>
            <a:ext cx="680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FFC00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Pasos generales para la evaluación de la incertidumbre</a:t>
            </a:r>
            <a:endParaRPr lang="es-CR" sz="1800" b="1" dirty="0">
              <a:solidFill>
                <a:srgbClr val="FFC00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72E71-7115-4478-1BFA-54AEF60B26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9" name="Picture 8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2405A3C-9CF0-99A5-A55F-D9DF3A1FCD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863830"/>
            <a:ext cx="7772400" cy="17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73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¿Por qué utilizar la guía de medición de huella de carbono en las empresas de piña?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765C7E-1DDC-8658-146C-96B993B5B2A9}"/>
              </a:ext>
            </a:extLst>
          </p:cNvPr>
          <p:cNvSpPr txBox="1">
            <a:spLocks/>
          </p:cNvSpPr>
          <p:nvPr/>
        </p:nvSpPr>
        <p:spPr>
          <a:xfrm>
            <a:off x="1214961" y="2788298"/>
            <a:ext cx="6203425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Brinda una orientación detallada para la elaboración de la huella de carbono en el sector.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2FD1FB1-D241-A4D8-FD29-42E265B5B4AD}"/>
              </a:ext>
            </a:extLst>
          </p:cNvPr>
          <p:cNvSpPr txBox="1">
            <a:spLocks/>
          </p:cNvSpPr>
          <p:nvPr/>
        </p:nvSpPr>
        <p:spPr>
          <a:xfrm>
            <a:off x="1209496" y="3704012"/>
            <a:ext cx="6241925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Contiene ejemplos de casos para la aplicación de las metodologías de cálculo para cada fuente de emisión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DE99A49-FEA9-4D59-D310-89DEF25F77C3}"/>
              </a:ext>
            </a:extLst>
          </p:cNvPr>
          <p:cNvSpPr txBox="1">
            <a:spLocks/>
          </p:cNvSpPr>
          <p:nvPr/>
        </p:nvSpPr>
        <p:spPr>
          <a:xfrm>
            <a:off x="1253461" y="4454716"/>
            <a:ext cx="6203425" cy="657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Aborda fuentes relevantes para el sector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9C5BAC0-3A47-7770-9E01-3AC6164DDFB1}"/>
              </a:ext>
            </a:extLst>
          </p:cNvPr>
          <p:cNvSpPr txBox="1">
            <a:spLocks/>
          </p:cNvSpPr>
          <p:nvPr/>
        </p:nvSpPr>
        <p:spPr>
          <a:xfrm>
            <a:off x="1214961" y="5120083"/>
            <a:ext cx="6241924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Es la primera guía de medición de huella de carbono orientada a la cadena de valor de la piña</a:t>
            </a: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5F927C-5AF8-7F87-363B-962CF85C378C}"/>
              </a:ext>
            </a:extLst>
          </p:cNvPr>
          <p:cNvGrpSpPr/>
          <p:nvPr/>
        </p:nvGrpSpPr>
        <p:grpSpPr>
          <a:xfrm>
            <a:off x="549639" y="2852401"/>
            <a:ext cx="452085" cy="548526"/>
            <a:chOff x="5797386" y="5246882"/>
            <a:chExt cx="452085" cy="548526"/>
          </a:xfrm>
        </p:grpSpPr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98428671-2A13-EC07-0BE3-D535A1F2EE57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55D2F7C-8859-46D3-6B14-583C15A3C339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A7AB7EC7-7A0F-955F-914D-3B3EF948CAA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39C354FA-AFD3-E352-7850-033FAB410746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B1050C-07A7-44BA-1163-08AF22184546}"/>
              </a:ext>
            </a:extLst>
          </p:cNvPr>
          <p:cNvGrpSpPr/>
          <p:nvPr/>
        </p:nvGrpSpPr>
        <p:grpSpPr>
          <a:xfrm>
            <a:off x="549639" y="3648302"/>
            <a:ext cx="452085" cy="548526"/>
            <a:chOff x="5797386" y="5246882"/>
            <a:chExt cx="452085" cy="548526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3E2709E5-5EE0-262F-D9AC-2522CEF57FE7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AD930040-A609-754C-AFF3-740A3921E6CA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C205A4BC-8BDF-2195-6FBF-66A8C07EB99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9DCF419-A633-B269-F9AB-D0A88846F850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FFB792-015F-A2A1-BCF2-33A0AD32B056}"/>
              </a:ext>
            </a:extLst>
          </p:cNvPr>
          <p:cNvGrpSpPr/>
          <p:nvPr/>
        </p:nvGrpSpPr>
        <p:grpSpPr>
          <a:xfrm>
            <a:off x="570387" y="4504145"/>
            <a:ext cx="452085" cy="548526"/>
            <a:chOff x="5797386" y="5246882"/>
            <a:chExt cx="452085" cy="548526"/>
          </a:xfrm>
        </p:grpSpPr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9A89BD35-1CAE-AD25-D840-79960107B424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20B34D9C-7DF3-9ABF-1519-541DFF2959A1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6" name="TextBox 16">
                <a:extLst>
                  <a:ext uri="{FF2B5EF4-FFF2-40B4-BE49-F238E27FC236}">
                    <a16:creationId xmlns:a16="http://schemas.microsoft.com/office/drawing/2014/main" id="{B03F642B-0C5E-33C7-53B6-6D75573CB81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7FD9458-E240-004B-C90E-E9F08DF373F5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8395F2-8259-F21B-0037-2A74F4601D3F}"/>
              </a:ext>
            </a:extLst>
          </p:cNvPr>
          <p:cNvGrpSpPr/>
          <p:nvPr/>
        </p:nvGrpSpPr>
        <p:grpSpPr>
          <a:xfrm>
            <a:off x="549638" y="5138773"/>
            <a:ext cx="452085" cy="548526"/>
            <a:chOff x="5797386" y="5246882"/>
            <a:chExt cx="452085" cy="548526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51C3291F-5420-41E9-04F6-53835387DD28}"/>
                </a:ext>
              </a:extLst>
            </p:cNvPr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6FB429CC-E12E-1AAD-2C51-5D02D83ACA14}"/>
                  </a:ext>
                </a:extLst>
              </p:cNvPr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1" name="TextBox 16">
                <a:extLst>
                  <a:ext uri="{FF2B5EF4-FFF2-40B4-BE49-F238E27FC236}">
                    <a16:creationId xmlns:a16="http://schemas.microsoft.com/office/drawing/2014/main" id="{5F063642-30E6-0CBE-77A0-8C6679800BF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2CA3D575-49A2-08B0-3A21-16EACCB12E25}"/>
                </a:ext>
              </a:extLst>
            </p:cNvPr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00C4691-F777-E440-3089-1229111C3E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31A48-A3C4-1DA4-82B1-27B3A32E08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44" y="2127106"/>
            <a:ext cx="2854881" cy="402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96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78289F17-A414-7152-0F56-821263F77C1F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Algunas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limitaciones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98428671-2A13-EC07-0BE3-D535A1F2EE57}"/>
              </a:ext>
            </a:extLst>
          </p:cNvPr>
          <p:cNvGrpSpPr/>
          <p:nvPr/>
        </p:nvGrpSpPr>
        <p:grpSpPr>
          <a:xfrm>
            <a:off x="1042935" y="2611767"/>
            <a:ext cx="452085" cy="548526"/>
            <a:chOff x="0" y="-38100"/>
            <a:chExt cx="178601" cy="21670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5D2F7C-8859-46D3-6B14-583C15A3C339}"/>
                </a:ext>
              </a:extLst>
            </p:cNvPr>
            <p:cNvSpPr/>
            <p:nvPr/>
          </p:nvSpPr>
          <p:spPr>
            <a:xfrm>
              <a:off x="0" y="0"/>
              <a:ext cx="178601" cy="178601"/>
            </a:xfrm>
            <a:custGeom>
              <a:avLst/>
              <a:gdLst/>
              <a:ahLst/>
              <a:cxnLst/>
              <a:rect l="l" t="t" r="r" b="b"/>
              <a:pathLst>
                <a:path w="178601" h="178601">
                  <a:moveTo>
                    <a:pt x="79916" y="0"/>
                  </a:moveTo>
                  <a:lnTo>
                    <a:pt x="98685" y="0"/>
                  </a:lnTo>
                  <a:cubicBezTo>
                    <a:pt x="119880" y="0"/>
                    <a:pt x="140207" y="8420"/>
                    <a:pt x="155195" y="23407"/>
                  </a:cubicBezTo>
                  <a:cubicBezTo>
                    <a:pt x="170182" y="38394"/>
                    <a:pt x="178601" y="58721"/>
                    <a:pt x="178601" y="79916"/>
                  </a:cubicBezTo>
                  <a:lnTo>
                    <a:pt x="178601" y="98685"/>
                  </a:lnTo>
                  <a:cubicBezTo>
                    <a:pt x="178601" y="119880"/>
                    <a:pt x="170182" y="140207"/>
                    <a:pt x="155195" y="155195"/>
                  </a:cubicBezTo>
                  <a:cubicBezTo>
                    <a:pt x="140207" y="170182"/>
                    <a:pt x="119880" y="178601"/>
                    <a:pt x="98685" y="178601"/>
                  </a:cubicBezTo>
                  <a:lnTo>
                    <a:pt x="79916" y="178601"/>
                  </a:lnTo>
                  <a:cubicBezTo>
                    <a:pt x="58721" y="178601"/>
                    <a:pt x="38394" y="170182"/>
                    <a:pt x="23407" y="155195"/>
                  </a:cubicBezTo>
                  <a:cubicBezTo>
                    <a:pt x="8420" y="140207"/>
                    <a:pt x="0" y="119880"/>
                    <a:pt x="0" y="98685"/>
                  </a:cubicBezTo>
                  <a:lnTo>
                    <a:pt x="0" y="79916"/>
                  </a:lnTo>
                  <a:cubicBezTo>
                    <a:pt x="0" y="58721"/>
                    <a:pt x="8420" y="38394"/>
                    <a:pt x="23407" y="23407"/>
                  </a:cubicBezTo>
                  <a:cubicBezTo>
                    <a:pt x="38394" y="8420"/>
                    <a:pt x="58721" y="0"/>
                    <a:pt x="79916" y="0"/>
                  </a:cubicBezTo>
                  <a:close/>
                </a:path>
              </a:pathLst>
            </a:custGeom>
            <a:solidFill>
              <a:srgbClr val="FFB2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7AB7EC7-7A0F-955F-914D-3B3EF948CAA0}"/>
                </a:ext>
              </a:extLst>
            </p:cNvPr>
            <p:cNvSpPr txBox="1"/>
            <p:nvPr/>
          </p:nvSpPr>
          <p:spPr>
            <a:xfrm>
              <a:off x="0" y="-38100"/>
              <a:ext cx="178601" cy="216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3E2709E5-5EE0-262F-D9AC-2522CEF57FE7}"/>
              </a:ext>
            </a:extLst>
          </p:cNvPr>
          <p:cNvGrpSpPr/>
          <p:nvPr/>
        </p:nvGrpSpPr>
        <p:grpSpPr>
          <a:xfrm>
            <a:off x="1042934" y="3654525"/>
            <a:ext cx="452085" cy="548526"/>
            <a:chOff x="0" y="-38100"/>
            <a:chExt cx="178601" cy="216701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D930040-A609-754C-AFF3-740A3921E6CA}"/>
                </a:ext>
              </a:extLst>
            </p:cNvPr>
            <p:cNvSpPr/>
            <p:nvPr/>
          </p:nvSpPr>
          <p:spPr>
            <a:xfrm>
              <a:off x="0" y="0"/>
              <a:ext cx="178601" cy="178601"/>
            </a:xfrm>
            <a:custGeom>
              <a:avLst/>
              <a:gdLst/>
              <a:ahLst/>
              <a:cxnLst/>
              <a:rect l="l" t="t" r="r" b="b"/>
              <a:pathLst>
                <a:path w="178601" h="178601">
                  <a:moveTo>
                    <a:pt x="79916" y="0"/>
                  </a:moveTo>
                  <a:lnTo>
                    <a:pt x="98685" y="0"/>
                  </a:lnTo>
                  <a:cubicBezTo>
                    <a:pt x="119880" y="0"/>
                    <a:pt x="140207" y="8420"/>
                    <a:pt x="155195" y="23407"/>
                  </a:cubicBezTo>
                  <a:cubicBezTo>
                    <a:pt x="170182" y="38394"/>
                    <a:pt x="178601" y="58721"/>
                    <a:pt x="178601" y="79916"/>
                  </a:cubicBezTo>
                  <a:lnTo>
                    <a:pt x="178601" y="98685"/>
                  </a:lnTo>
                  <a:cubicBezTo>
                    <a:pt x="178601" y="119880"/>
                    <a:pt x="170182" y="140207"/>
                    <a:pt x="155195" y="155195"/>
                  </a:cubicBezTo>
                  <a:cubicBezTo>
                    <a:pt x="140207" y="170182"/>
                    <a:pt x="119880" y="178601"/>
                    <a:pt x="98685" y="178601"/>
                  </a:cubicBezTo>
                  <a:lnTo>
                    <a:pt x="79916" y="178601"/>
                  </a:lnTo>
                  <a:cubicBezTo>
                    <a:pt x="58721" y="178601"/>
                    <a:pt x="38394" y="170182"/>
                    <a:pt x="23407" y="155195"/>
                  </a:cubicBezTo>
                  <a:cubicBezTo>
                    <a:pt x="8420" y="140207"/>
                    <a:pt x="0" y="119880"/>
                    <a:pt x="0" y="98685"/>
                  </a:cubicBezTo>
                  <a:lnTo>
                    <a:pt x="0" y="79916"/>
                  </a:lnTo>
                  <a:cubicBezTo>
                    <a:pt x="0" y="58721"/>
                    <a:pt x="8420" y="38394"/>
                    <a:pt x="23407" y="23407"/>
                  </a:cubicBezTo>
                  <a:cubicBezTo>
                    <a:pt x="38394" y="8420"/>
                    <a:pt x="58721" y="0"/>
                    <a:pt x="79916" y="0"/>
                  </a:cubicBezTo>
                  <a:close/>
                </a:path>
              </a:pathLst>
            </a:custGeom>
            <a:solidFill>
              <a:srgbClr val="FFB2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C205A4BC-8BDF-2195-6FBF-66A8C07EB999}"/>
                </a:ext>
              </a:extLst>
            </p:cNvPr>
            <p:cNvSpPr txBox="1"/>
            <p:nvPr/>
          </p:nvSpPr>
          <p:spPr>
            <a:xfrm>
              <a:off x="0" y="-38100"/>
              <a:ext cx="178601" cy="216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50CD75C5-AEF9-4ED5-E288-9C53C6B7FB25}"/>
              </a:ext>
            </a:extLst>
          </p:cNvPr>
          <p:cNvSpPr txBox="1">
            <a:spLocks/>
          </p:cNvSpPr>
          <p:nvPr/>
        </p:nvSpPr>
        <p:spPr>
          <a:xfrm>
            <a:off x="1746757" y="2574455"/>
            <a:ext cx="8698486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No incluye criterios de evaluación para la determinación de fuentes indirectas significativas. Se da paso a que cada empresa defina sus propios criterios. 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EDC2EE6A-BAC4-05C9-4238-3EE2A5A6FBA6}"/>
              </a:ext>
            </a:extLst>
          </p:cNvPr>
          <p:cNvSpPr txBox="1">
            <a:spLocks/>
          </p:cNvSpPr>
          <p:nvPr/>
        </p:nvSpPr>
        <p:spPr>
          <a:xfrm>
            <a:off x="1746757" y="3547433"/>
            <a:ext cx="8698486" cy="86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Es aplicable para elaborar la huella de carbono a nivel de empresa, </a:t>
            </a: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no es aplicable para huella de carbono de producto. </a:t>
            </a:r>
          </a:p>
        </p:txBody>
      </p:sp>
      <p:pic>
        <p:nvPicPr>
          <p:cNvPr id="35" name="Graphic 34" descr="Caret Right with solid fill">
            <a:extLst>
              <a:ext uri="{FF2B5EF4-FFF2-40B4-BE49-F238E27FC236}">
                <a16:creationId xmlns:a16="http://schemas.microsoft.com/office/drawing/2014/main" id="{1D8407EB-5D26-E8A0-33BF-DD44A90C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29" y="2681485"/>
            <a:ext cx="548640" cy="548640"/>
          </a:xfrm>
          <a:prstGeom prst="rect">
            <a:avLst/>
          </a:prstGeom>
        </p:spPr>
      </p:pic>
      <p:pic>
        <p:nvPicPr>
          <p:cNvPr id="36" name="Graphic 35" descr="Caret Right with solid fill">
            <a:extLst>
              <a:ext uri="{FF2B5EF4-FFF2-40B4-BE49-F238E27FC236}">
                <a16:creationId xmlns:a16="http://schemas.microsoft.com/office/drawing/2014/main" id="{F50C6001-D6BB-08B3-7167-162BAFAD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88" y="3675713"/>
            <a:ext cx="548640" cy="548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29687F-20A6-70A7-7184-22F684C76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F655E8-30F2-7A01-0B6D-8BC5B39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8099"/>
            <a:ext cx="12192000" cy="68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8D1F7-5B31-6F15-9120-F5BFAF03F9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DC62F-3A3F-0A5F-DFC2-5131222A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5703"/>
            <a:ext cx="9144000" cy="162329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¡Gracias!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55380-440F-99D4-C1FC-A1D3ABD28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098"/>
            <a:ext cx="3904343" cy="1030314"/>
          </a:xfrm>
          <a:prstGeom prst="rect">
            <a:avLst/>
          </a:prstGeom>
        </p:spPr>
      </p:pic>
      <p:pic>
        <p:nvPicPr>
          <p:cNvPr id="6" name="Picture 5" descr="A black and orange background&#10;&#10;Description automatically generated">
            <a:extLst>
              <a:ext uri="{FF2B5EF4-FFF2-40B4-BE49-F238E27FC236}">
                <a16:creationId xmlns:a16="http://schemas.microsoft.com/office/drawing/2014/main" id="{9A85025F-0B5E-2E96-071C-F9E3AC52B0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210" y="0"/>
            <a:ext cx="2246790" cy="2222500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A05397B8-4090-195B-023B-620E20706460}"/>
              </a:ext>
            </a:extLst>
          </p:cNvPr>
          <p:cNvSpPr txBox="1"/>
          <p:nvPr/>
        </p:nvSpPr>
        <p:spPr>
          <a:xfrm>
            <a:off x="7985713" y="4006333"/>
            <a:ext cx="3545352" cy="18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Responsible-Fruits@fao.org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59BCE8AB-63F7-0359-3EBE-F005D16FC9B2}"/>
              </a:ext>
            </a:extLst>
          </p:cNvPr>
          <p:cNvSpPr txBox="1"/>
          <p:nvPr/>
        </p:nvSpPr>
        <p:spPr>
          <a:xfrm>
            <a:off x="1952067" y="3964064"/>
            <a:ext cx="3015418" cy="18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1"/>
              </a:lnSpc>
            </a:pPr>
            <a:r>
              <a:rPr lang="en-US" sz="1495" dirty="0">
                <a:solidFill>
                  <a:srgbClr val="FFFFFF"/>
                </a:solidFill>
                <a:latin typeface="Poppins" panose="00000500000000000000" pitchFamily="2" charset="0"/>
                <a:ea typeface="Codec Pro Bold"/>
                <a:cs typeface="Poppins" panose="00000500000000000000" pitchFamily="2" charset="0"/>
                <a:sym typeface="Codec Pro Bold"/>
              </a:rPr>
              <a:t>https://bit.ly/responsible-fruits</a:t>
            </a:r>
          </a:p>
        </p:txBody>
      </p:sp>
      <p:pic>
        <p:nvPicPr>
          <p:cNvPr id="9" name="Graphic 8" descr="World with solid fill">
            <a:extLst>
              <a:ext uri="{FF2B5EF4-FFF2-40B4-BE49-F238E27FC236}">
                <a16:creationId xmlns:a16="http://schemas.microsoft.com/office/drawing/2014/main" id="{F20F75A4-25B9-51DE-A6AF-CF595FFC1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3049" y="3798447"/>
            <a:ext cx="457200" cy="457200"/>
          </a:xfrm>
          <a:prstGeom prst="rect">
            <a:avLst/>
          </a:prstGeom>
        </p:spPr>
      </p:pic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FCFBEA29-6D08-3FC6-AE7A-FB50F7B10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7070" y="38310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70927"/>
            <a:ext cx="12188904" cy="5668783"/>
          </a:xfrm>
          <a:custGeom>
            <a:avLst/>
            <a:gdLst/>
            <a:ahLst/>
            <a:cxnLst/>
            <a:rect l="l" t="t" r="r" b="b"/>
            <a:pathLst>
              <a:path w="4995194" h="1828471">
                <a:moveTo>
                  <a:pt x="0" y="0"/>
                </a:moveTo>
                <a:lnTo>
                  <a:pt x="4995194" y="0"/>
                </a:lnTo>
                <a:lnTo>
                  <a:pt x="4995194" y="1828471"/>
                </a:lnTo>
                <a:lnTo>
                  <a:pt x="0" y="1828471"/>
                </a:lnTo>
                <a:close/>
              </a:path>
            </a:pathLst>
          </a:custGeom>
          <a:solidFill>
            <a:srgbClr val="EBF1DE">
              <a:alpha val="21176"/>
            </a:srgbClr>
          </a:solidFill>
        </p:spPr>
        <p:txBody>
          <a:bodyPr/>
          <a:lstStyle/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90AF8-3058-92D0-7B49-7911D73A8C3F}"/>
              </a:ext>
            </a:extLst>
          </p:cNvPr>
          <p:cNvGrpSpPr/>
          <p:nvPr/>
        </p:nvGrpSpPr>
        <p:grpSpPr>
          <a:xfrm>
            <a:off x="5086945" y="3239605"/>
            <a:ext cx="452085" cy="548526"/>
            <a:chOff x="5797386" y="5246882"/>
            <a:chExt cx="452085" cy="548526"/>
          </a:xfrm>
        </p:grpSpPr>
        <p:grpSp>
          <p:nvGrpSpPr>
            <p:cNvPr id="14" name="Group 14"/>
            <p:cNvGrpSpPr/>
            <p:nvPr/>
          </p:nvGrpSpPr>
          <p:grpSpPr>
            <a:xfrm>
              <a:off x="5797386" y="5246882"/>
              <a:ext cx="452085" cy="548526"/>
              <a:chOff x="0" y="-38100"/>
              <a:chExt cx="178601" cy="216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601" cy="178601"/>
              </a:xfrm>
              <a:custGeom>
                <a:avLst/>
                <a:gdLst/>
                <a:ahLst/>
                <a:cxnLst/>
                <a:rect l="l" t="t" r="r" b="b"/>
                <a:pathLst>
                  <a:path w="178601" h="178601">
                    <a:moveTo>
                      <a:pt x="79916" y="0"/>
                    </a:moveTo>
                    <a:lnTo>
                      <a:pt x="98685" y="0"/>
                    </a:lnTo>
                    <a:cubicBezTo>
                      <a:pt x="119880" y="0"/>
                      <a:pt x="140207" y="8420"/>
                      <a:pt x="155195" y="23407"/>
                    </a:cubicBezTo>
                    <a:cubicBezTo>
                      <a:pt x="170182" y="38394"/>
                      <a:pt x="178601" y="58721"/>
                      <a:pt x="178601" y="79916"/>
                    </a:cubicBezTo>
                    <a:lnTo>
                      <a:pt x="178601" y="98685"/>
                    </a:lnTo>
                    <a:cubicBezTo>
                      <a:pt x="178601" y="119880"/>
                      <a:pt x="170182" y="140207"/>
                      <a:pt x="155195" y="155195"/>
                    </a:cubicBezTo>
                    <a:cubicBezTo>
                      <a:pt x="140207" y="170182"/>
                      <a:pt x="119880" y="178601"/>
                      <a:pt x="98685" y="178601"/>
                    </a:cubicBezTo>
                    <a:lnTo>
                      <a:pt x="79916" y="178601"/>
                    </a:lnTo>
                    <a:cubicBezTo>
                      <a:pt x="58721" y="178601"/>
                      <a:pt x="38394" y="170182"/>
                      <a:pt x="23407" y="155195"/>
                    </a:cubicBezTo>
                    <a:cubicBezTo>
                      <a:pt x="8420" y="140207"/>
                      <a:pt x="0" y="119880"/>
                      <a:pt x="0" y="98685"/>
                    </a:cubicBezTo>
                    <a:lnTo>
                      <a:pt x="0" y="79916"/>
                    </a:lnTo>
                    <a:cubicBezTo>
                      <a:pt x="0" y="58721"/>
                      <a:pt x="8420" y="38394"/>
                      <a:pt x="23407" y="23407"/>
                    </a:cubicBezTo>
                    <a:cubicBezTo>
                      <a:pt x="38394" y="8420"/>
                      <a:pt x="58721" y="0"/>
                      <a:pt x="79916" y="0"/>
                    </a:cubicBezTo>
                    <a:close/>
                  </a:path>
                </a:pathLst>
              </a:custGeom>
              <a:solidFill>
                <a:srgbClr val="FFB25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601" cy="2167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868097" y="5454139"/>
              <a:ext cx="310663" cy="230455"/>
            </a:xfrm>
            <a:custGeom>
              <a:avLst/>
              <a:gdLst/>
              <a:ahLst/>
              <a:cxnLst/>
              <a:rect l="l" t="t" r="r" b="b"/>
              <a:pathLst>
                <a:path w="465994" h="345683">
                  <a:moveTo>
                    <a:pt x="0" y="0"/>
                  </a:moveTo>
                  <a:lnTo>
                    <a:pt x="465994" y="0"/>
                  </a:lnTo>
                  <a:lnTo>
                    <a:pt x="465994" y="345682"/>
                  </a:lnTo>
                  <a:lnTo>
                    <a:pt x="0" y="3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539030" y="2333359"/>
            <a:ext cx="5679760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R" sz="2933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A quién va dirigida esta guía: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38800" y="3360538"/>
            <a:ext cx="5679760" cy="220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41"/>
              </a:lnSpc>
              <a:spcBef>
                <a:spcPct val="0"/>
              </a:spcBef>
            </a:pPr>
            <a:r>
              <a:rPr lang="es-ES" sz="2000" dirty="0">
                <a:latin typeface="Poppins"/>
                <a:ea typeface="Poppins"/>
                <a:cs typeface="Poppins"/>
                <a:sym typeface="Poppins"/>
              </a:rPr>
              <a:t>Debido al alto grado de dificultad técnica, la guía está dirigida a:</a:t>
            </a:r>
            <a:endParaRPr lang="en-US" sz="2000" dirty="0"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R" sz="2000" dirty="0">
                <a:latin typeface="Poppins"/>
                <a:cs typeface="Poppins"/>
              </a:rPr>
              <a:t>personal técnico, 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R" sz="2000" dirty="0">
                <a:latin typeface="Poppins"/>
                <a:cs typeface="Poppins"/>
              </a:rPr>
              <a:t>ingenieros ambientales o profesionales en áreas afines, 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CR" sz="2000" dirty="0">
                <a:latin typeface="Poppins"/>
                <a:cs typeface="Poppins"/>
              </a:rPr>
              <a:t>responsables de elaborar la cuantificación de huella de carbono en las empresas; y,</a:t>
            </a:r>
          </a:p>
          <a:p>
            <a:pPr marL="285750" indent="-285750">
              <a:lnSpc>
                <a:spcPts val="1941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Poppins"/>
                <a:ea typeface="Poppins"/>
                <a:cs typeface="Poppins"/>
                <a:sym typeface="Poppins"/>
              </a:rPr>
              <a:t>profesionales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latin typeface="Poppins"/>
                <a:ea typeface="Poppins"/>
                <a:cs typeface="Poppins"/>
                <a:sym typeface="Poppins"/>
              </a:rPr>
              <a:t>afines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EC6FDDF-A72D-0C16-A9DA-33D2C358A454}"/>
              </a:ext>
            </a:extLst>
          </p:cNvPr>
          <p:cNvSpPr txBox="1"/>
          <p:nvPr/>
        </p:nvSpPr>
        <p:spPr>
          <a:xfrm>
            <a:off x="446960" y="5538138"/>
            <a:ext cx="10616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14C1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©FAO</a:t>
            </a:r>
          </a:p>
        </p:txBody>
      </p:sp>
      <p:pic>
        <p:nvPicPr>
          <p:cNvPr id="6" name="Picture 5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02301635-5B85-B8EF-0806-695E0710BD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71" y="1991780"/>
            <a:ext cx="4086284" cy="40215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278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2582845" y="1390962"/>
            <a:ext cx="899768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Contenidos de este curso: ¿cómo se calcula la huella de carbono?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B3B5BA-1520-5051-F6D7-FFDCD6BB2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3" name="Picture 42" descr="A black and orange background&#10;&#10;Description automatically generated">
            <a:extLst>
              <a:ext uri="{FF2B5EF4-FFF2-40B4-BE49-F238E27FC236}">
                <a16:creationId xmlns:a16="http://schemas.microsoft.com/office/drawing/2014/main" id="{6ECED18C-B04A-D0AF-648E-A7C88E17C0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5037"/>
            <a:ext cx="1599004" cy="158171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F26B71-1FC0-D177-9C7B-9E33D5D20987}"/>
              </a:ext>
            </a:extLst>
          </p:cNvPr>
          <p:cNvGrpSpPr/>
          <p:nvPr/>
        </p:nvGrpSpPr>
        <p:grpSpPr>
          <a:xfrm>
            <a:off x="12006024" y="-2"/>
            <a:ext cx="182880" cy="6858000"/>
            <a:chOff x="17746367" y="0"/>
            <a:chExt cx="541633" cy="81915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0A7C32-7DE9-140D-0089-3BF774C4D740}"/>
                </a:ext>
              </a:extLst>
            </p:cNvPr>
            <p:cNvSpPr/>
            <p:nvPr/>
          </p:nvSpPr>
          <p:spPr>
            <a:xfrm>
              <a:off x="17746367" y="2012508"/>
              <a:ext cx="541633" cy="20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775604-9DF7-3CD2-F2C2-5EEB57531FFC}"/>
                </a:ext>
              </a:extLst>
            </p:cNvPr>
            <p:cNvSpPr/>
            <p:nvPr/>
          </p:nvSpPr>
          <p:spPr>
            <a:xfrm>
              <a:off x="17746367" y="0"/>
              <a:ext cx="541633" cy="205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Poppins" panose="00000500000000000000" pitchFamily="2" charset="0"/>
                  <a:cs typeface="Poppins" panose="00000500000000000000" pitchFamily="2" charset="0"/>
                </a:rPr>
                <a:t>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1653A8-4788-9F9D-83BA-F040C9547C10}"/>
                </a:ext>
              </a:extLst>
            </p:cNvPr>
            <p:cNvSpPr/>
            <p:nvPr/>
          </p:nvSpPr>
          <p:spPr>
            <a:xfrm>
              <a:off x="17746367" y="4064508"/>
              <a:ext cx="541633" cy="205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76A7CF-99A8-48A1-DBD0-A8AC870423F4}"/>
                </a:ext>
              </a:extLst>
            </p:cNvPr>
            <p:cNvSpPr/>
            <p:nvPr/>
          </p:nvSpPr>
          <p:spPr>
            <a:xfrm>
              <a:off x="17746367" y="6103500"/>
              <a:ext cx="541633" cy="20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</p:grpSp>
      <p:pic>
        <p:nvPicPr>
          <p:cNvPr id="4" name="Imagen 5">
            <a:extLst>
              <a:ext uri="{FF2B5EF4-FFF2-40B4-BE49-F238E27FC236}">
                <a16:creationId xmlns:a16="http://schemas.microsoft.com/office/drawing/2014/main" id="{6C2B1F50-DFB3-6AB6-802C-115CCBF2B3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2080"/>
            <a:ext cx="2157349" cy="5665920"/>
          </a:xfrm>
          <a:prstGeom prst="roundRect">
            <a:avLst/>
          </a:prstGeom>
        </p:spPr>
      </p:pic>
      <p:sp>
        <p:nvSpPr>
          <p:cNvPr id="8" name="CuadroTexto 13">
            <a:extLst>
              <a:ext uri="{FF2B5EF4-FFF2-40B4-BE49-F238E27FC236}">
                <a16:creationId xmlns:a16="http://schemas.microsoft.com/office/drawing/2014/main" id="{8B5F886C-7C6F-57D8-8CDA-81BC262A5A44}"/>
              </a:ext>
            </a:extLst>
          </p:cNvPr>
          <p:cNvSpPr txBox="1"/>
          <p:nvPr/>
        </p:nvSpPr>
        <p:spPr>
          <a:xfrm>
            <a:off x="3017136" y="287418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uadroTexto 14">
            <a:extLst>
              <a:ext uri="{FF2B5EF4-FFF2-40B4-BE49-F238E27FC236}">
                <a16:creationId xmlns:a16="http://schemas.microsoft.com/office/drawing/2014/main" id="{4FD3BE32-9FC3-3EAA-0218-FBEF60A85935}"/>
              </a:ext>
            </a:extLst>
          </p:cNvPr>
          <p:cNvSpPr txBox="1"/>
          <p:nvPr/>
        </p:nvSpPr>
        <p:spPr>
          <a:xfrm>
            <a:off x="3017135" y="33680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CuadroTexto 15">
            <a:extLst>
              <a:ext uri="{FF2B5EF4-FFF2-40B4-BE49-F238E27FC236}">
                <a16:creationId xmlns:a16="http://schemas.microsoft.com/office/drawing/2014/main" id="{91EFC80D-EBBA-29E9-3BEC-2801CCE71FB2}"/>
              </a:ext>
            </a:extLst>
          </p:cNvPr>
          <p:cNvSpPr txBox="1"/>
          <p:nvPr/>
        </p:nvSpPr>
        <p:spPr>
          <a:xfrm>
            <a:off x="3034892" y="3919157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CuadroTexto 16">
            <a:extLst>
              <a:ext uri="{FF2B5EF4-FFF2-40B4-BE49-F238E27FC236}">
                <a16:creationId xmlns:a16="http://schemas.microsoft.com/office/drawing/2014/main" id="{B0710D7F-BB07-7DB7-76E3-A991833DA7AE}"/>
              </a:ext>
            </a:extLst>
          </p:cNvPr>
          <p:cNvSpPr txBox="1"/>
          <p:nvPr/>
        </p:nvSpPr>
        <p:spPr>
          <a:xfrm>
            <a:off x="3041348" y="4471402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D7E778C8-6F28-C1C3-83A4-C00022F93CAE}"/>
              </a:ext>
            </a:extLst>
          </p:cNvPr>
          <p:cNvSpPr txBox="1"/>
          <p:nvPr/>
        </p:nvSpPr>
        <p:spPr>
          <a:xfrm>
            <a:off x="3017135" y="498737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DB4F4D4C-202B-6D74-0858-AF202DD9F38B}"/>
              </a:ext>
            </a:extLst>
          </p:cNvPr>
          <p:cNvSpPr txBox="1"/>
          <p:nvPr/>
        </p:nvSpPr>
        <p:spPr>
          <a:xfrm>
            <a:off x="3044224" y="5513459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CuadroTexto 10">
            <a:extLst>
              <a:ext uri="{FF2B5EF4-FFF2-40B4-BE49-F238E27FC236}">
                <a16:creationId xmlns:a16="http://schemas.microsoft.com/office/drawing/2014/main" id="{D484C816-95AB-F0EC-2D80-4E057C3A3FD6}"/>
              </a:ext>
            </a:extLst>
          </p:cNvPr>
          <p:cNvSpPr txBox="1"/>
          <p:nvPr/>
        </p:nvSpPr>
        <p:spPr>
          <a:xfrm>
            <a:off x="3549796" y="2840906"/>
            <a:ext cx="73982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Generalidades de cálculo de la huella de carbono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Alcance de un inventario de emisiones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Identificación de fuentes de emisión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Principales fuentes de emisión en la industria de la piña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Consolidación de resultados de la huella de carbono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Reducción de emisiones</a:t>
            </a:r>
          </a:p>
          <a:p>
            <a:pPr>
              <a:spcAft>
                <a:spcPts val="1800"/>
              </a:spcAft>
            </a:pPr>
            <a:r>
              <a:rPr lang="es-ES" sz="2000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Incertidumbre del inventario </a:t>
            </a:r>
          </a:p>
        </p:txBody>
      </p:sp>
      <p:sp>
        <p:nvSpPr>
          <p:cNvPr id="2" name="CuadroTexto 18">
            <a:extLst>
              <a:ext uri="{FF2B5EF4-FFF2-40B4-BE49-F238E27FC236}">
                <a16:creationId xmlns:a16="http://schemas.microsoft.com/office/drawing/2014/main" id="{8A620BDA-809A-AED5-6AAD-230F77522EA9}"/>
              </a:ext>
            </a:extLst>
          </p:cNvPr>
          <p:cNvSpPr txBox="1"/>
          <p:nvPr/>
        </p:nvSpPr>
        <p:spPr>
          <a:xfrm>
            <a:off x="3048340" y="6061283"/>
            <a:ext cx="53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endParaRPr lang="es-CR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transport to port&#10;&#10;Description automatically generated">
            <a:extLst>
              <a:ext uri="{FF2B5EF4-FFF2-40B4-BE49-F238E27FC236}">
                <a16:creationId xmlns:a16="http://schemas.microsoft.com/office/drawing/2014/main" id="{5144A83A-E531-FEF5-1FD0-CE38D54CD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70" y="2475442"/>
            <a:ext cx="10254418" cy="3045251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C5436FA-D46D-0015-C2EB-E1421C0A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537833"/>
            <a:ext cx="11619721" cy="387696"/>
          </a:xfrm>
        </p:spPr>
        <p:txBody>
          <a:bodyPr>
            <a:noAutofit/>
          </a:bodyPr>
          <a:lstStyle/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Procesos considerados dentro del alcance de la guía de medición de huella de carbono: </a:t>
            </a: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BBCFD0C5-1075-5E27-9101-C168B320D4BE}"/>
              </a:ext>
            </a:extLst>
          </p:cNvPr>
          <p:cNvSpPr txBox="1"/>
          <p:nvPr/>
        </p:nvSpPr>
        <p:spPr>
          <a:xfrm>
            <a:off x="1813911" y="6066490"/>
            <a:ext cx="2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incluidos</a:t>
            </a:r>
            <a:endParaRPr lang="es-CR" sz="1600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Cerrar llave 15">
            <a:extLst>
              <a:ext uri="{FF2B5EF4-FFF2-40B4-BE49-F238E27FC236}">
                <a16:creationId xmlns:a16="http://schemas.microsoft.com/office/drawing/2014/main" id="{B82CE6C2-970F-5A60-9D67-BC920AAB447C}"/>
              </a:ext>
            </a:extLst>
          </p:cNvPr>
          <p:cNvSpPr/>
          <p:nvPr/>
        </p:nvSpPr>
        <p:spPr>
          <a:xfrm rot="5400000">
            <a:off x="3030803" y="3745433"/>
            <a:ext cx="299924" cy="4342189"/>
          </a:xfrm>
          <a:prstGeom prst="rightBrace">
            <a:avLst>
              <a:gd name="adj1" fmla="val 8333"/>
              <a:gd name="adj2" fmla="val 49785"/>
            </a:avLst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Cerrar llave 15">
            <a:extLst>
              <a:ext uri="{FF2B5EF4-FFF2-40B4-BE49-F238E27FC236}">
                <a16:creationId xmlns:a16="http://schemas.microsoft.com/office/drawing/2014/main" id="{53A67D9D-D602-C4C9-E35D-C2B0597E50E1}"/>
              </a:ext>
            </a:extLst>
          </p:cNvPr>
          <p:cNvSpPr/>
          <p:nvPr/>
        </p:nvSpPr>
        <p:spPr>
          <a:xfrm rot="5400000">
            <a:off x="8126583" y="1483188"/>
            <a:ext cx="365104" cy="5217054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CuadroTexto 16">
            <a:extLst>
              <a:ext uri="{FF2B5EF4-FFF2-40B4-BE49-F238E27FC236}">
                <a16:creationId xmlns:a16="http://schemas.microsoft.com/office/drawing/2014/main" id="{0FC1D4B4-0DE2-8A26-4189-F3211F5392A4}"/>
              </a:ext>
            </a:extLst>
          </p:cNvPr>
          <p:cNvSpPr txBox="1"/>
          <p:nvPr/>
        </p:nvSpPr>
        <p:spPr>
          <a:xfrm>
            <a:off x="6481591" y="4479538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Poppins" panose="00000500000000000000" pitchFamily="2" charset="0"/>
                <a:ea typeface="Roboto Light" panose="02000000000000000000" pitchFamily="2" charset="0"/>
                <a:cs typeface="Poppins" panose="00000500000000000000" pitchFamily="2" charset="0"/>
              </a:rPr>
              <a:t>Procesos fuera del alcance de la guía</a:t>
            </a:r>
            <a:endParaRPr lang="es-CR" b="1" dirty="0">
              <a:latin typeface="Poppins" panose="00000500000000000000" pitchFamily="2" charset="0"/>
              <a:ea typeface="Roboto Light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1DEF1-B8FC-A1B7-C3A1-EF51441C2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7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3BD52C96-4C01-6529-0AB0-2E18A0D7A4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FEB0DEB-8B87-1C57-4DCA-8E6C564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1526199"/>
            <a:ext cx="11619721" cy="387696"/>
          </a:xfrm>
        </p:spPr>
        <p:txBody>
          <a:bodyPr>
            <a:noAutofit/>
          </a:bodyPr>
          <a:lstStyle/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Pasos recomendados para la cuantificación y declaración de la huella de carbono: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5AF03-A32F-8F55-6625-7E26C67C8F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11D6BCA5-21C9-3A39-C1BD-503D5AA00D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2111405"/>
            <a:ext cx="7772400" cy="3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68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6" y="1936746"/>
            <a:ext cx="5368165" cy="451342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Proceso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natural: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6823835" y="1929083"/>
            <a:ext cx="5368165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Cambio </a:t>
            </a:r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climático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pic>
        <p:nvPicPr>
          <p:cNvPr id="15" name="GISTEMP_Spiral_60sec_F">
            <a:hlinkClick r:id="" action="ppaction://media"/>
            <a:extLst>
              <a:ext uri="{FF2B5EF4-FFF2-40B4-BE49-F238E27FC236}">
                <a16:creationId xmlns:a16="http://schemas.microsoft.com/office/drawing/2014/main" id="{788F53B2-E0F8-21E2-CFE9-4A2C24A5CD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7985" y="2400553"/>
            <a:ext cx="3759595" cy="3759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3A6F8F-F4FE-763B-D426-4F4C3D329D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4" name="Picture 6" descr="Efecto invernadero - Enciclopedia de Energia">
            <a:extLst>
              <a:ext uri="{FF2B5EF4-FFF2-40B4-BE49-F238E27FC236}">
                <a16:creationId xmlns:a16="http://schemas.microsoft.com/office/drawing/2014/main" id="{1E2626A4-F9B6-BD46-4A8B-820342CF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81" y="2380425"/>
            <a:ext cx="5185913" cy="3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21">
            <a:extLst>
              <a:ext uri="{FF2B5EF4-FFF2-40B4-BE49-F238E27FC236}">
                <a16:creationId xmlns:a16="http://schemas.microsoft.com/office/drawing/2014/main" id="{D2FD6087-E309-DF31-045D-AE3172FF3D38}"/>
              </a:ext>
            </a:extLst>
          </p:cNvPr>
          <p:cNvSpPr txBox="1"/>
          <p:nvPr/>
        </p:nvSpPr>
        <p:spPr>
          <a:xfrm>
            <a:off x="6833843" y="6229704"/>
            <a:ext cx="398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800" i="1" dirty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CR" sz="800" dirty="0">
                <a:latin typeface="Arial" panose="020B0604020202020204" pitchFamily="34" charset="0"/>
                <a:cs typeface="Arial" panose="020B0604020202020204" pitchFamily="34" charset="0"/>
              </a:rPr>
              <a:t>: https://climate.nasa.gov/climate_resources/300/video-climate-spiral-1880-2022/</a:t>
            </a:r>
          </a:p>
        </p:txBody>
      </p:sp>
    </p:spTree>
    <p:extLst>
      <p:ext uri="{BB962C8B-B14F-4D97-AF65-F5344CB8AC3E}">
        <p14:creationId xmlns:p14="http://schemas.microsoft.com/office/powerpoint/2010/main" val="31888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5F8A0CE-41AC-DAAC-749E-EC68A06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7" y="1936746"/>
            <a:ext cx="3711390" cy="451342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Poppins" panose="00000500000000000000" pitchFamily="2" charset="0"/>
                <a:cs typeface="Poppins" panose="00000500000000000000" pitchFamily="2" charset="0"/>
              </a:rPr>
              <a:t>Gases de efecto invernadero (GEI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3F196A-13FB-D8D5-D5CE-0793787AE844}"/>
              </a:ext>
            </a:extLst>
          </p:cNvPr>
          <p:cNvSpPr txBox="1">
            <a:spLocks/>
          </p:cNvSpPr>
          <p:nvPr/>
        </p:nvSpPr>
        <p:spPr>
          <a:xfrm>
            <a:off x="4520301" y="1936746"/>
            <a:ext cx="3303349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Fuente de emisión de GEI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70A4B86-B709-1462-A8B9-914B0CC42BD4}"/>
              </a:ext>
            </a:extLst>
          </p:cNvPr>
          <p:cNvSpPr txBox="1">
            <a:spLocks/>
          </p:cNvSpPr>
          <p:nvPr/>
        </p:nvSpPr>
        <p:spPr>
          <a:xfrm>
            <a:off x="356757" y="5270449"/>
            <a:ext cx="3657600" cy="1377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Componentes gaseosos presentes en la atmósfera, de origen natural y del resultado de actividades humanas, que tienen la capacidad de absorber y emitir radiación.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FC9E596-CA91-A99A-4F83-CFFC8BB30C1D}"/>
              </a:ext>
            </a:extLst>
          </p:cNvPr>
          <p:cNvGrpSpPr/>
          <p:nvPr/>
        </p:nvGrpSpPr>
        <p:grpSpPr>
          <a:xfrm>
            <a:off x="4751535" y="2797722"/>
            <a:ext cx="2684411" cy="1700304"/>
            <a:chOff x="5110474" y="4614271"/>
            <a:chExt cx="3107919" cy="1942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D31A05-7DB9-5AEC-7AA8-041C748BBD00}"/>
                </a:ext>
              </a:extLst>
            </p:cNvPr>
            <p:cNvGrpSpPr/>
            <p:nvPr/>
          </p:nvGrpSpPr>
          <p:grpSpPr>
            <a:xfrm>
              <a:off x="6167373" y="4622200"/>
              <a:ext cx="914400" cy="914400"/>
              <a:chOff x="6111204" y="4665440"/>
              <a:chExt cx="1620000" cy="162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D5FE453-B08E-BD61-3FE5-2608CC81AC9D}"/>
                  </a:ext>
                </a:extLst>
              </p:cNvPr>
              <p:cNvSpPr/>
              <p:nvPr/>
            </p:nvSpPr>
            <p:spPr>
              <a:xfrm>
                <a:off x="6111204" y="4665440"/>
                <a:ext cx="1620000" cy="162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Graphic 17" descr="Building with solid fill">
                <a:extLst>
                  <a:ext uri="{FF2B5EF4-FFF2-40B4-BE49-F238E27FC236}">
                    <a16:creationId xmlns:a16="http://schemas.microsoft.com/office/drawing/2014/main" id="{4A38C007-816F-EBF6-8C39-9C5749DF0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53140" y="500447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F24637A-0A54-53EC-8194-9CAB9B240405}"/>
                </a:ext>
              </a:extLst>
            </p:cNvPr>
            <p:cNvGrpSpPr/>
            <p:nvPr/>
          </p:nvGrpSpPr>
          <p:grpSpPr>
            <a:xfrm>
              <a:off x="5110474" y="5642717"/>
              <a:ext cx="914400" cy="914400"/>
              <a:chOff x="10448477" y="4434960"/>
              <a:chExt cx="1620000" cy="162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33AC7A2-F338-F9C1-05BE-902D8F070A1D}"/>
                  </a:ext>
                </a:extLst>
              </p:cNvPr>
              <p:cNvSpPr/>
              <p:nvPr/>
            </p:nvSpPr>
            <p:spPr>
              <a:xfrm>
                <a:off x="10448477" y="4434960"/>
                <a:ext cx="1620000" cy="162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Graphic 20" descr="Pineapple with solid fill">
                <a:extLst>
                  <a:ext uri="{FF2B5EF4-FFF2-40B4-BE49-F238E27FC236}">
                    <a16:creationId xmlns:a16="http://schemas.microsoft.com/office/drawing/2014/main" id="{1D4003BC-8435-3CCF-2951-B9122766B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038995" y="4665440"/>
                <a:ext cx="413055" cy="413055"/>
              </a:xfrm>
              <a:prstGeom prst="rect">
                <a:avLst/>
              </a:prstGeom>
            </p:spPr>
          </p:pic>
          <p:pic>
            <p:nvPicPr>
              <p:cNvPr id="22" name="Graphic 21" descr="Barn with solid fill">
                <a:extLst>
                  <a:ext uri="{FF2B5EF4-FFF2-40B4-BE49-F238E27FC236}">
                    <a16:creationId xmlns:a16="http://schemas.microsoft.com/office/drawing/2014/main" id="{87F40AB2-DFC7-8C3F-7AD7-FEF9DBABF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845422" y="5029094"/>
                <a:ext cx="826110" cy="82611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430944-7DA8-4693-CA5E-658BF81285B2}"/>
                </a:ext>
              </a:extLst>
            </p:cNvPr>
            <p:cNvGrpSpPr/>
            <p:nvPr/>
          </p:nvGrpSpPr>
          <p:grpSpPr>
            <a:xfrm>
              <a:off x="7291740" y="4614271"/>
              <a:ext cx="914400" cy="914400"/>
              <a:chOff x="6111204" y="4665440"/>
              <a:chExt cx="1620000" cy="162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BFDFE70-FFDD-79B7-A2A4-A52C4C052462}"/>
                  </a:ext>
                </a:extLst>
              </p:cNvPr>
              <p:cNvSpPr/>
              <p:nvPr/>
            </p:nvSpPr>
            <p:spPr>
              <a:xfrm>
                <a:off x="6111204" y="4665440"/>
                <a:ext cx="1620000" cy="162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Truck with solid fill">
                <a:extLst>
                  <a:ext uri="{FF2B5EF4-FFF2-40B4-BE49-F238E27FC236}">
                    <a16:creationId xmlns:a16="http://schemas.microsoft.com/office/drawing/2014/main" id="{2B67B6F1-D134-5745-8E8E-7EE05E8AA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78829" y="5018518"/>
                <a:ext cx="928168" cy="928168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BE7E30-3920-BE46-98B4-0A21CCB46560}"/>
                </a:ext>
              </a:extLst>
            </p:cNvPr>
            <p:cNvGrpSpPr/>
            <p:nvPr/>
          </p:nvGrpSpPr>
          <p:grpSpPr>
            <a:xfrm>
              <a:off x="5126044" y="4637225"/>
              <a:ext cx="914400" cy="914400"/>
              <a:chOff x="5126044" y="4637225"/>
              <a:chExt cx="914400" cy="9144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6CEA440-69DE-B91B-5DA0-F5CADD43815A}"/>
                  </a:ext>
                </a:extLst>
              </p:cNvPr>
              <p:cNvSpPr/>
              <p:nvPr/>
            </p:nvSpPr>
            <p:spPr>
              <a:xfrm>
                <a:off x="5126044" y="4637225"/>
                <a:ext cx="914400" cy="914400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Graphic 36" descr="Home with solid fill">
                <a:extLst>
                  <a:ext uri="{FF2B5EF4-FFF2-40B4-BE49-F238E27FC236}">
                    <a16:creationId xmlns:a16="http://schemas.microsoft.com/office/drawing/2014/main" id="{99F5F84B-FAC1-ECFF-3FF6-A999B5FBF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51711" y="4695600"/>
                <a:ext cx="674776" cy="674776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72DA21-EDA3-5357-7EBE-32726EB89AC7}"/>
                </a:ext>
              </a:extLst>
            </p:cNvPr>
            <p:cNvGrpSpPr/>
            <p:nvPr/>
          </p:nvGrpSpPr>
          <p:grpSpPr>
            <a:xfrm>
              <a:off x="6152801" y="5634569"/>
              <a:ext cx="914400" cy="914400"/>
              <a:chOff x="6152801" y="5634569"/>
              <a:chExt cx="914400" cy="9144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78C491D-359D-BF8B-EA95-90B80E40E228}"/>
                  </a:ext>
                </a:extLst>
              </p:cNvPr>
              <p:cNvSpPr/>
              <p:nvPr/>
            </p:nvSpPr>
            <p:spPr>
              <a:xfrm>
                <a:off x="6152801" y="563456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0" name="Graphic 39" descr="Garbage with solid fill">
                <a:extLst>
                  <a:ext uri="{FF2B5EF4-FFF2-40B4-BE49-F238E27FC236}">
                    <a16:creationId xmlns:a16="http://schemas.microsoft.com/office/drawing/2014/main" id="{D1DC0158-08C7-7209-1D3B-10D9D5AF7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299555" y="5792467"/>
                <a:ext cx="591939" cy="59193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7B23B3-909C-E389-BDAA-88DBF0EA978A}"/>
                </a:ext>
              </a:extLst>
            </p:cNvPr>
            <p:cNvGrpSpPr/>
            <p:nvPr/>
          </p:nvGrpSpPr>
          <p:grpSpPr>
            <a:xfrm>
              <a:off x="7303993" y="5626797"/>
              <a:ext cx="914400" cy="914400"/>
              <a:chOff x="7303993" y="5626797"/>
              <a:chExt cx="914400" cy="9144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88CB7B8-6E43-73B3-72E5-2877DECEC585}"/>
                  </a:ext>
                </a:extLst>
              </p:cNvPr>
              <p:cNvSpPr/>
              <p:nvPr/>
            </p:nvSpPr>
            <p:spPr>
              <a:xfrm>
                <a:off x="7303993" y="5626797"/>
                <a:ext cx="914400" cy="914400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4771B91-DA9B-A8D7-C644-6D5D29C897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36010" y="5740937"/>
                <a:ext cx="673518" cy="564115"/>
              </a:xfrm>
              <a:prstGeom prst="rect">
                <a:avLst/>
              </a:prstGeom>
            </p:spPr>
          </p:pic>
        </p:grp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D1E34F0B-B1F5-3089-E6CB-B4F477E7FEF4}"/>
              </a:ext>
            </a:extLst>
          </p:cNvPr>
          <p:cNvSpPr txBox="1">
            <a:spLocks/>
          </p:cNvSpPr>
          <p:nvPr/>
        </p:nvSpPr>
        <p:spPr>
          <a:xfrm>
            <a:off x="4313426" y="5315740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Toda actividad o proceso que al desarrollarse ocasione emisiones de GEI hacia la atmósfera (INTECO, 2019).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1409EA29-15F0-75E1-3554-C59FA5E96559}"/>
              </a:ext>
            </a:extLst>
          </p:cNvPr>
          <p:cNvSpPr txBox="1">
            <a:spLocks/>
          </p:cNvSpPr>
          <p:nvPr/>
        </p:nvSpPr>
        <p:spPr>
          <a:xfrm>
            <a:off x="8888651" y="1837890"/>
            <a:ext cx="3303349" cy="45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latin typeface="Poppins" panose="00000500000000000000" pitchFamily="2" charset="0"/>
                <a:cs typeface="Poppins" panose="00000500000000000000" pitchFamily="2" charset="0"/>
              </a:rPr>
              <a:t>Emisión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 de GEI:</a:t>
            </a:r>
          </a:p>
        </p:txBody>
      </p:sp>
      <p:sp>
        <p:nvSpPr>
          <p:cNvPr id="51" name="Title 3">
            <a:extLst>
              <a:ext uri="{FF2B5EF4-FFF2-40B4-BE49-F238E27FC236}">
                <a16:creationId xmlns:a16="http://schemas.microsoft.com/office/drawing/2014/main" id="{6CD3B247-1D42-D380-B5CF-F41FE580513B}"/>
              </a:ext>
            </a:extLst>
          </p:cNvPr>
          <p:cNvSpPr txBox="1">
            <a:spLocks/>
          </p:cNvSpPr>
          <p:nvPr/>
        </p:nvSpPr>
        <p:spPr>
          <a:xfrm>
            <a:off x="8270095" y="5285747"/>
            <a:ext cx="3657600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Se refiere a la cantidad total de uno o varios GEI que ha sido liberada a la atmósfera en un momento específico.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2" name="CuadroTexto 18">
            <a:extLst>
              <a:ext uri="{FF2B5EF4-FFF2-40B4-BE49-F238E27FC236}">
                <a16:creationId xmlns:a16="http://schemas.microsoft.com/office/drawing/2014/main" id="{3CEC6B83-1454-F753-09EA-C6B0F525FEDB}"/>
              </a:ext>
            </a:extLst>
          </p:cNvPr>
          <p:cNvSpPr txBox="1"/>
          <p:nvPr/>
        </p:nvSpPr>
        <p:spPr>
          <a:xfrm>
            <a:off x="8795702" y="2797722"/>
            <a:ext cx="230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es-MX" sz="3200" b="1" baseline="-250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es-MX" sz="32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endParaRPr lang="es-CR" sz="3200" b="1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B54C6-B628-B5EE-F5AD-D80F1FE49AF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  <p:pic>
        <p:nvPicPr>
          <p:cNvPr id="7" name="Picture 6" descr="A group of hexagons with letters and numbers&#10;&#10;Description automatically generated">
            <a:extLst>
              <a:ext uri="{FF2B5EF4-FFF2-40B4-BE49-F238E27FC236}">
                <a16:creationId xmlns:a16="http://schemas.microsoft.com/office/drawing/2014/main" id="{741D4134-7963-CB3D-55BD-1BE1468F2D0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2" y="2525361"/>
            <a:ext cx="2743517" cy="2607816"/>
          </a:xfrm>
          <a:prstGeom prst="rect">
            <a:avLst/>
          </a:prstGeom>
        </p:spPr>
      </p:pic>
      <p:pic>
        <p:nvPicPr>
          <p:cNvPr id="8" name="Picture 7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4BB5B317-A75F-460F-0B9D-ADEE97B8700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478" y="3507230"/>
            <a:ext cx="3657600" cy="704452"/>
          </a:xfrm>
          <a:prstGeom prst="rect">
            <a:avLst/>
          </a:prstGeom>
        </p:spPr>
      </p:pic>
      <p:sp>
        <p:nvSpPr>
          <p:cNvPr id="2" name="TextBox 22">
            <a:extLst>
              <a:ext uri="{FF2B5EF4-FFF2-40B4-BE49-F238E27FC236}">
                <a16:creationId xmlns:a16="http://schemas.microsoft.com/office/drawing/2014/main" id="{1187A8C7-159D-E4BB-64D9-0AA02C193A8A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</p:spTree>
    <p:extLst>
      <p:ext uri="{BB962C8B-B14F-4D97-AF65-F5344CB8AC3E}">
        <p14:creationId xmlns:p14="http://schemas.microsoft.com/office/powerpoint/2010/main" val="31090101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rown circle with words&#10;&#10;Description automatically generated">
            <a:extLst>
              <a:ext uri="{FF2B5EF4-FFF2-40B4-BE49-F238E27FC236}">
                <a16:creationId xmlns:a16="http://schemas.microsoft.com/office/drawing/2014/main" id="{2FADC2AE-D1E8-AC7B-DBE8-45AEAB389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8" y="1833104"/>
            <a:ext cx="9970113" cy="1920240"/>
          </a:xfrm>
          <a:prstGeom prst="rect">
            <a:avLst/>
          </a:prstGeom>
        </p:spPr>
      </p:pic>
      <p:pic>
        <p:nvPicPr>
          <p:cNvPr id="5" name="Picture 4" descr="A black and orange background&#10;&#10;Description automatically generated">
            <a:extLst>
              <a:ext uri="{FF2B5EF4-FFF2-40B4-BE49-F238E27FC236}">
                <a16:creationId xmlns:a16="http://schemas.microsoft.com/office/drawing/2014/main" id="{D66173EA-530D-7E78-609F-DAB652422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96" y="0"/>
            <a:ext cx="1599004" cy="1581718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FEB72DA2-E4A1-5141-B811-DCB9C755A23E}"/>
              </a:ext>
            </a:extLst>
          </p:cNvPr>
          <p:cNvSpPr txBox="1"/>
          <p:nvPr/>
        </p:nvSpPr>
        <p:spPr>
          <a:xfrm>
            <a:off x="356756" y="1282112"/>
            <a:ext cx="109602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Conceptos</a:t>
            </a:r>
            <a:r>
              <a:rPr lang="en-US" sz="2800" b="1" dirty="0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 </a:t>
            </a:r>
            <a:r>
              <a:rPr lang="en-US" sz="2800" b="1" dirty="0" err="1">
                <a:solidFill>
                  <a:srgbClr val="923100"/>
                </a:solidFill>
                <a:latin typeface="Poppins" panose="00000500000000000000" pitchFamily="2" charset="0"/>
                <a:ea typeface="Garet Bold"/>
                <a:cs typeface="Poppins" panose="00000500000000000000" pitchFamily="2" charset="0"/>
                <a:sym typeface="Garet Bold"/>
              </a:rPr>
              <a:t>básicos</a:t>
            </a:r>
            <a:endParaRPr lang="en-US" sz="2800" b="1" dirty="0">
              <a:solidFill>
                <a:srgbClr val="923100"/>
              </a:solidFill>
              <a:latin typeface="Poppins" panose="00000500000000000000" pitchFamily="2" charset="0"/>
              <a:ea typeface="Garet Bold"/>
              <a:cs typeface="Poppins" panose="00000500000000000000" pitchFamily="2" charset="0"/>
              <a:sym typeface="Garet Bold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38C6EE71-702E-7AD7-6181-D67CED1FF27D}"/>
              </a:ext>
            </a:extLst>
          </p:cNvPr>
          <p:cNvSpPr txBox="1"/>
          <p:nvPr/>
        </p:nvSpPr>
        <p:spPr>
          <a:xfrm>
            <a:off x="1988820" y="4476256"/>
            <a:ext cx="5760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Medida cuantitativa específica de la actividad/fuente que genera las emisiones y que permitirá contabilizar el impacto en emisiones.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es-ES" sz="1600" b="1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Por ejemplo: </a:t>
            </a:r>
            <a:r>
              <a:rPr lang="es-ES" sz="160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kWh, litros de combustible, kg gas refrigerante, kg de fertilizantes nitrogenados aplicados en suelo, entre otros.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58B2-00C1-A6A6-6B8B-64AAA5338F7B}"/>
              </a:ext>
            </a:extLst>
          </p:cNvPr>
          <p:cNvSpPr/>
          <p:nvPr/>
        </p:nvSpPr>
        <p:spPr>
          <a:xfrm>
            <a:off x="3929514" y="1833104"/>
            <a:ext cx="1920240" cy="1920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7475D7-B4EB-7B28-E9F8-732855127F31}"/>
              </a:ext>
            </a:extLst>
          </p:cNvPr>
          <p:cNvSpPr/>
          <p:nvPr/>
        </p:nvSpPr>
        <p:spPr>
          <a:xfrm>
            <a:off x="4638174" y="3913040"/>
            <a:ext cx="411480" cy="426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7D065-0D07-ECEF-8ED1-6F56C0DC4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9"/>
            <a:ext cx="3017135" cy="8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45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34F820DFB24785B11FAFD61B1E1A" ma:contentTypeVersion="19" ma:contentTypeDescription="Create a new document." ma:contentTypeScope="" ma:versionID="89ecfc3913e395bdf888be9258b42b13">
  <xsd:schema xmlns:xsd="http://www.w3.org/2001/XMLSchema" xmlns:xs="http://www.w3.org/2001/XMLSchema" xmlns:p="http://schemas.microsoft.com/office/2006/metadata/properties" xmlns:ns2="dc3c6dfc-31ee-4b82-a2b1-418ea34cdcfd" xmlns:ns3="e53179b4-11b7-4fc9-b7aa-ff7a47e184e5" targetNamespace="http://schemas.microsoft.com/office/2006/metadata/properties" ma:root="true" ma:fieldsID="bc3fd52446dcc5abd35a123f5acf3e25" ns2:_="" ns3:_="">
    <xsd:import namespace="dc3c6dfc-31ee-4b82-a2b1-418ea34cdcfd"/>
    <xsd:import namespace="e53179b4-11b7-4fc9-b7aa-ff7a47e18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c6dfc-31ee-4b82-a2b1-418ea34cd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79b4-11b7-4fc9-b7aa-ff7a47e18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0bdf66-295c-4452-8b75-cc19b7f2b262}" ma:internalName="TaxCatchAll" ma:showField="CatchAllData" ma:web="e53179b4-11b7-4fc9-b7aa-ff7a47e18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c6dfc-31ee-4b82-a2b1-418ea34cdcfd">
      <Terms xmlns="http://schemas.microsoft.com/office/infopath/2007/PartnerControls"/>
    </lcf76f155ced4ddcb4097134ff3c332f>
    <TaxCatchAll xmlns="e53179b4-11b7-4fc9-b7aa-ff7a47e184e5" xsi:nil="true"/>
  </documentManagement>
</p:properties>
</file>

<file path=customXml/itemProps1.xml><?xml version="1.0" encoding="utf-8"?>
<ds:datastoreItem xmlns:ds="http://schemas.openxmlformats.org/officeDocument/2006/customXml" ds:itemID="{A3341CE9-0D6F-44E5-81F2-37F4DABCD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7FC6B-1DBB-4DF5-B29C-D3783B0E6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c6dfc-31ee-4b82-a2b1-418ea34cdcfd"/>
    <ds:schemaRef ds:uri="e53179b4-11b7-4fc9-b7aa-ff7a47e18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B50F1C-D034-4491-AF7B-6BE4AB351019}">
  <ds:schemaRefs>
    <ds:schemaRef ds:uri="e53179b4-11b7-4fc9-b7aa-ff7a47e184e5"/>
    <ds:schemaRef ds:uri="http://purl.org/dc/terms/"/>
    <ds:schemaRef ds:uri="http://schemas.microsoft.com/office/2006/metadata/properties"/>
    <ds:schemaRef ds:uri="http://purl.org/dc/elements/1.1/"/>
    <ds:schemaRef ds:uri="dc3c6dfc-31ee-4b82-a2b1-418ea34cdcfd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221b301e-bf22-4703-b532-d090c473ba8c"/>
    <ds:schemaRef ds:uri="fbd331a4-c201-41eb-ad61-aaf0ce0782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1280</Words>
  <Application>Microsoft Macintosh PowerPoint</Application>
  <PresentationFormat>Widescreen</PresentationFormat>
  <Paragraphs>120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Poppins</vt:lpstr>
      <vt:lpstr>Office Theme</vt:lpstr>
      <vt:lpstr>Guía de medición de la huella de carbono en la cadena de valor de la piña</vt:lpstr>
      <vt:lpstr>PowerPoint Presentation</vt:lpstr>
      <vt:lpstr>PowerPoint Presentation</vt:lpstr>
      <vt:lpstr>PowerPoint Presentation</vt:lpstr>
      <vt:lpstr>Procesos considerados dentro del alcance de la guía de medición de huella de carbono: </vt:lpstr>
      <vt:lpstr>Pasos recomendados para la cuantificación y declaración de la huella de carbono: </vt:lpstr>
      <vt:lpstr>Proceso natural:</vt:lpstr>
      <vt:lpstr>Gases de efecto invernadero (GEI):</vt:lpstr>
      <vt:lpstr>PowerPoint Presentation</vt:lpstr>
      <vt:lpstr>PowerPoint Presentation</vt:lpstr>
      <vt:lpstr>PowerPoint Presentation</vt:lpstr>
      <vt:lpstr>Límites organizacionales: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HernandezLagana, Maria (EST)</dc:creator>
  <cp:lastModifiedBy>Vecchione, Ettore (EST)</cp:lastModifiedBy>
  <cp:revision>20</cp:revision>
  <dcterms:created xsi:type="dcterms:W3CDTF">2024-11-01T10:16:34Z</dcterms:created>
  <dcterms:modified xsi:type="dcterms:W3CDTF">2025-06-24T11:53:34Z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0x010100D36934F820DFB24785B11FAFD61B1E1A</vt:lpwstr>
  </property>
  <property fmtid="{D5CDD505-2E9C-101B-9397-08002B2CF9AE}" pid="3" name="MediaServiceImageTags">
    <vt:lpwstr/>
  </property>
</Properties>
</file>