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sldIdLst>
    <p:sldId id="256" r:id="rId6"/>
    <p:sldId id="384" r:id="rId7"/>
    <p:sldId id="257" r:id="rId8"/>
    <p:sldId id="381" r:id="rId9"/>
    <p:sldId id="258" r:id="rId10"/>
    <p:sldId id="377" r:id="rId11"/>
    <p:sldId id="385" r:id="rId12"/>
    <p:sldId id="378" r:id="rId13"/>
    <p:sldId id="354" r:id="rId14"/>
    <p:sldId id="379" r:id="rId15"/>
    <p:sldId id="383" r:id="rId16"/>
    <p:sldId id="386" r:id="rId17"/>
    <p:sldId id="387" r:id="rId18"/>
    <p:sldId id="388" r:id="rId19"/>
    <p:sldId id="403" r:id="rId20"/>
    <p:sldId id="408" r:id="rId21"/>
    <p:sldId id="401" r:id="rId22"/>
    <p:sldId id="414" r:id="rId23"/>
    <p:sldId id="404" r:id="rId24"/>
    <p:sldId id="391" r:id="rId25"/>
    <p:sldId id="393" r:id="rId26"/>
    <p:sldId id="406" r:id="rId27"/>
    <p:sldId id="407" r:id="rId28"/>
    <p:sldId id="409" r:id="rId29"/>
    <p:sldId id="410" r:id="rId30"/>
    <p:sldId id="394" r:id="rId31"/>
    <p:sldId id="411" r:id="rId32"/>
    <p:sldId id="412" r:id="rId33"/>
    <p:sldId id="396" r:id="rId34"/>
    <p:sldId id="413" r:id="rId35"/>
    <p:sldId id="416" r:id="rId36"/>
    <p:sldId id="415"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D80C0D-C9A2-7B40-4832-1F56BD22418B}" name="PerezMardones, Valentina (EST)" initials="P(" userId="S::valentina.perezmardones@fao.org::1be48d48-c6ca-4a09-8b46-55fa70081ce0" providerId="AD"/>
  <p188:author id="{26F38551-2F52-185B-685E-6D85D0096D36}" name="HernandezLagana, Maria (EST)" initials="MH" userId="S::Maria.HernandezLagana@fao.org::b19be75b-c352-4bbd-87ca-364aa2d28814" providerId="AD"/>
  <p188:author id="{B95901E0-F164-B867-4557-2DA7315F6186}" name="DelCastilloBuelga, Laura (EST)" initials="LD" userId="S::Laura.DelCastilloBuelga@fao.org::af6c34c5-067a-4bc8-a4ac-d2aec06a973b" providerId="AD"/>
  <p188:author id="{52C83AF9-05D2-4B9A-C528-25D3394FE5A3}" name="Riggs, Michael (EST)" initials="MR" userId="S::Michael.Riggs@fao.org::3fb7a5ab-7459-4a35-8294-17ed8537f5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4C14"/>
    <a:srgbClr val="849240"/>
    <a:srgbClr val="B4C273"/>
    <a:srgbClr val="EBF1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56811-BD81-452E-9769-ACF50C2043F8}" v="128" dt="2024-11-15T09:16:58.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68951" autoAdjust="0"/>
  </p:normalViewPr>
  <p:slideViewPr>
    <p:cSldViewPr snapToGrid="0">
      <p:cViewPr varScale="1">
        <p:scale>
          <a:sx n="41" d="100"/>
          <a:sy n="41" d="100"/>
        </p:scale>
        <p:origin x="596" y="2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8396375218297611E-2"/>
          <c:y val="0.26657670857907745"/>
          <c:w val="0.91547320073266414"/>
          <c:h val="0.56047287998500506"/>
        </c:manualLayout>
      </c:layout>
      <c:barChart>
        <c:barDir val="col"/>
        <c:grouping val="clustered"/>
        <c:varyColors val="0"/>
        <c:ser>
          <c:idx val="0"/>
          <c:order val="0"/>
          <c:tx>
            <c:strRef>
              <c:f>Sheet1!$B$1</c:f>
              <c:strCache>
                <c:ptCount val="1"/>
                <c:pt idx="0">
                  <c:v>Pequeños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Certificados</c:v>
                </c:pt>
                <c:pt idx="1">
                  <c:v>No certificados</c:v>
                </c:pt>
              </c:strCache>
            </c:strRef>
          </c:cat>
          <c:val>
            <c:numRef>
              <c:f>Sheet1!$B$2:$B$3</c:f>
              <c:numCache>
                <c:formatCode>General</c:formatCode>
                <c:ptCount val="2"/>
                <c:pt idx="0">
                  <c:v>10</c:v>
                </c:pt>
                <c:pt idx="1">
                  <c:v>22</c:v>
                </c:pt>
              </c:numCache>
            </c:numRef>
          </c:val>
          <c:extLst>
            <c:ext xmlns:c16="http://schemas.microsoft.com/office/drawing/2014/chart" uri="{C3380CC4-5D6E-409C-BE32-E72D297353CC}">
              <c16:uniqueId val="{00000000-B335-449F-B4F6-8FE9A120A8FC}"/>
            </c:ext>
          </c:extLst>
        </c:ser>
        <c:ser>
          <c:idx val="1"/>
          <c:order val="1"/>
          <c:tx>
            <c:strRef>
              <c:f>Sheet1!$C$1</c:f>
              <c:strCache>
                <c:ptCount val="1"/>
                <c:pt idx="0">
                  <c:v>Grandes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Certificados</c:v>
                </c:pt>
                <c:pt idx="1">
                  <c:v>No certificados</c:v>
                </c:pt>
              </c:strCache>
            </c:strRef>
          </c:cat>
          <c:val>
            <c:numRef>
              <c:f>Sheet1!$C$2:$C$3</c:f>
              <c:numCache>
                <c:formatCode>General</c:formatCode>
                <c:ptCount val="2"/>
                <c:pt idx="0">
                  <c:v>20</c:v>
                </c:pt>
                <c:pt idx="1">
                  <c:v>2</c:v>
                </c:pt>
              </c:numCache>
            </c:numRef>
          </c:val>
          <c:extLst>
            <c:ext xmlns:c16="http://schemas.microsoft.com/office/drawing/2014/chart" uri="{C3380CC4-5D6E-409C-BE32-E72D297353CC}">
              <c16:uniqueId val="{00000001-B335-449F-B4F6-8FE9A120A8FC}"/>
            </c:ext>
          </c:extLst>
        </c:ser>
        <c:dLbls>
          <c:dLblPos val="outEnd"/>
          <c:showLegendKey val="0"/>
          <c:showVal val="1"/>
          <c:showCatName val="0"/>
          <c:showSerName val="0"/>
          <c:showPercent val="0"/>
          <c:showBubbleSize val="0"/>
        </c:dLbls>
        <c:gapWidth val="219"/>
        <c:overlap val="-27"/>
        <c:axId val="1730245327"/>
        <c:axId val="1730246767"/>
      </c:barChart>
      <c:catAx>
        <c:axId val="173024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30246767"/>
        <c:crosses val="autoZero"/>
        <c:auto val="1"/>
        <c:lblAlgn val="ctr"/>
        <c:lblOffset val="100"/>
        <c:noMultiLvlLbl val="0"/>
      </c:catAx>
      <c:valAx>
        <c:axId val="1730246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3024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4702475409178"/>
          <c:y val="0.18159265887305753"/>
          <c:w val="0.57951127711864892"/>
          <c:h val="0.73473314625645225"/>
        </c:manualLayout>
      </c:layout>
      <c:barChart>
        <c:barDir val="bar"/>
        <c:grouping val="percentStacked"/>
        <c:varyColors val="0"/>
        <c:ser>
          <c:idx val="0"/>
          <c:order val="0"/>
          <c:tx>
            <c:strRef>
              <c:f>Sheet1!$B$1</c:f>
              <c:strCache>
                <c:ptCount val="1"/>
                <c:pt idx="0">
                  <c:v>Prácticas sostenibles</c:v>
                </c:pt>
              </c:strCache>
            </c:strRef>
          </c:tx>
          <c:spPr>
            <a:solidFill>
              <a:schemeClr val="accent1"/>
            </a:solidFill>
            <a:ln w="19050">
              <a:solidFill>
                <a:schemeClr val="lt1"/>
              </a:solidFill>
            </a:ln>
            <a:effectLst/>
          </c:spPr>
          <c:invertIfNegative val="0"/>
          <c:dLbls>
            <c:dLbl>
              <c:idx val="0"/>
              <c:tx>
                <c:rich>
                  <a:bodyPr/>
                  <a:lstStyle/>
                  <a:p>
                    <a:fld id="{F661ECE4-DAD0-4183-8CFA-38C034805D80}"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A7-4723-B07B-B8B039901120}"/>
                </c:ext>
              </c:extLst>
            </c:dLbl>
            <c:dLbl>
              <c:idx val="1"/>
              <c:tx>
                <c:rich>
                  <a:bodyPr/>
                  <a:lstStyle/>
                  <a:p>
                    <a:fld id="{5ECBF6D3-8A89-4ECA-A653-24E88ECFE5B7}"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7-4723-B07B-B8B039901120}"/>
                </c:ext>
              </c:extLst>
            </c:dLbl>
            <c:dLbl>
              <c:idx val="2"/>
              <c:tx>
                <c:rich>
                  <a:bodyPr/>
                  <a:lstStyle/>
                  <a:p>
                    <a:fld id="{677BEE57-80EE-4A5B-8E84-6163DE23694B}"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A7-4723-B07B-B8B039901120}"/>
                </c:ext>
              </c:extLst>
            </c:dLbl>
            <c:dLbl>
              <c:idx val="3"/>
              <c:tx>
                <c:rich>
                  <a:bodyPr/>
                  <a:lstStyle/>
                  <a:p>
                    <a:fld id="{DA8DC447-C41E-497C-9F1D-ECC8250C57F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A7-4723-B07B-B8B039901120}"/>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Proveedor 1</c:v>
                </c:pt>
                <c:pt idx="1">
                  <c:v>Proveedor 2</c:v>
                </c:pt>
                <c:pt idx="2">
                  <c:v>Proveedor 3</c:v>
                </c:pt>
                <c:pt idx="3">
                  <c:v>Proveedor 4</c:v>
                </c:pt>
              </c:strCache>
            </c:strRef>
          </c:cat>
          <c:val>
            <c:numRef>
              <c:f>Sheet1!$B$2:$B$5</c:f>
              <c:numCache>
                <c:formatCode>General</c:formatCode>
                <c:ptCount val="4"/>
                <c:pt idx="0">
                  <c:v>30</c:v>
                </c:pt>
                <c:pt idx="1">
                  <c:v>15</c:v>
                </c:pt>
                <c:pt idx="2">
                  <c:v>52</c:v>
                </c:pt>
                <c:pt idx="3">
                  <c:v>26</c:v>
                </c:pt>
              </c:numCache>
            </c:numRef>
          </c:val>
          <c:extLst>
            <c:ext xmlns:c16="http://schemas.microsoft.com/office/drawing/2014/chart" uri="{C3380CC4-5D6E-409C-BE32-E72D297353CC}">
              <c16:uniqueId val="{00000004-2BA7-4723-B07B-B8B039901120}"/>
            </c:ext>
          </c:extLst>
        </c:ser>
        <c:ser>
          <c:idx val="1"/>
          <c:order val="1"/>
          <c:tx>
            <c:strRef>
              <c:f>Sheet1!$C$1</c:f>
              <c:strCache>
                <c:ptCount val="1"/>
                <c:pt idx="0">
                  <c:v>Prácticas convencionales</c:v>
                </c:pt>
              </c:strCache>
            </c:strRef>
          </c:tx>
          <c:spPr>
            <a:solidFill>
              <a:srgbClr val="00B0F0"/>
            </a:solidFill>
            <a:ln w="19050">
              <a:solidFill>
                <a:schemeClr val="lt1"/>
              </a:solidFill>
            </a:ln>
            <a:effectLst/>
          </c:spPr>
          <c:invertIfNegative val="0"/>
          <c:dLbls>
            <c:dLbl>
              <c:idx val="0"/>
              <c:tx>
                <c:rich>
                  <a:bodyPr/>
                  <a:lstStyle/>
                  <a:p>
                    <a:fld id="{E6A04E32-F6CD-472E-A8E6-5BD457D80CE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A7-4723-B07B-B8B039901120}"/>
                </c:ext>
              </c:extLst>
            </c:dLbl>
            <c:dLbl>
              <c:idx val="1"/>
              <c:tx>
                <c:rich>
                  <a:bodyPr/>
                  <a:lstStyle/>
                  <a:p>
                    <a:fld id="{85003F64-9E0C-45F7-B66E-3B8768183BB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A7-4723-B07B-B8B039901120}"/>
                </c:ext>
              </c:extLst>
            </c:dLbl>
            <c:dLbl>
              <c:idx val="2"/>
              <c:tx>
                <c:rich>
                  <a:bodyPr/>
                  <a:lstStyle/>
                  <a:p>
                    <a:fld id="{4F5269A7-2CC2-4259-A10A-07A8CB5B143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A7-4723-B07B-B8B039901120}"/>
                </c:ext>
              </c:extLst>
            </c:dLbl>
            <c:dLbl>
              <c:idx val="3"/>
              <c:tx>
                <c:rich>
                  <a:bodyPr/>
                  <a:lstStyle/>
                  <a:p>
                    <a:fld id="{6822BCC9-5A54-4AC7-8E10-4EDAD296BC73}"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BA7-4723-B07B-B8B039901120}"/>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Proveedor 1</c:v>
                </c:pt>
                <c:pt idx="1">
                  <c:v>Proveedor 2</c:v>
                </c:pt>
                <c:pt idx="2">
                  <c:v>Proveedor 3</c:v>
                </c:pt>
                <c:pt idx="3">
                  <c:v>Proveedor 4</c:v>
                </c:pt>
              </c:strCache>
            </c:strRef>
          </c:cat>
          <c:val>
            <c:numRef>
              <c:f>Sheet1!$C$2:$C$5</c:f>
              <c:numCache>
                <c:formatCode>General</c:formatCode>
                <c:ptCount val="4"/>
                <c:pt idx="0">
                  <c:v>70</c:v>
                </c:pt>
                <c:pt idx="1">
                  <c:v>85</c:v>
                </c:pt>
                <c:pt idx="2">
                  <c:v>48</c:v>
                </c:pt>
                <c:pt idx="3">
                  <c:v>74</c:v>
                </c:pt>
              </c:numCache>
            </c:numRef>
          </c:val>
          <c:extLst>
            <c:ext xmlns:c16="http://schemas.microsoft.com/office/drawing/2014/chart" uri="{C3380CC4-5D6E-409C-BE32-E72D297353CC}">
              <c16:uniqueId val="{00000009-2BA7-4723-B07B-B8B039901120}"/>
            </c:ext>
          </c:extLst>
        </c:ser>
        <c:dLbls>
          <c:dLblPos val="ctr"/>
          <c:showLegendKey val="0"/>
          <c:showVal val="1"/>
          <c:showCatName val="0"/>
          <c:showSerName val="0"/>
          <c:showPercent val="0"/>
          <c:showBubbleSize val="0"/>
        </c:dLbls>
        <c:gapWidth val="55"/>
        <c:overlap val="100"/>
        <c:axId val="1727106239"/>
        <c:axId val="1729405343"/>
      </c:barChart>
      <c:valAx>
        <c:axId val="1729405343"/>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27106239"/>
        <c:crosses val="autoZero"/>
        <c:crossBetween val="between"/>
      </c:valAx>
      <c:catAx>
        <c:axId val="172710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29405343"/>
        <c:crosses val="autoZero"/>
        <c:auto val="1"/>
        <c:lblAlgn val="ctr"/>
        <c:lblOffset val="100"/>
        <c:noMultiLvlLbl val="0"/>
      </c:catAx>
      <c:spPr>
        <a:noFill/>
        <a:ln>
          <a:noFill/>
        </a:ln>
        <a:effectLst/>
      </c:spPr>
    </c:plotArea>
    <c:legend>
      <c:legendPos val="r"/>
      <c:layout>
        <c:manualLayout>
          <c:xMode val="edge"/>
          <c:yMode val="edge"/>
          <c:x val="0.72159602076504947"/>
          <c:y val="0.50364182369081589"/>
          <c:w val="0.26476229506034193"/>
          <c:h val="0.338539834417694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91152-6BEB-4875-8CE9-B586A6D5F23C}" type="doc">
      <dgm:prSet loTypeId="urn:microsoft.com/office/officeart/2005/8/layout/bProcess3" loCatId="process" qsTypeId="urn:microsoft.com/office/officeart/2005/8/quickstyle/simple1" qsCatId="simple" csTypeId="urn:microsoft.com/office/officeart/2005/8/colors/accent3_3" csCatId="accent3" phldr="1"/>
      <dgm:spPr/>
      <dgm:t>
        <a:bodyPr/>
        <a:lstStyle/>
        <a:p>
          <a:endParaRPr lang="en-US"/>
        </a:p>
      </dgm:t>
    </dgm:pt>
    <dgm:pt modelId="{A7438290-173F-4143-A6C9-E4B9F5A91102}">
      <dgm:prSet phldrT="[Text]" custT="1"/>
      <dgm:spPr/>
      <dgm:t>
        <a:bodyPr/>
        <a:lstStyle/>
        <a:p>
          <a:pPr algn="ctr"/>
          <a:r>
            <a:rPr lang="en-US" sz="1600" dirty="0">
              <a:latin typeface="Poppins" panose="00000500000000000000" pitchFamily="2" charset="0"/>
              <a:cs typeface="Poppins" panose="00000500000000000000" pitchFamily="2" charset="0"/>
            </a:rPr>
            <a:t>1. </a:t>
          </a:r>
          <a:r>
            <a:rPr lang="en-US" sz="1600" dirty="0" err="1">
              <a:latin typeface="Poppins" panose="00000500000000000000" pitchFamily="2" charset="0"/>
              <a:cs typeface="Poppins" panose="00000500000000000000" pitchFamily="2" charset="0"/>
            </a:rPr>
            <a:t>Comprender</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el</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contexto</a:t>
          </a:r>
          <a:endParaRPr lang="en-US" sz="1600" dirty="0">
            <a:latin typeface="Poppins" panose="00000500000000000000" pitchFamily="2" charset="0"/>
            <a:cs typeface="Poppins" panose="00000500000000000000" pitchFamily="2" charset="0"/>
          </a:endParaRPr>
        </a:p>
      </dgm:t>
    </dgm:pt>
    <dgm:pt modelId="{D102367D-D28D-416F-8386-E17EC1027FE2}" type="parTrans" cxnId="{EF190F4D-13F4-45E8-987A-39153B8A1533}">
      <dgm:prSet/>
      <dgm:spPr/>
      <dgm:t>
        <a:bodyPr/>
        <a:lstStyle/>
        <a:p>
          <a:pPr algn="ctr"/>
          <a:endParaRPr lang="en-US" sz="3600">
            <a:latin typeface="Poppins" panose="00000500000000000000" pitchFamily="2" charset="0"/>
            <a:cs typeface="Poppins" panose="00000500000000000000" pitchFamily="2" charset="0"/>
          </a:endParaRPr>
        </a:p>
      </dgm:t>
    </dgm:pt>
    <dgm:pt modelId="{D90AF006-F741-4BC6-B759-FC6FD3081767}" type="sibTrans" cxnId="{EF190F4D-13F4-45E8-987A-39153B8A1533}">
      <dgm:prSet custT="1"/>
      <dgm:spPr/>
      <dgm:t>
        <a:bodyPr/>
        <a:lstStyle/>
        <a:p>
          <a:pPr algn="ctr"/>
          <a:endParaRPr lang="en-US" sz="3600">
            <a:latin typeface="Poppins" panose="00000500000000000000" pitchFamily="2" charset="0"/>
            <a:cs typeface="Poppins" panose="00000500000000000000" pitchFamily="2" charset="0"/>
          </a:endParaRPr>
        </a:p>
      </dgm:t>
    </dgm:pt>
    <dgm:pt modelId="{0B54FE9C-6076-46E2-A412-094D04C44FC6}">
      <dgm:prSet phldrT="[Text]" custT="1"/>
      <dgm:spPr/>
      <dgm:t>
        <a:bodyPr/>
        <a:lstStyle/>
        <a:p>
          <a:pPr algn="ctr"/>
          <a:r>
            <a:rPr lang="en-US" sz="1600" dirty="0">
              <a:latin typeface="Poppins" panose="00000500000000000000" pitchFamily="2" charset="0"/>
              <a:cs typeface="Poppins" panose="00000500000000000000" pitchFamily="2" charset="0"/>
            </a:rPr>
            <a:t>3. </a:t>
          </a:r>
          <a:r>
            <a:rPr lang="es-ES" sz="1600" dirty="0">
              <a:latin typeface="Poppins" panose="00000500000000000000" pitchFamily="2" charset="0"/>
              <a:cs typeface="Poppins" panose="00000500000000000000" pitchFamily="2" charset="0"/>
            </a:rPr>
            <a:t>Identificar el público objetivo de su sistema MEL</a:t>
          </a:r>
          <a:endParaRPr lang="en-US" sz="1600" dirty="0">
            <a:latin typeface="Poppins" panose="00000500000000000000" pitchFamily="2" charset="0"/>
            <a:cs typeface="Poppins" panose="00000500000000000000" pitchFamily="2" charset="0"/>
          </a:endParaRPr>
        </a:p>
      </dgm:t>
    </dgm:pt>
    <dgm:pt modelId="{66017C57-0F21-4202-AB06-E42BD29C6D25}" type="parTrans" cxnId="{6C12FA23-12F2-4687-9144-EE6D28B260F1}">
      <dgm:prSet/>
      <dgm:spPr/>
      <dgm:t>
        <a:bodyPr/>
        <a:lstStyle/>
        <a:p>
          <a:pPr algn="ctr"/>
          <a:endParaRPr lang="en-US" sz="3600">
            <a:latin typeface="Poppins" panose="00000500000000000000" pitchFamily="2" charset="0"/>
            <a:cs typeface="Poppins" panose="00000500000000000000" pitchFamily="2" charset="0"/>
          </a:endParaRPr>
        </a:p>
      </dgm:t>
    </dgm:pt>
    <dgm:pt modelId="{25FF67AE-2D25-4FFF-9EEF-EF3BC3CAA71E}" type="sibTrans" cxnId="{6C12FA23-12F2-4687-9144-EE6D28B260F1}">
      <dgm:prSet custT="1"/>
      <dgm:spPr/>
      <dgm:t>
        <a:bodyPr/>
        <a:lstStyle/>
        <a:p>
          <a:pPr algn="ctr"/>
          <a:endParaRPr lang="en-US" sz="3600">
            <a:latin typeface="Poppins" panose="00000500000000000000" pitchFamily="2" charset="0"/>
            <a:cs typeface="Poppins" panose="00000500000000000000" pitchFamily="2" charset="0"/>
          </a:endParaRPr>
        </a:p>
      </dgm:t>
    </dgm:pt>
    <dgm:pt modelId="{CED4DCD4-742E-4A2D-BBBB-3A1B8B7C817A}">
      <dgm:prSet phldrT="[Text]" custT="1"/>
      <dgm:spPr/>
      <dgm:t>
        <a:bodyPr/>
        <a:lstStyle/>
        <a:p>
          <a:pPr algn="ctr"/>
          <a:r>
            <a:rPr lang="en-US" sz="1600" dirty="0">
              <a:latin typeface="Poppins" panose="00000500000000000000" pitchFamily="2" charset="0"/>
              <a:cs typeface="Poppins" panose="00000500000000000000" pitchFamily="2" charset="0"/>
            </a:rPr>
            <a:t>4. </a:t>
          </a:r>
          <a:r>
            <a:rPr lang="en-US" sz="1600" dirty="0" err="1">
              <a:latin typeface="Poppins" panose="00000500000000000000" pitchFamily="2" charset="0"/>
              <a:cs typeface="Poppins" panose="00000500000000000000" pitchFamily="2" charset="0"/>
            </a:rPr>
            <a:t>Seleccionar</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los</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indicadores</a:t>
          </a:r>
          <a:endParaRPr lang="en-US" sz="1600" dirty="0">
            <a:latin typeface="Poppins" panose="00000500000000000000" pitchFamily="2" charset="0"/>
            <a:cs typeface="Poppins" panose="00000500000000000000" pitchFamily="2" charset="0"/>
          </a:endParaRPr>
        </a:p>
      </dgm:t>
    </dgm:pt>
    <dgm:pt modelId="{D0278C17-6953-4B10-9812-DD75F81BF91F}" type="parTrans" cxnId="{4830ECA4-F382-4D0C-955A-BDC466B8BEB3}">
      <dgm:prSet/>
      <dgm:spPr/>
      <dgm:t>
        <a:bodyPr/>
        <a:lstStyle/>
        <a:p>
          <a:pPr algn="ctr"/>
          <a:endParaRPr lang="en-US" sz="3600">
            <a:latin typeface="Poppins" panose="00000500000000000000" pitchFamily="2" charset="0"/>
            <a:cs typeface="Poppins" panose="00000500000000000000" pitchFamily="2" charset="0"/>
          </a:endParaRPr>
        </a:p>
      </dgm:t>
    </dgm:pt>
    <dgm:pt modelId="{B8DE7BCE-4687-40E3-906F-8DF9C1F26DAC}" type="sibTrans" cxnId="{4830ECA4-F382-4D0C-955A-BDC466B8BEB3}">
      <dgm:prSet custT="1"/>
      <dgm:spPr/>
      <dgm:t>
        <a:bodyPr/>
        <a:lstStyle/>
        <a:p>
          <a:pPr algn="ctr"/>
          <a:endParaRPr lang="en-US" sz="3600">
            <a:latin typeface="Poppins" panose="00000500000000000000" pitchFamily="2" charset="0"/>
            <a:cs typeface="Poppins" panose="00000500000000000000" pitchFamily="2" charset="0"/>
          </a:endParaRPr>
        </a:p>
      </dgm:t>
    </dgm:pt>
    <dgm:pt modelId="{7388147F-3088-42E3-9BEB-E90539F39E67}">
      <dgm:prSet phldrT="[Text]" custT="1"/>
      <dgm:spPr/>
      <dgm:t>
        <a:bodyPr/>
        <a:lstStyle/>
        <a:p>
          <a:pPr algn="ctr"/>
          <a:r>
            <a:rPr lang="en-US" sz="1600" dirty="0">
              <a:latin typeface="Poppins" panose="00000500000000000000" pitchFamily="2" charset="0"/>
              <a:cs typeface="Poppins" panose="00000500000000000000" pitchFamily="2" charset="0"/>
            </a:rPr>
            <a:t>5. </a:t>
          </a:r>
          <a:r>
            <a:rPr lang="en-US" sz="1600" dirty="0" err="1">
              <a:latin typeface="Poppins" panose="00000500000000000000" pitchFamily="2" charset="0"/>
              <a:cs typeface="Poppins" panose="00000500000000000000" pitchFamily="2" charset="0"/>
            </a:rPr>
            <a:t>Seleccionar</a:t>
          </a:r>
          <a:r>
            <a:rPr lang="en-US" sz="1600" dirty="0">
              <a:latin typeface="Poppins" panose="00000500000000000000" pitchFamily="2" charset="0"/>
              <a:cs typeface="Poppins" panose="00000500000000000000" pitchFamily="2" charset="0"/>
            </a:rPr>
            <a:t> las </a:t>
          </a:r>
          <a:r>
            <a:rPr lang="en-US" sz="1600" dirty="0" err="1">
              <a:latin typeface="Poppins" panose="00000500000000000000" pitchFamily="2" charset="0"/>
              <a:cs typeface="Poppins" panose="00000500000000000000" pitchFamily="2" charset="0"/>
            </a:rPr>
            <a:t>herramientas</a:t>
          </a:r>
          <a:r>
            <a:rPr lang="en-US" sz="1600" dirty="0">
              <a:latin typeface="Poppins" panose="00000500000000000000" pitchFamily="2" charset="0"/>
              <a:cs typeface="Poppins" panose="00000500000000000000" pitchFamily="2" charset="0"/>
            </a:rPr>
            <a:t> MEL</a:t>
          </a:r>
        </a:p>
      </dgm:t>
    </dgm:pt>
    <dgm:pt modelId="{7A5334BC-1002-4F6F-B306-F2AC32520258}" type="parTrans" cxnId="{A3DF8BC2-EFB1-42AE-96E3-37AE7613DB7B}">
      <dgm:prSet/>
      <dgm:spPr/>
      <dgm:t>
        <a:bodyPr/>
        <a:lstStyle/>
        <a:p>
          <a:pPr algn="ctr"/>
          <a:endParaRPr lang="en-US" sz="3600">
            <a:latin typeface="Poppins" panose="00000500000000000000" pitchFamily="2" charset="0"/>
            <a:cs typeface="Poppins" panose="00000500000000000000" pitchFamily="2" charset="0"/>
          </a:endParaRPr>
        </a:p>
      </dgm:t>
    </dgm:pt>
    <dgm:pt modelId="{792389F2-1FD0-4538-84C9-AC44002304A5}" type="sibTrans" cxnId="{A3DF8BC2-EFB1-42AE-96E3-37AE7613DB7B}">
      <dgm:prSet custT="1"/>
      <dgm:spPr/>
      <dgm:t>
        <a:bodyPr/>
        <a:lstStyle/>
        <a:p>
          <a:pPr algn="ctr"/>
          <a:endParaRPr lang="en-US" sz="3600">
            <a:latin typeface="Poppins" panose="00000500000000000000" pitchFamily="2" charset="0"/>
            <a:cs typeface="Poppins" panose="00000500000000000000" pitchFamily="2" charset="0"/>
          </a:endParaRPr>
        </a:p>
      </dgm:t>
    </dgm:pt>
    <dgm:pt modelId="{AA745DFD-AD48-4420-98F8-6E3417E811E5}">
      <dgm:prSet phldrT="[Text]" custT="1"/>
      <dgm:spPr/>
      <dgm:t>
        <a:bodyPr/>
        <a:lstStyle/>
        <a:p>
          <a:pPr algn="ctr"/>
          <a:r>
            <a:rPr lang="en-US" sz="1600" dirty="0">
              <a:latin typeface="Poppins" panose="00000500000000000000" pitchFamily="2" charset="0"/>
              <a:cs typeface="Poppins" panose="00000500000000000000" pitchFamily="2" charset="0"/>
            </a:rPr>
            <a:t>6. </a:t>
          </a:r>
          <a:r>
            <a:rPr lang="en-US" sz="1600" dirty="0" err="1">
              <a:latin typeface="Poppins" panose="00000500000000000000" pitchFamily="2" charset="0"/>
              <a:cs typeface="Poppins" panose="00000500000000000000" pitchFamily="2" charset="0"/>
            </a:rPr>
            <a:t>Analizar</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los</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datos</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recopilados</a:t>
          </a:r>
          <a:endParaRPr lang="en-US" sz="1600" dirty="0">
            <a:latin typeface="Poppins" panose="00000500000000000000" pitchFamily="2" charset="0"/>
            <a:cs typeface="Poppins" panose="00000500000000000000" pitchFamily="2" charset="0"/>
          </a:endParaRPr>
        </a:p>
      </dgm:t>
    </dgm:pt>
    <dgm:pt modelId="{BD57F7C0-29DD-4A3B-AD41-00DAD8C1D0A9}" type="parTrans" cxnId="{D53E8362-B074-424F-B633-2533F7BECF19}">
      <dgm:prSet/>
      <dgm:spPr/>
      <dgm:t>
        <a:bodyPr/>
        <a:lstStyle/>
        <a:p>
          <a:pPr algn="ctr"/>
          <a:endParaRPr lang="en-US" sz="3600">
            <a:latin typeface="Poppins" panose="00000500000000000000" pitchFamily="2" charset="0"/>
            <a:cs typeface="Poppins" panose="00000500000000000000" pitchFamily="2" charset="0"/>
          </a:endParaRPr>
        </a:p>
      </dgm:t>
    </dgm:pt>
    <dgm:pt modelId="{7E3A9BD7-51AE-452B-8EB5-3DA7DAF4B4E4}" type="sibTrans" cxnId="{D53E8362-B074-424F-B633-2533F7BECF19}">
      <dgm:prSet custT="1"/>
      <dgm:spPr/>
      <dgm:t>
        <a:bodyPr/>
        <a:lstStyle/>
        <a:p>
          <a:pPr algn="ctr"/>
          <a:endParaRPr lang="en-US" sz="3600">
            <a:latin typeface="Poppins" panose="00000500000000000000" pitchFamily="2" charset="0"/>
            <a:cs typeface="Poppins" panose="00000500000000000000" pitchFamily="2" charset="0"/>
          </a:endParaRPr>
        </a:p>
      </dgm:t>
    </dgm:pt>
    <dgm:pt modelId="{1AB6B5E6-B7C2-4633-89C1-64687F2DAB64}">
      <dgm:prSet phldrT="[Text]" custT="1"/>
      <dgm:spPr/>
      <dgm:t>
        <a:bodyPr/>
        <a:lstStyle/>
        <a:p>
          <a:pPr algn="ctr"/>
          <a:r>
            <a:rPr lang="en-US" sz="1600" dirty="0">
              <a:latin typeface="Poppins" panose="00000500000000000000" pitchFamily="2" charset="0"/>
              <a:cs typeface="Poppins" panose="00000500000000000000" pitchFamily="2" charset="0"/>
            </a:rPr>
            <a:t>7. </a:t>
          </a:r>
          <a:r>
            <a:rPr lang="es-ES" sz="1600" dirty="0">
              <a:latin typeface="Poppins" panose="00000500000000000000" pitchFamily="2" charset="0"/>
              <a:cs typeface="Poppins" panose="00000500000000000000" pitchFamily="2" charset="0"/>
            </a:rPr>
            <a:t>Informar sobre los resultados y tomar decisiones</a:t>
          </a:r>
          <a:endParaRPr lang="en-US" sz="1600" dirty="0">
            <a:latin typeface="Poppins" panose="00000500000000000000" pitchFamily="2" charset="0"/>
            <a:cs typeface="Poppins" panose="00000500000000000000" pitchFamily="2" charset="0"/>
          </a:endParaRPr>
        </a:p>
      </dgm:t>
    </dgm:pt>
    <dgm:pt modelId="{81169E79-DF2F-46C3-9A57-7835E35A01B5}" type="parTrans" cxnId="{7F24D8B6-23AE-4ED0-87ED-C40A8235D263}">
      <dgm:prSet/>
      <dgm:spPr/>
      <dgm:t>
        <a:bodyPr/>
        <a:lstStyle/>
        <a:p>
          <a:pPr algn="ctr"/>
          <a:endParaRPr lang="en-US" sz="3600">
            <a:latin typeface="Poppins" panose="00000500000000000000" pitchFamily="2" charset="0"/>
            <a:cs typeface="Poppins" panose="00000500000000000000" pitchFamily="2" charset="0"/>
          </a:endParaRPr>
        </a:p>
      </dgm:t>
    </dgm:pt>
    <dgm:pt modelId="{1C4CB6E1-AC18-4B40-93CD-04FBEEF51CE6}" type="sibTrans" cxnId="{7F24D8B6-23AE-4ED0-87ED-C40A8235D263}">
      <dgm:prSet/>
      <dgm:spPr/>
      <dgm:t>
        <a:bodyPr/>
        <a:lstStyle/>
        <a:p>
          <a:pPr algn="ctr"/>
          <a:endParaRPr lang="en-US" sz="3600">
            <a:latin typeface="Poppins" panose="00000500000000000000" pitchFamily="2" charset="0"/>
            <a:cs typeface="Poppins" panose="00000500000000000000" pitchFamily="2" charset="0"/>
          </a:endParaRPr>
        </a:p>
      </dgm:t>
    </dgm:pt>
    <dgm:pt modelId="{875C447E-B1BD-48AE-AAF9-EBA5AB756D7A}">
      <dgm:prSet phldrT="[Text]" custT="1"/>
      <dgm:spPr/>
      <dgm:t>
        <a:bodyPr/>
        <a:lstStyle/>
        <a:p>
          <a:pPr algn="ctr"/>
          <a:r>
            <a:rPr lang="en-US" sz="1600" dirty="0">
              <a:latin typeface="Poppins" panose="00000500000000000000" pitchFamily="2" charset="0"/>
              <a:cs typeface="Poppins" panose="00000500000000000000" pitchFamily="2" charset="0"/>
            </a:rPr>
            <a:t>2. </a:t>
          </a:r>
          <a:r>
            <a:rPr lang="es-ES" sz="1600" dirty="0">
              <a:latin typeface="Poppins" panose="00000500000000000000" pitchFamily="2" charset="0"/>
              <a:cs typeface="Poppins" panose="00000500000000000000" pitchFamily="2" charset="0"/>
            </a:rPr>
            <a:t>Desarrollar una estrategia de resiliencia y sostenibilidad para su empresa</a:t>
          </a:r>
          <a:endParaRPr lang="en-US" sz="1600" dirty="0">
            <a:latin typeface="Poppins" panose="00000500000000000000" pitchFamily="2" charset="0"/>
            <a:cs typeface="Poppins" panose="00000500000000000000" pitchFamily="2" charset="0"/>
          </a:endParaRPr>
        </a:p>
      </dgm:t>
    </dgm:pt>
    <dgm:pt modelId="{5FFD7E8A-83A5-4640-A88E-8D04261CAAE0}" type="parTrans" cxnId="{72B7E107-9BDE-409C-B35C-A41965E1B665}">
      <dgm:prSet/>
      <dgm:spPr/>
      <dgm:t>
        <a:bodyPr/>
        <a:lstStyle/>
        <a:p>
          <a:endParaRPr lang="en-US" sz="3600">
            <a:latin typeface="Poppins" panose="00000500000000000000" pitchFamily="2" charset="0"/>
            <a:cs typeface="Poppins" panose="00000500000000000000" pitchFamily="2" charset="0"/>
          </a:endParaRPr>
        </a:p>
      </dgm:t>
    </dgm:pt>
    <dgm:pt modelId="{56E23175-22A6-40B3-A767-962416243764}" type="sibTrans" cxnId="{72B7E107-9BDE-409C-B35C-A41965E1B665}">
      <dgm:prSet custT="1"/>
      <dgm:spPr/>
      <dgm:t>
        <a:bodyPr/>
        <a:lstStyle/>
        <a:p>
          <a:endParaRPr lang="en-US" sz="3600">
            <a:latin typeface="Poppins" panose="00000500000000000000" pitchFamily="2" charset="0"/>
            <a:cs typeface="Poppins" panose="00000500000000000000" pitchFamily="2" charset="0"/>
          </a:endParaRPr>
        </a:p>
      </dgm:t>
    </dgm:pt>
    <dgm:pt modelId="{422014CB-9120-477E-A812-C3D6B05A1A55}" type="pres">
      <dgm:prSet presAssocID="{F7591152-6BEB-4875-8CE9-B586A6D5F23C}" presName="Name0" presStyleCnt="0">
        <dgm:presLayoutVars>
          <dgm:dir/>
          <dgm:resizeHandles val="exact"/>
        </dgm:presLayoutVars>
      </dgm:prSet>
      <dgm:spPr/>
    </dgm:pt>
    <dgm:pt modelId="{1C860BB0-2134-49A3-974B-5401EC22D42D}" type="pres">
      <dgm:prSet presAssocID="{A7438290-173F-4143-A6C9-E4B9F5A91102}" presName="node" presStyleLbl="node1" presStyleIdx="0" presStyleCnt="7">
        <dgm:presLayoutVars>
          <dgm:bulletEnabled val="1"/>
        </dgm:presLayoutVars>
      </dgm:prSet>
      <dgm:spPr>
        <a:prstGeom prst="roundRect">
          <a:avLst/>
        </a:prstGeom>
      </dgm:spPr>
    </dgm:pt>
    <dgm:pt modelId="{86BB4D77-C883-41CB-BCE3-4BEFE45CB239}" type="pres">
      <dgm:prSet presAssocID="{D90AF006-F741-4BC6-B759-FC6FD3081767}" presName="sibTrans" presStyleLbl="sibTrans1D1" presStyleIdx="0" presStyleCnt="6"/>
      <dgm:spPr/>
    </dgm:pt>
    <dgm:pt modelId="{F778CC0B-A355-40C4-A022-C7D8313C0A0F}" type="pres">
      <dgm:prSet presAssocID="{D90AF006-F741-4BC6-B759-FC6FD3081767}" presName="connectorText" presStyleLbl="sibTrans1D1" presStyleIdx="0" presStyleCnt="6"/>
      <dgm:spPr/>
    </dgm:pt>
    <dgm:pt modelId="{B3857B58-84B7-41DA-AA1F-9C2912A38977}" type="pres">
      <dgm:prSet presAssocID="{875C447E-B1BD-48AE-AAF9-EBA5AB756D7A}" presName="node" presStyleLbl="node1" presStyleIdx="1" presStyleCnt="7">
        <dgm:presLayoutVars>
          <dgm:bulletEnabled val="1"/>
        </dgm:presLayoutVars>
      </dgm:prSet>
      <dgm:spPr>
        <a:prstGeom prst="roundRect">
          <a:avLst/>
        </a:prstGeom>
      </dgm:spPr>
    </dgm:pt>
    <dgm:pt modelId="{59C55758-6B06-4584-967C-47530AF30A87}" type="pres">
      <dgm:prSet presAssocID="{56E23175-22A6-40B3-A767-962416243764}" presName="sibTrans" presStyleLbl="sibTrans1D1" presStyleIdx="1" presStyleCnt="6"/>
      <dgm:spPr/>
    </dgm:pt>
    <dgm:pt modelId="{5391DF99-7CDC-4C97-892E-F539BC078678}" type="pres">
      <dgm:prSet presAssocID="{56E23175-22A6-40B3-A767-962416243764}" presName="connectorText" presStyleLbl="sibTrans1D1" presStyleIdx="1" presStyleCnt="6"/>
      <dgm:spPr/>
    </dgm:pt>
    <dgm:pt modelId="{BE8487EA-BD5B-424B-8891-2B784E7A4EE3}" type="pres">
      <dgm:prSet presAssocID="{0B54FE9C-6076-46E2-A412-094D04C44FC6}" presName="node" presStyleLbl="node1" presStyleIdx="2" presStyleCnt="7">
        <dgm:presLayoutVars>
          <dgm:bulletEnabled val="1"/>
        </dgm:presLayoutVars>
      </dgm:prSet>
      <dgm:spPr>
        <a:prstGeom prst="roundRect">
          <a:avLst/>
        </a:prstGeom>
      </dgm:spPr>
    </dgm:pt>
    <dgm:pt modelId="{6EBCA2A7-D2F2-4A4B-A8D8-FB9B320B2AE5}" type="pres">
      <dgm:prSet presAssocID="{25FF67AE-2D25-4FFF-9EEF-EF3BC3CAA71E}" presName="sibTrans" presStyleLbl="sibTrans1D1" presStyleIdx="2" presStyleCnt="6"/>
      <dgm:spPr/>
    </dgm:pt>
    <dgm:pt modelId="{F1F84B9A-DF93-4EB1-BA98-04BE8BD3C603}" type="pres">
      <dgm:prSet presAssocID="{25FF67AE-2D25-4FFF-9EEF-EF3BC3CAA71E}" presName="connectorText" presStyleLbl="sibTrans1D1" presStyleIdx="2" presStyleCnt="6"/>
      <dgm:spPr/>
    </dgm:pt>
    <dgm:pt modelId="{0E02A569-8D6D-49CD-A610-B5D15AE0EE8D}" type="pres">
      <dgm:prSet presAssocID="{CED4DCD4-742E-4A2D-BBBB-3A1B8B7C817A}" presName="node" presStyleLbl="node1" presStyleIdx="3" presStyleCnt="7">
        <dgm:presLayoutVars>
          <dgm:bulletEnabled val="1"/>
        </dgm:presLayoutVars>
      </dgm:prSet>
      <dgm:spPr>
        <a:prstGeom prst="roundRect">
          <a:avLst/>
        </a:prstGeom>
      </dgm:spPr>
    </dgm:pt>
    <dgm:pt modelId="{88FD72F1-D504-4664-A094-50BCD9EA64A2}" type="pres">
      <dgm:prSet presAssocID="{B8DE7BCE-4687-40E3-906F-8DF9C1F26DAC}" presName="sibTrans" presStyleLbl="sibTrans1D1" presStyleIdx="3" presStyleCnt="6"/>
      <dgm:spPr/>
    </dgm:pt>
    <dgm:pt modelId="{6F3A7459-6EB1-4EC1-9345-E3F8775219B3}" type="pres">
      <dgm:prSet presAssocID="{B8DE7BCE-4687-40E3-906F-8DF9C1F26DAC}" presName="connectorText" presStyleLbl="sibTrans1D1" presStyleIdx="3" presStyleCnt="6"/>
      <dgm:spPr/>
    </dgm:pt>
    <dgm:pt modelId="{9CF4244A-5478-4D90-9C45-4925F48DC2BA}" type="pres">
      <dgm:prSet presAssocID="{7388147F-3088-42E3-9BEB-E90539F39E67}" presName="node" presStyleLbl="node1" presStyleIdx="4" presStyleCnt="7">
        <dgm:presLayoutVars>
          <dgm:bulletEnabled val="1"/>
        </dgm:presLayoutVars>
      </dgm:prSet>
      <dgm:spPr>
        <a:prstGeom prst="roundRect">
          <a:avLst/>
        </a:prstGeom>
      </dgm:spPr>
    </dgm:pt>
    <dgm:pt modelId="{8D79B990-7F7B-4307-84BF-4F012DD88A81}" type="pres">
      <dgm:prSet presAssocID="{792389F2-1FD0-4538-84C9-AC44002304A5}" presName="sibTrans" presStyleLbl="sibTrans1D1" presStyleIdx="4" presStyleCnt="6"/>
      <dgm:spPr/>
    </dgm:pt>
    <dgm:pt modelId="{4B4AEB84-B4D5-4462-BA06-A7271025AC2D}" type="pres">
      <dgm:prSet presAssocID="{792389F2-1FD0-4538-84C9-AC44002304A5}" presName="connectorText" presStyleLbl="sibTrans1D1" presStyleIdx="4" presStyleCnt="6"/>
      <dgm:spPr/>
    </dgm:pt>
    <dgm:pt modelId="{4A4259AC-898E-4EDE-9B19-1B93CF64E724}" type="pres">
      <dgm:prSet presAssocID="{AA745DFD-AD48-4420-98F8-6E3417E811E5}" presName="node" presStyleLbl="node1" presStyleIdx="5" presStyleCnt="7">
        <dgm:presLayoutVars>
          <dgm:bulletEnabled val="1"/>
        </dgm:presLayoutVars>
      </dgm:prSet>
      <dgm:spPr>
        <a:prstGeom prst="roundRect">
          <a:avLst/>
        </a:prstGeom>
      </dgm:spPr>
    </dgm:pt>
    <dgm:pt modelId="{123926F0-D843-4DFB-B6A9-67DEE59CA4DF}" type="pres">
      <dgm:prSet presAssocID="{7E3A9BD7-51AE-452B-8EB5-3DA7DAF4B4E4}" presName="sibTrans" presStyleLbl="sibTrans1D1" presStyleIdx="5" presStyleCnt="6"/>
      <dgm:spPr/>
    </dgm:pt>
    <dgm:pt modelId="{CCCD75DC-A010-4CE3-AB84-9B8C5972BEBD}" type="pres">
      <dgm:prSet presAssocID="{7E3A9BD7-51AE-452B-8EB5-3DA7DAF4B4E4}" presName="connectorText" presStyleLbl="sibTrans1D1" presStyleIdx="5" presStyleCnt="6"/>
      <dgm:spPr/>
    </dgm:pt>
    <dgm:pt modelId="{65F77483-ECF7-4911-A959-A2ED6C315112}" type="pres">
      <dgm:prSet presAssocID="{1AB6B5E6-B7C2-4633-89C1-64687F2DAB64}" presName="node" presStyleLbl="node1" presStyleIdx="6" presStyleCnt="7">
        <dgm:presLayoutVars>
          <dgm:bulletEnabled val="1"/>
        </dgm:presLayoutVars>
      </dgm:prSet>
      <dgm:spPr>
        <a:prstGeom prst="roundRect">
          <a:avLst/>
        </a:prstGeom>
      </dgm:spPr>
    </dgm:pt>
  </dgm:ptLst>
  <dgm:cxnLst>
    <dgm:cxn modelId="{62417505-5676-4ECF-880C-F75AE6838FFE}" type="presOf" srcId="{A7438290-173F-4143-A6C9-E4B9F5A91102}" destId="{1C860BB0-2134-49A3-974B-5401EC22D42D}" srcOrd="0" destOrd="0" presId="urn:microsoft.com/office/officeart/2005/8/layout/bProcess3"/>
    <dgm:cxn modelId="{72B7E107-9BDE-409C-B35C-A41965E1B665}" srcId="{F7591152-6BEB-4875-8CE9-B586A6D5F23C}" destId="{875C447E-B1BD-48AE-AAF9-EBA5AB756D7A}" srcOrd="1" destOrd="0" parTransId="{5FFD7E8A-83A5-4640-A88E-8D04261CAAE0}" sibTransId="{56E23175-22A6-40B3-A767-962416243764}"/>
    <dgm:cxn modelId="{95CA940D-4A98-4AE5-BB1F-825716FF586A}" type="presOf" srcId="{0B54FE9C-6076-46E2-A412-094D04C44FC6}" destId="{BE8487EA-BD5B-424B-8891-2B784E7A4EE3}" srcOrd="0" destOrd="0" presId="urn:microsoft.com/office/officeart/2005/8/layout/bProcess3"/>
    <dgm:cxn modelId="{FE037616-F987-4273-A0F6-E4095530BB81}" type="presOf" srcId="{CED4DCD4-742E-4A2D-BBBB-3A1B8B7C817A}" destId="{0E02A569-8D6D-49CD-A610-B5D15AE0EE8D}" srcOrd="0" destOrd="0" presId="urn:microsoft.com/office/officeart/2005/8/layout/bProcess3"/>
    <dgm:cxn modelId="{DF422B1C-2388-4F1C-BC91-B9F3363B4217}" type="presOf" srcId="{D90AF006-F741-4BC6-B759-FC6FD3081767}" destId="{86BB4D77-C883-41CB-BCE3-4BEFE45CB239}" srcOrd="0" destOrd="0" presId="urn:microsoft.com/office/officeart/2005/8/layout/bProcess3"/>
    <dgm:cxn modelId="{31B9251F-71D0-48D6-8785-77B90E240B76}" type="presOf" srcId="{875C447E-B1BD-48AE-AAF9-EBA5AB756D7A}" destId="{B3857B58-84B7-41DA-AA1F-9C2912A38977}" srcOrd="0" destOrd="0" presId="urn:microsoft.com/office/officeart/2005/8/layout/bProcess3"/>
    <dgm:cxn modelId="{6C12FA23-12F2-4687-9144-EE6D28B260F1}" srcId="{F7591152-6BEB-4875-8CE9-B586A6D5F23C}" destId="{0B54FE9C-6076-46E2-A412-094D04C44FC6}" srcOrd="2" destOrd="0" parTransId="{66017C57-0F21-4202-AB06-E42BD29C6D25}" sibTransId="{25FF67AE-2D25-4FFF-9EEF-EF3BC3CAA71E}"/>
    <dgm:cxn modelId="{26683225-5942-4021-A1C1-F9449F27758E}" type="presOf" srcId="{7E3A9BD7-51AE-452B-8EB5-3DA7DAF4B4E4}" destId="{CCCD75DC-A010-4CE3-AB84-9B8C5972BEBD}" srcOrd="1" destOrd="0" presId="urn:microsoft.com/office/officeart/2005/8/layout/bProcess3"/>
    <dgm:cxn modelId="{06F7A73D-DE01-4A97-962C-73180D9B27E8}" type="presOf" srcId="{F7591152-6BEB-4875-8CE9-B586A6D5F23C}" destId="{422014CB-9120-477E-A812-C3D6B05A1A55}" srcOrd="0" destOrd="0" presId="urn:microsoft.com/office/officeart/2005/8/layout/bProcess3"/>
    <dgm:cxn modelId="{77880F60-D70C-4B62-9433-2C19B5D7F7BF}" type="presOf" srcId="{792389F2-1FD0-4538-84C9-AC44002304A5}" destId="{4B4AEB84-B4D5-4462-BA06-A7271025AC2D}" srcOrd="1" destOrd="0" presId="urn:microsoft.com/office/officeart/2005/8/layout/bProcess3"/>
    <dgm:cxn modelId="{D53E8362-B074-424F-B633-2533F7BECF19}" srcId="{F7591152-6BEB-4875-8CE9-B586A6D5F23C}" destId="{AA745DFD-AD48-4420-98F8-6E3417E811E5}" srcOrd="5" destOrd="0" parTransId="{BD57F7C0-29DD-4A3B-AD41-00DAD8C1D0A9}" sibTransId="{7E3A9BD7-51AE-452B-8EB5-3DA7DAF4B4E4}"/>
    <dgm:cxn modelId="{A46DCD44-D01F-49FD-A2A2-60F9C23D1CA7}" type="presOf" srcId="{D90AF006-F741-4BC6-B759-FC6FD3081767}" destId="{F778CC0B-A355-40C4-A022-C7D8313C0A0F}" srcOrd="1" destOrd="0" presId="urn:microsoft.com/office/officeart/2005/8/layout/bProcess3"/>
    <dgm:cxn modelId="{ED35F045-E66D-46DA-B170-03E303589425}" type="presOf" srcId="{25FF67AE-2D25-4FFF-9EEF-EF3BC3CAA71E}" destId="{6EBCA2A7-D2F2-4A4B-A8D8-FB9B320B2AE5}" srcOrd="0" destOrd="0" presId="urn:microsoft.com/office/officeart/2005/8/layout/bProcess3"/>
    <dgm:cxn modelId="{EF190F4D-13F4-45E8-987A-39153B8A1533}" srcId="{F7591152-6BEB-4875-8CE9-B586A6D5F23C}" destId="{A7438290-173F-4143-A6C9-E4B9F5A91102}" srcOrd="0" destOrd="0" parTransId="{D102367D-D28D-416F-8386-E17EC1027FE2}" sibTransId="{D90AF006-F741-4BC6-B759-FC6FD3081767}"/>
    <dgm:cxn modelId="{D37DDB50-2F30-4ECF-B6C5-6B52F112C7DD}" type="presOf" srcId="{B8DE7BCE-4687-40E3-906F-8DF9C1F26DAC}" destId="{88FD72F1-D504-4664-A094-50BCD9EA64A2}" srcOrd="0" destOrd="0" presId="urn:microsoft.com/office/officeart/2005/8/layout/bProcess3"/>
    <dgm:cxn modelId="{755BAC72-DC96-4EF8-9F3D-F1A2FC42D2C3}" type="presOf" srcId="{792389F2-1FD0-4538-84C9-AC44002304A5}" destId="{8D79B990-7F7B-4307-84BF-4F012DD88A81}" srcOrd="0" destOrd="0" presId="urn:microsoft.com/office/officeart/2005/8/layout/bProcess3"/>
    <dgm:cxn modelId="{1A22B774-4007-438C-B94C-7A6743B74D67}" type="presOf" srcId="{7388147F-3088-42E3-9BEB-E90539F39E67}" destId="{9CF4244A-5478-4D90-9C45-4925F48DC2BA}" srcOrd="0" destOrd="0" presId="urn:microsoft.com/office/officeart/2005/8/layout/bProcess3"/>
    <dgm:cxn modelId="{8F4C5D9B-644F-40D0-8BF0-B9209AFDC31F}" type="presOf" srcId="{25FF67AE-2D25-4FFF-9EEF-EF3BC3CAA71E}" destId="{F1F84B9A-DF93-4EB1-BA98-04BE8BD3C603}" srcOrd="1" destOrd="0" presId="urn:microsoft.com/office/officeart/2005/8/layout/bProcess3"/>
    <dgm:cxn modelId="{6E0B459C-4B02-4860-AA81-908532B8007B}" type="presOf" srcId="{1AB6B5E6-B7C2-4633-89C1-64687F2DAB64}" destId="{65F77483-ECF7-4911-A959-A2ED6C315112}" srcOrd="0" destOrd="0" presId="urn:microsoft.com/office/officeart/2005/8/layout/bProcess3"/>
    <dgm:cxn modelId="{4830ECA4-F382-4D0C-955A-BDC466B8BEB3}" srcId="{F7591152-6BEB-4875-8CE9-B586A6D5F23C}" destId="{CED4DCD4-742E-4A2D-BBBB-3A1B8B7C817A}" srcOrd="3" destOrd="0" parTransId="{D0278C17-6953-4B10-9812-DD75F81BF91F}" sibTransId="{B8DE7BCE-4687-40E3-906F-8DF9C1F26DAC}"/>
    <dgm:cxn modelId="{808E2DAC-1B6C-4BC9-AAE3-CC2F63A1A071}" type="presOf" srcId="{7E3A9BD7-51AE-452B-8EB5-3DA7DAF4B4E4}" destId="{123926F0-D843-4DFB-B6A9-67DEE59CA4DF}" srcOrd="0" destOrd="0" presId="urn:microsoft.com/office/officeart/2005/8/layout/bProcess3"/>
    <dgm:cxn modelId="{7F24D8B6-23AE-4ED0-87ED-C40A8235D263}" srcId="{F7591152-6BEB-4875-8CE9-B586A6D5F23C}" destId="{1AB6B5E6-B7C2-4633-89C1-64687F2DAB64}" srcOrd="6" destOrd="0" parTransId="{81169E79-DF2F-46C3-9A57-7835E35A01B5}" sibTransId="{1C4CB6E1-AC18-4B40-93CD-04FBEEF51CE6}"/>
    <dgm:cxn modelId="{5ED64FB8-7B43-4B72-8512-24450FF8886B}" type="presOf" srcId="{AA745DFD-AD48-4420-98F8-6E3417E811E5}" destId="{4A4259AC-898E-4EDE-9B19-1B93CF64E724}" srcOrd="0" destOrd="0" presId="urn:microsoft.com/office/officeart/2005/8/layout/bProcess3"/>
    <dgm:cxn modelId="{A3DF8BC2-EFB1-42AE-96E3-37AE7613DB7B}" srcId="{F7591152-6BEB-4875-8CE9-B586A6D5F23C}" destId="{7388147F-3088-42E3-9BEB-E90539F39E67}" srcOrd="4" destOrd="0" parTransId="{7A5334BC-1002-4F6F-B306-F2AC32520258}" sibTransId="{792389F2-1FD0-4538-84C9-AC44002304A5}"/>
    <dgm:cxn modelId="{7E6729D3-9E5A-4EE1-95A8-CCBFDEAA00B2}" type="presOf" srcId="{56E23175-22A6-40B3-A767-962416243764}" destId="{59C55758-6B06-4584-967C-47530AF30A87}" srcOrd="0" destOrd="0" presId="urn:microsoft.com/office/officeart/2005/8/layout/bProcess3"/>
    <dgm:cxn modelId="{D1B569E0-6165-4630-B323-E2301305EA55}" type="presOf" srcId="{56E23175-22A6-40B3-A767-962416243764}" destId="{5391DF99-7CDC-4C97-892E-F539BC078678}" srcOrd="1" destOrd="0" presId="urn:microsoft.com/office/officeart/2005/8/layout/bProcess3"/>
    <dgm:cxn modelId="{15D97AF0-6AC2-402A-9284-E8C9C1C821C6}" type="presOf" srcId="{B8DE7BCE-4687-40E3-906F-8DF9C1F26DAC}" destId="{6F3A7459-6EB1-4EC1-9345-E3F8775219B3}" srcOrd="1" destOrd="0" presId="urn:microsoft.com/office/officeart/2005/8/layout/bProcess3"/>
    <dgm:cxn modelId="{F03D5545-45A4-42EE-AF62-89D760645610}" type="presParOf" srcId="{422014CB-9120-477E-A812-C3D6B05A1A55}" destId="{1C860BB0-2134-49A3-974B-5401EC22D42D}" srcOrd="0" destOrd="0" presId="urn:microsoft.com/office/officeart/2005/8/layout/bProcess3"/>
    <dgm:cxn modelId="{DC85A304-21F0-4B80-9DA2-AD9873057743}" type="presParOf" srcId="{422014CB-9120-477E-A812-C3D6B05A1A55}" destId="{86BB4D77-C883-41CB-BCE3-4BEFE45CB239}" srcOrd="1" destOrd="0" presId="urn:microsoft.com/office/officeart/2005/8/layout/bProcess3"/>
    <dgm:cxn modelId="{FA73CB41-7427-465B-B2EC-75A42687272E}" type="presParOf" srcId="{86BB4D77-C883-41CB-BCE3-4BEFE45CB239}" destId="{F778CC0B-A355-40C4-A022-C7D8313C0A0F}" srcOrd="0" destOrd="0" presId="urn:microsoft.com/office/officeart/2005/8/layout/bProcess3"/>
    <dgm:cxn modelId="{EB81583A-4374-42FB-A101-115D89254E31}" type="presParOf" srcId="{422014CB-9120-477E-A812-C3D6B05A1A55}" destId="{B3857B58-84B7-41DA-AA1F-9C2912A38977}" srcOrd="2" destOrd="0" presId="urn:microsoft.com/office/officeart/2005/8/layout/bProcess3"/>
    <dgm:cxn modelId="{5793CA36-3332-4424-B125-BB9DA3829666}" type="presParOf" srcId="{422014CB-9120-477E-A812-C3D6B05A1A55}" destId="{59C55758-6B06-4584-967C-47530AF30A87}" srcOrd="3" destOrd="0" presId="urn:microsoft.com/office/officeart/2005/8/layout/bProcess3"/>
    <dgm:cxn modelId="{F1A4C3D7-EF84-457B-85C4-491826572556}" type="presParOf" srcId="{59C55758-6B06-4584-967C-47530AF30A87}" destId="{5391DF99-7CDC-4C97-892E-F539BC078678}" srcOrd="0" destOrd="0" presId="urn:microsoft.com/office/officeart/2005/8/layout/bProcess3"/>
    <dgm:cxn modelId="{862387CC-756B-4471-8E04-B611FF40E970}" type="presParOf" srcId="{422014CB-9120-477E-A812-C3D6B05A1A55}" destId="{BE8487EA-BD5B-424B-8891-2B784E7A4EE3}" srcOrd="4" destOrd="0" presId="urn:microsoft.com/office/officeart/2005/8/layout/bProcess3"/>
    <dgm:cxn modelId="{4BB2228E-55F9-4915-9F0C-49E38FB650CB}" type="presParOf" srcId="{422014CB-9120-477E-A812-C3D6B05A1A55}" destId="{6EBCA2A7-D2F2-4A4B-A8D8-FB9B320B2AE5}" srcOrd="5" destOrd="0" presId="urn:microsoft.com/office/officeart/2005/8/layout/bProcess3"/>
    <dgm:cxn modelId="{0C8E7541-B425-4595-B2B2-7E9C0FDE5EB5}" type="presParOf" srcId="{6EBCA2A7-D2F2-4A4B-A8D8-FB9B320B2AE5}" destId="{F1F84B9A-DF93-4EB1-BA98-04BE8BD3C603}" srcOrd="0" destOrd="0" presId="urn:microsoft.com/office/officeart/2005/8/layout/bProcess3"/>
    <dgm:cxn modelId="{0C63416C-D898-4B1E-ACEA-138AD93FE2D6}" type="presParOf" srcId="{422014CB-9120-477E-A812-C3D6B05A1A55}" destId="{0E02A569-8D6D-49CD-A610-B5D15AE0EE8D}" srcOrd="6" destOrd="0" presId="urn:microsoft.com/office/officeart/2005/8/layout/bProcess3"/>
    <dgm:cxn modelId="{859E6351-F29C-4432-BE37-64F7907D0A6C}" type="presParOf" srcId="{422014CB-9120-477E-A812-C3D6B05A1A55}" destId="{88FD72F1-D504-4664-A094-50BCD9EA64A2}" srcOrd="7" destOrd="0" presId="urn:microsoft.com/office/officeart/2005/8/layout/bProcess3"/>
    <dgm:cxn modelId="{469038C9-6C23-4B42-BFE8-D19B28AA9A6F}" type="presParOf" srcId="{88FD72F1-D504-4664-A094-50BCD9EA64A2}" destId="{6F3A7459-6EB1-4EC1-9345-E3F8775219B3}" srcOrd="0" destOrd="0" presId="urn:microsoft.com/office/officeart/2005/8/layout/bProcess3"/>
    <dgm:cxn modelId="{7F6B1CD1-BFA7-4E40-9B68-1B3A3ED28E54}" type="presParOf" srcId="{422014CB-9120-477E-A812-C3D6B05A1A55}" destId="{9CF4244A-5478-4D90-9C45-4925F48DC2BA}" srcOrd="8" destOrd="0" presId="urn:microsoft.com/office/officeart/2005/8/layout/bProcess3"/>
    <dgm:cxn modelId="{DFF31E9D-C86F-49F0-99B9-80C6A2A96B88}" type="presParOf" srcId="{422014CB-9120-477E-A812-C3D6B05A1A55}" destId="{8D79B990-7F7B-4307-84BF-4F012DD88A81}" srcOrd="9" destOrd="0" presId="urn:microsoft.com/office/officeart/2005/8/layout/bProcess3"/>
    <dgm:cxn modelId="{80206C90-C4E3-49F9-A7F4-BE886E2D8866}" type="presParOf" srcId="{8D79B990-7F7B-4307-84BF-4F012DD88A81}" destId="{4B4AEB84-B4D5-4462-BA06-A7271025AC2D}" srcOrd="0" destOrd="0" presId="urn:microsoft.com/office/officeart/2005/8/layout/bProcess3"/>
    <dgm:cxn modelId="{9FB282AC-8073-4239-8CD8-178AD16E8D68}" type="presParOf" srcId="{422014CB-9120-477E-A812-C3D6B05A1A55}" destId="{4A4259AC-898E-4EDE-9B19-1B93CF64E724}" srcOrd="10" destOrd="0" presId="urn:microsoft.com/office/officeart/2005/8/layout/bProcess3"/>
    <dgm:cxn modelId="{3F4CADAF-CB83-42E9-ACC3-D599FEF48E56}" type="presParOf" srcId="{422014CB-9120-477E-A812-C3D6B05A1A55}" destId="{123926F0-D843-4DFB-B6A9-67DEE59CA4DF}" srcOrd="11" destOrd="0" presId="urn:microsoft.com/office/officeart/2005/8/layout/bProcess3"/>
    <dgm:cxn modelId="{AACC5110-4B46-4FB9-B9D8-A43A88188444}" type="presParOf" srcId="{123926F0-D843-4DFB-B6A9-67DEE59CA4DF}" destId="{CCCD75DC-A010-4CE3-AB84-9B8C5972BEBD}" srcOrd="0" destOrd="0" presId="urn:microsoft.com/office/officeart/2005/8/layout/bProcess3"/>
    <dgm:cxn modelId="{47B25963-50BE-42FB-9B56-91F41FF77287}" type="presParOf" srcId="{422014CB-9120-477E-A812-C3D6B05A1A55}" destId="{65F77483-ECF7-4911-A959-A2ED6C315112}"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5AE67-FEB2-4634-AC0A-B6B63BBB6687}"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US"/>
        </a:p>
      </dgm:t>
    </dgm:pt>
    <dgm:pt modelId="{99BBDD32-F777-4D5A-B223-B22CF9F03885}">
      <dgm:prSet phldrT="[Text]"/>
      <dgm:spPr>
        <a:solidFill>
          <a:schemeClr val="accent2">
            <a:lumMod val="40000"/>
            <a:lumOff val="60000"/>
          </a:schemeClr>
        </a:solidFill>
      </dgm:spPr>
      <dgm:t>
        <a:bodyPr/>
        <a:lstStyle/>
        <a:p>
          <a:r>
            <a:rPr lang="en-US" b="1" dirty="0">
              <a:solidFill>
                <a:schemeClr val="bg1"/>
              </a:solidFill>
              <a:latin typeface="Poppins" panose="00000500000000000000" pitchFamily="2" charset="0"/>
              <a:cs typeface="Poppins" panose="00000500000000000000" pitchFamily="2" charset="0"/>
            </a:rPr>
            <a:t>1.</a:t>
          </a:r>
        </a:p>
        <a:p>
          <a:r>
            <a:rPr lang="en-US" b="1" dirty="0">
              <a:solidFill>
                <a:schemeClr val="bg1"/>
              </a:solidFill>
              <a:latin typeface="Poppins" panose="00000500000000000000" pitchFamily="2" charset="0"/>
              <a:cs typeface="Poppins" panose="00000500000000000000" pitchFamily="2" charset="0"/>
            </a:rPr>
            <a:t>¿</a:t>
          </a:r>
          <a:r>
            <a:rPr lang="en-US" b="1" dirty="0" err="1">
              <a:solidFill>
                <a:schemeClr val="bg1"/>
              </a:solidFill>
              <a:latin typeface="Poppins" panose="00000500000000000000" pitchFamily="2" charset="0"/>
              <a:cs typeface="Poppins" panose="00000500000000000000" pitchFamily="2" charset="0"/>
            </a:rPr>
            <a:t>Qué</a:t>
          </a:r>
          <a:r>
            <a:rPr lang="en-US" b="1" dirty="0">
              <a:solidFill>
                <a:schemeClr val="bg1"/>
              </a:solidFill>
              <a:latin typeface="Poppins" panose="00000500000000000000" pitchFamily="2" charset="0"/>
              <a:cs typeface="Poppins" panose="00000500000000000000" pitchFamily="2" charset="0"/>
            </a:rPr>
            <a:t>?</a:t>
          </a:r>
        </a:p>
      </dgm:t>
    </dgm:pt>
    <dgm:pt modelId="{139632B8-DE70-4B23-A640-01CC2F532672}" type="parTrans" cxnId="{143921BE-AD57-4DF7-8CAC-8166853820A5}">
      <dgm:prSet/>
      <dgm:spPr/>
      <dgm:t>
        <a:bodyPr/>
        <a:lstStyle/>
        <a:p>
          <a:endParaRPr lang="en-US">
            <a:latin typeface="Poppins" panose="00000500000000000000" pitchFamily="2" charset="0"/>
            <a:cs typeface="Poppins" panose="00000500000000000000" pitchFamily="2" charset="0"/>
          </a:endParaRPr>
        </a:p>
      </dgm:t>
    </dgm:pt>
    <dgm:pt modelId="{25DDD444-D7EE-4067-A8D9-6F448507C611}" type="sibTrans" cxnId="{143921BE-AD57-4DF7-8CAC-8166853820A5}">
      <dgm:prSet/>
      <dgm:spPr/>
      <dgm:t>
        <a:bodyPr/>
        <a:lstStyle/>
        <a:p>
          <a:endParaRPr lang="en-US">
            <a:latin typeface="Poppins" panose="00000500000000000000" pitchFamily="2" charset="0"/>
            <a:cs typeface="Poppins" panose="00000500000000000000" pitchFamily="2" charset="0"/>
          </a:endParaRPr>
        </a:p>
      </dgm:t>
    </dgm:pt>
    <dgm:pt modelId="{196594C0-B5AF-4509-B39F-079775FFFD90}">
      <dgm:prSet phldrT="[Text]"/>
      <dgm:spPr>
        <a:solidFill>
          <a:schemeClr val="accent2">
            <a:lumMod val="60000"/>
            <a:lumOff val="40000"/>
            <a:alpha val="90000"/>
          </a:schemeClr>
        </a:solidFill>
      </dgm:spPr>
      <dgm:t>
        <a:bodyPr/>
        <a:lstStyle/>
        <a:p>
          <a:r>
            <a:rPr lang="en-US" b="1" dirty="0">
              <a:solidFill>
                <a:schemeClr val="bg1"/>
              </a:solidFill>
              <a:latin typeface="Poppins" panose="00000500000000000000" pitchFamily="2" charset="0"/>
              <a:cs typeface="Poppins" panose="00000500000000000000" pitchFamily="2" charset="0"/>
            </a:rPr>
            <a:t>2. </a:t>
          </a:r>
        </a:p>
        <a:p>
          <a:r>
            <a:rPr lang="en-US" b="1" dirty="0">
              <a:solidFill>
                <a:schemeClr val="bg1"/>
              </a:solidFill>
              <a:latin typeface="Poppins" panose="00000500000000000000" pitchFamily="2" charset="0"/>
              <a:cs typeface="Poppins" panose="00000500000000000000" pitchFamily="2" charset="0"/>
            </a:rPr>
            <a:t>¿</a:t>
          </a:r>
          <a:r>
            <a:rPr lang="en-US" b="1" dirty="0" err="1">
              <a:solidFill>
                <a:schemeClr val="bg1"/>
              </a:solidFill>
              <a:latin typeface="Poppins" panose="00000500000000000000" pitchFamily="2" charset="0"/>
              <a:cs typeface="Poppins" panose="00000500000000000000" pitchFamily="2" charset="0"/>
            </a:rPr>
            <a:t>Quién</a:t>
          </a:r>
          <a:r>
            <a:rPr lang="en-US" b="1" dirty="0">
              <a:solidFill>
                <a:schemeClr val="bg1"/>
              </a:solidFill>
              <a:latin typeface="Poppins" panose="00000500000000000000" pitchFamily="2" charset="0"/>
              <a:cs typeface="Poppins" panose="00000500000000000000" pitchFamily="2" charset="0"/>
            </a:rPr>
            <a:t>?</a:t>
          </a:r>
        </a:p>
      </dgm:t>
    </dgm:pt>
    <dgm:pt modelId="{5D9679EF-A436-412B-BB4D-A933414D25B7}" type="parTrans" cxnId="{ED6FFFB0-109A-42FB-A5A3-6ECA0AD63BF4}">
      <dgm:prSet/>
      <dgm:spPr/>
      <dgm:t>
        <a:bodyPr/>
        <a:lstStyle/>
        <a:p>
          <a:endParaRPr lang="en-US">
            <a:latin typeface="Poppins" panose="00000500000000000000" pitchFamily="2" charset="0"/>
            <a:cs typeface="Poppins" panose="00000500000000000000" pitchFamily="2" charset="0"/>
          </a:endParaRPr>
        </a:p>
      </dgm:t>
    </dgm:pt>
    <dgm:pt modelId="{C2633A7B-E5E6-4AB7-91C1-E2F2A44DD30C}" type="sibTrans" cxnId="{ED6FFFB0-109A-42FB-A5A3-6ECA0AD63BF4}">
      <dgm:prSet/>
      <dgm:spPr/>
      <dgm:t>
        <a:bodyPr/>
        <a:lstStyle/>
        <a:p>
          <a:endParaRPr lang="en-US">
            <a:latin typeface="Poppins" panose="00000500000000000000" pitchFamily="2" charset="0"/>
            <a:cs typeface="Poppins" panose="00000500000000000000" pitchFamily="2" charset="0"/>
          </a:endParaRPr>
        </a:p>
      </dgm:t>
    </dgm:pt>
    <dgm:pt modelId="{BB790D9D-E026-4064-88D6-BE41069B309C}">
      <dgm:prSet phldrT="[Text]"/>
      <dgm:spPr>
        <a:solidFill>
          <a:schemeClr val="accent2">
            <a:lumMod val="75000"/>
          </a:schemeClr>
        </a:solidFill>
      </dgm:spPr>
      <dgm:t>
        <a:bodyPr/>
        <a:lstStyle/>
        <a:p>
          <a:r>
            <a:rPr lang="en-US" b="1" dirty="0">
              <a:solidFill>
                <a:schemeClr val="bg1"/>
              </a:solidFill>
              <a:latin typeface="Poppins" panose="00000500000000000000" pitchFamily="2" charset="0"/>
              <a:cs typeface="Poppins" panose="00000500000000000000" pitchFamily="2" charset="0"/>
            </a:rPr>
            <a:t>3. </a:t>
          </a:r>
        </a:p>
        <a:p>
          <a:r>
            <a:rPr lang="en-US" b="1" dirty="0">
              <a:solidFill>
                <a:schemeClr val="bg1"/>
              </a:solidFill>
              <a:latin typeface="Poppins" panose="00000500000000000000" pitchFamily="2" charset="0"/>
              <a:cs typeface="Poppins" panose="00000500000000000000" pitchFamily="2" charset="0"/>
            </a:rPr>
            <a:t>¿</a:t>
          </a:r>
          <a:r>
            <a:rPr lang="en-US" b="1" dirty="0" err="1">
              <a:solidFill>
                <a:schemeClr val="bg1"/>
              </a:solidFill>
              <a:latin typeface="Poppins" panose="00000500000000000000" pitchFamily="2" charset="0"/>
              <a:cs typeface="Poppins" panose="00000500000000000000" pitchFamily="2" charset="0"/>
            </a:rPr>
            <a:t>Cuánto</a:t>
          </a:r>
          <a:r>
            <a:rPr lang="en-US" b="1" dirty="0">
              <a:solidFill>
                <a:schemeClr val="bg1"/>
              </a:solidFill>
              <a:latin typeface="Poppins" panose="00000500000000000000" pitchFamily="2" charset="0"/>
              <a:cs typeface="Poppins" panose="00000500000000000000" pitchFamily="2" charset="0"/>
            </a:rPr>
            <a:t>?</a:t>
          </a:r>
        </a:p>
      </dgm:t>
    </dgm:pt>
    <dgm:pt modelId="{9120C956-0C7B-4AE4-9D2D-3FD5749C53E7}" type="parTrans" cxnId="{90488713-7FDB-47E0-B50E-DB39BC5A0CF4}">
      <dgm:prSet/>
      <dgm:spPr/>
      <dgm:t>
        <a:bodyPr/>
        <a:lstStyle/>
        <a:p>
          <a:endParaRPr lang="en-US">
            <a:latin typeface="Poppins" panose="00000500000000000000" pitchFamily="2" charset="0"/>
            <a:cs typeface="Poppins" panose="00000500000000000000" pitchFamily="2" charset="0"/>
          </a:endParaRPr>
        </a:p>
      </dgm:t>
    </dgm:pt>
    <dgm:pt modelId="{BD5DEB27-78F5-4A05-A46E-A76208905AF7}" type="sibTrans" cxnId="{90488713-7FDB-47E0-B50E-DB39BC5A0CF4}">
      <dgm:prSet/>
      <dgm:spPr/>
      <dgm:t>
        <a:bodyPr/>
        <a:lstStyle/>
        <a:p>
          <a:endParaRPr lang="en-US">
            <a:latin typeface="Poppins" panose="00000500000000000000" pitchFamily="2" charset="0"/>
            <a:cs typeface="Poppins" panose="00000500000000000000" pitchFamily="2" charset="0"/>
          </a:endParaRPr>
        </a:p>
      </dgm:t>
    </dgm:pt>
    <dgm:pt modelId="{98C8E46E-C6ED-4355-99EB-61AE70EFB857}">
      <dgm:prSet phldrT="[Text]"/>
      <dgm:spPr>
        <a:solidFill>
          <a:schemeClr val="accent2">
            <a:lumMod val="50000"/>
            <a:alpha val="90000"/>
          </a:schemeClr>
        </a:solidFill>
      </dgm:spPr>
      <dgm:t>
        <a:bodyPr/>
        <a:lstStyle/>
        <a:p>
          <a:r>
            <a:rPr lang="en-US" b="1" dirty="0">
              <a:solidFill>
                <a:schemeClr val="bg1"/>
              </a:solidFill>
              <a:latin typeface="Poppins" panose="00000500000000000000" pitchFamily="2" charset="0"/>
              <a:cs typeface="Poppins" panose="00000500000000000000" pitchFamily="2" charset="0"/>
            </a:rPr>
            <a:t>4.</a:t>
          </a:r>
        </a:p>
        <a:p>
          <a:r>
            <a:rPr lang="en-US" b="1" dirty="0">
              <a:solidFill>
                <a:schemeClr val="bg1"/>
              </a:solidFill>
              <a:latin typeface="Poppins" panose="00000500000000000000" pitchFamily="2" charset="0"/>
              <a:cs typeface="Poppins" panose="00000500000000000000" pitchFamily="2" charset="0"/>
            </a:rPr>
            <a:t>¿</a:t>
          </a:r>
          <a:r>
            <a:rPr lang="en-US" b="1" dirty="0" err="1">
              <a:solidFill>
                <a:schemeClr val="bg1"/>
              </a:solidFill>
              <a:latin typeface="Poppins" panose="00000500000000000000" pitchFamily="2" charset="0"/>
              <a:cs typeface="Poppins" panose="00000500000000000000" pitchFamily="2" charset="0"/>
            </a:rPr>
            <a:t>Cuándo</a:t>
          </a:r>
          <a:r>
            <a:rPr lang="en-US" b="1" dirty="0">
              <a:solidFill>
                <a:schemeClr val="bg1"/>
              </a:solidFill>
              <a:latin typeface="Poppins" panose="00000500000000000000" pitchFamily="2" charset="0"/>
              <a:cs typeface="Poppins" panose="00000500000000000000" pitchFamily="2" charset="0"/>
            </a:rPr>
            <a:t>?</a:t>
          </a:r>
        </a:p>
      </dgm:t>
    </dgm:pt>
    <dgm:pt modelId="{D3EA77B7-61D1-4A5C-8A93-F2F95B972DE7}" type="parTrans" cxnId="{ECFC626F-2729-4B78-9A26-86AD83E94D5E}">
      <dgm:prSet/>
      <dgm:spPr/>
      <dgm:t>
        <a:bodyPr/>
        <a:lstStyle/>
        <a:p>
          <a:endParaRPr lang="en-US">
            <a:latin typeface="Poppins" panose="00000500000000000000" pitchFamily="2" charset="0"/>
            <a:cs typeface="Poppins" panose="00000500000000000000" pitchFamily="2" charset="0"/>
          </a:endParaRPr>
        </a:p>
      </dgm:t>
    </dgm:pt>
    <dgm:pt modelId="{2C791719-BC17-4372-B74B-D2BBB241A864}" type="sibTrans" cxnId="{ECFC626F-2729-4B78-9A26-86AD83E94D5E}">
      <dgm:prSet/>
      <dgm:spPr/>
      <dgm:t>
        <a:bodyPr/>
        <a:lstStyle/>
        <a:p>
          <a:endParaRPr lang="en-US">
            <a:latin typeface="Poppins" panose="00000500000000000000" pitchFamily="2" charset="0"/>
            <a:cs typeface="Poppins" panose="00000500000000000000" pitchFamily="2" charset="0"/>
          </a:endParaRPr>
        </a:p>
      </dgm:t>
    </dgm:pt>
    <dgm:pt modelId="{9288FFD4-2A6B-414F-A14C-BCB06DC90B87}" type="pres">
      <dgm:prSet presAssocID="{44C5AE67-FEB2-4634-AC0A-B6B63BBB6687}" presName="Name0" presStyleCnt="0">
        <dgm:presLayoutVars>
          <dgm:chMax val="11"/>
          <dgm:chPref val="11"/>
          <dgm:dir/>
          <dgm:resizeHandles/>
        </dgm:presLayoutVars>
      </dgm:prSet>
      <dgm:spPr/>
    </dgm:pt>
    <dgm:pt modelId="{7EBDCEC3-276C-47CB-A615-5BDC6A6046CE}" type="pres">
      <dgm:prSet presAssocID="{98C8E46E-C6ED-4355-99EB-61AE70EFB857}" presName="Accent4" presStyleCnt="0"/>
      <dgm:spPr/>
    </dgm:pt>
    <dgm:pt modelId="{2DCF006B-DA8D-4FCC-983D-2D27FD063C8F}" type="pres">
      <dgm:prSet presAssocID="{98C8E46E-C6ED-4355-99EB-61AE70EFB857}" presName="Accent" presStyleLbl="node1" presStyleIdx="0" presStyleCnt="4"/>
      <dgm:spPr/>
    </dgm:pt>
    <dgm:pt modelId="{10B6C776-04FF-45FB-AAC0-D0FCD9983A01}" type="pres">
      <dgm:prSet presAssocID="{98C8E46E-C6ED-4355-99EB-61AE70EFB857}" presName="ParentBackground4" presStyleCnt="0"/>
      <dgm:spPr/>
    </dgm:pt>
    <dgm:pt modelId="{601ADD3F-0189-4B43-BA6D-40144CA63D94}" type="pres">
      <dgm:prSet presAssocID="{98C8E46E-C6ED-4355-99EB-61AE70EFB857}" presName="ParentBackground" presStyleLbl="fgAcc1" presStyleIdx="0" presStyleCnt="4"/>
      <dgm:spPr/>
    </dgm:pt>
    <dgm:pt modelId="{3D29686E-9686-4668-953C-4D4ADCEAFBB7}" type="pres">
      <dgm:prSet presAssocID="{98C8E46E-C6ED-4355-99EB-61AE70EFB857}" presName="Parent4" presStyleLbl="revTx" presStyleIdx="0" presStyleCnt="0">
        <dgm:presLayoutVars>
          <dgm:chMax val="1"/>
          <dgm:chPref val="1"/>
          <dgm:bulletEnabled val="1"/>
        </dgm:presLayoutVars>
      </dgm:prSet>
      <dgm:spPr/>
    </dgm:pt>
    <dgm:pt modelId="{890182A1-892F-4C67-AA1E-CF58F3816CAD}" type="pres">
      <dgm:prSet presAssocID="{BB790D9D-E026-4064-88D6-BE41069B309C}" presName="Accent3" presStyleCnt="0"/>
      <dgm:spPr/>
    </dgm:pt>
    <dgm:pt modelId="{11918D20-DAA1-4122-A015-17FB0827D447}" type="pres">
      <dgm:prSet presAssocID="{BB790D9D-E026-4064-88D6-BE41069B309C}" presName="Accent" presStyleLbl="node1" presStyleIdx="1" presStyleCnt="4"/>
      <dgm:spPr/>
    </dgm:pt>
    <dgm:pt modelId="{D96091F0-3161-4D0A-8CB0-89307C62948A}" type="pres">
      <dgm:prSet presAssocID="{BB790D9D-E026-4064-88D6-BE41069B309C}" presName="ParentBackground3" presStyleCnt="0"/>
      <dgm:spPr/>
    </dgm:pt>
    <dgm:pt modelId="{CEF6EFB0-511D-42A5-9BA0-586E8A797112}" type="pres">
      <dgm:prSet presAssocID="{BB790D9D-E026-4064-88D6-BE41069B309C}" presName="ParentBackground" presStyleLbl="fgAcc1" presStyleIdx="1" presStyleCnt="4"/>
      <dgm:spPr/>
    </dgm:pt>
    <dgm:pt modelId="{ED13E07D-7898-4709-B651-DE3B4734866E}" type="pres">
      <dgm:prSet presAssocID="{BB790D9D-E026-4064-88D6-BE41069B309C}" presName="Parent3" presStyleLbl="revTx" presStyleIdx="0" presStyleCnt="0">
        <dgm:presLayoutVars>
          <dgm:chMax val="1"/>
          <dgm:chPref val="1"/>
          <dgm:bulletEnabled val="1"/>
        </dgm:presLayoutVars>
      </dgm:prSet>
      <dgm:spPr/>
    </dgm:pt>
    <dgm:pt modelId="{B0F4B19D-CC3D-4BAA-A615-A0A5FF377F67}" type="pres">
      <dgm:prSet presAssocID="{196594C0-B5AF-4509-B39F-079775FFFD90}" presName="Accent2" presStyleCnt="0"/>
      <dgm:spPr/>
    </dgm:pt>
    <dgm:pt modelId="{8CC25CFF-A462-4FCA-9EE1-9F01364BE027}" type="pres">
      <dgm:prSet presAssocID="{196594C0-B5AF-4509-B39F-079775FFFD90}" presName="Accent" presStyleLbl="node1" presStyleIdx="2" presStyleCnt="4"/>
      <dgm:spPr/>
    </dgm:pt>
    <dgm:pt modelId="{E5DE6F89-93E0-43D6-9D02-6B1191C9E70F}" type="pres">
      <dgm:prSet presAssocID="{196594C0-B5AF-4509-B39F-079775FFFD90}" presName="ParentBackground2" presStyleCnt="0"/>
      <dgm:spPr/>
    </dgm:pt>
    <dgm:pt modelId="{21C7BAF2-4215-4EFB-B0F7-34DC94D5597C}" type="pres">
      <dgm:prSet presAssocID="{196594C0-B5AF-4509-B39F-079775FFFD90}" presName="ParentBackground" presStyleLbl="fgAcc1" presStyleIdx="2" presStyleCnt="4"/>
      <dgm:spPr/>
    </dgm:pt>
    <dgm:pt modelId="{2902DC0E-0764-406C-9741-6233AA041F2A}" type="pres">
      <dgm:prSet presAssocID="{196594C0-B5AF-4509-B39F-079775FFFD90}" presName="Parent2" presStyleLbl="revTx" presStyleIdx="0" presStyleCnt="0">
        <dgm:presLayoutVars>
          <dgm:chMax val="1"/>
          <dgm:chPref val="1"/>
          <dgm:bulletEnabled val="1"/>
        </dgm:presLayoutVars>
      </dgm:prSet>
      <dgm:spPr/>
    </dgm:pt>
    <dgm:pt modelId="{3EA75F16-0655-4BEE-A432-CE419FF3AED8}" type="pres">
      <dgm:prSet presAssocID="{99BBDD32-F777-4D5A-B223-B22CF9F03885}" presName="Accent1" presStyleCnt="0"/>
      <dgm:spPr/>
    </dgm:pt>
    <dgm:pt modelId="{B1F3D534-B481-49B2-B7DC-28C8C40DF1F2}" type="pres">
      <dgm:prSet presAssocID="{99BBDD32-F777-4D5A-B223-B22CF9F03885}" presName="Accent" presStyleLbl="node1" presStyleIdx="3" presStyleCnt="4"/>
      <dgm:spPr/>
    </dgm:pt>
    <dgm:pt modelId="{A69C3E35-5BA5-4840-8F9D-EE0E4A90A70F}" type="pres">
      <dgm:prSet presAssocID="{99BBDD32-F777-4D5A-B223-B22CF9F03885}" presName="ParentBackground1" presStyleCnt="0"/>
      <dgm:spPr/>
    </dgm:pt>
    <dgm:pt modelId="{504BDDE5-BEEB-4D24-8F87-A2664D62FEAD}" type="pres">
      <dgm:prSet presAssocID="{99BBDD32-F777-4D5A-B223-B22CF9F03885}" presName="ParentBackground" presStyleLbl="fgAcc1" presStyleIdx="3" presStyleCnt="4"/>
      <dgm:spPr/>
    </dgm:pt>
    <dgm:pt modelId="{1AE9B132-5917-4D31-8302-87436A9DE33D}" type="pres">
      <dgm:prSet presAssocID="{99BBDD32-F777-4D5A-B223-B22CF9F03885}" presName="Parent1" presStyleLbl="revTx" presStyleIdx="0" presStyleCnt="0">
        <dgm:presLayoutVars>
          <dgm:chMax val="1"/>
          <dgm:chPref val="1"/>
          <dgm:bulletEnabled val="1"/>
        </dgm:presLayoutVars>
      </dgm:prSet>
      <dgm:spPr/>
    </dgm:pt>
  </dgm:ptLst>
  <dgm:cxnLst>
    <dgm:cxn modelId="{F71DAB09-7CF2-4ABC-ADBB-16CA59189A20}" type="presOf" srcId="{BB790D9D-E026-4064-88D6-BE41069B309C}" destId="{ED13E07D-7898-4709-B651-DE3B4734866E}" srcOrd="1" destOrd="0" presId="urn:microsoft.com/office/officeart/2011/layout/CircleProcess"/>
    <dgm:cxn modelId="{90488713-7FDB-47E0-B50E-DB39BC5A0CF4}" srcId="{44C5AE67-FEB2-4634-AC0A-B6B63BBB6687}" destId="{BB790D9D-E026-4064-88D6-BE41069B309C}" srcOrd="2" destOrd="0" parTransId="{9120C956-0C7B-4AE4-9D2D-3FD5749C53E7}" sibTransId="{BD5DEB27-78F5-4A05-A46E-A76208905AF7}"/>
    <dgm:cxn modelId="{D8464F18-93AA-4FF9-9B58-88205177526E}" type="presOf" srcId="{196594C0-B5AF-4509-B39F-079775FFFD90}" destId="{2902DC0E-0764-406C-9741-6233AA041F2A}" srcOrd="1" destOrd="0" presId="urn:microsoft.com/office/officeart/2011/layout/CircleProcess"/>
    <dgm:cxn modelId="{6CA76231-16C1-4CD0-A9A5-BB778E64219A}" type="presOf" srcId="{98C8E46E-C6ED-4355-99EB-61AE70EFB857}" destId="{601ADD3F-0189-4B43-BA6D-40144CA63D94}" srcOrd="0" destOrd="0" presId="urn:microsoft.com/office/officeart/2011/layout/CircleProcess"/>
    <dgm:cxn modelId="{B689BE33-72EE-435C-AAEE-4B1294B32319}" type="presOf" srcId="{196594C0-B5AF-4509-B39F-079775FFFD90}" destId="{21C7BAF2-4215-4EFB-B0F7-34DC94D5597C}" srcOrd="0" destOrd="0" presId="urn:microsoft.com/office/officeart/2011/layout/CircleProcess"/>
    <dgm:cxn modelId="{FCEE2442-A658-4A0C-B174-86028B0C6E02}" type="presOf" srcId="{98C8E46E-C6ED-4355-99EB-61AE70EFB857}" destId="{3D29686E-9686-4668-953C-4D4ADCEAFBB7}" srcOrd="1" destOrd="0" presId="urn:microsoft.com/office/officeart/2011/layout/CircleProcess"/>
    <dgm:cxn modelId="{ECFC626F-2729-4B78-9A26-86AD83E94D5E}" srcId="{44C5AE67-FEB2-4634-AC0A-B6B63BBB6687}" destId="{98C8E46E-C6ED-4355-99EB-61AE70EFB857}" srcOrd="3" destOrd="0" parTransId="{D3EA77B7-61D1-4A5C-8A93-F2F95B972DE7}" sibTransId="{2C791719-BC17-4372-B74B-D2BBB241A864}"/>
    <dgm:cxn modelId="{C52BAB50-788C-4E23-8743-12C07F913C93}" type="presOf" srcId="{44C5AE67-FEB2-4634-AC0A-B6B63BBB6687}" destId="{9288FFD4-2A6B-414F-A14C-BCB06DC90B87}" srcOrd="0" destOrd="0" presId="urn:microsoft.com/office/officeart/2011/layout/CircleProcess"/>
    <dgm:cxn modelId="{2BA09572-D6B2-48CD-90B1-25D8931524B1}" type="presOf" srcId="{99BBDD32-F777-4D5A-B223-B22CF9F03885}" destId="{504BDDE5-BEEB-4D24-8F87-A2664D62FEAD}" srcOrd="0" destOrd="0" presId="urn:microsoft.com/office/officeart/2011/layout/CircleProcess"/>
    <dgm:cxn modelId="{ED6FFFB0-109A-42FB-A5A3-6ECA0AD63BF4}" srcId="{44C5AE67-FEB2-4634-AC0A-B6B63BBB6687}" destId="{196594C0-B5AF-4509-B39F-079775FFFD90}" srcOrd="1" destOrd="0" parTransId="{5D9679EF-A436-412B-BB4D-A933414D25B7}" sibTransId="{C2633A7B-E5E6-4AB7-91C1-E2F2A44DD30C}"/>
    <dgm:cxn modelId="{143921BE-AD57-4DF7-8CAC-8166853820A5}" srcId="{44C5AE67-FEB2-4634-AC0A-B6B63BBB6687}" destId="{99BBDD32-F777-4D5A-B223-B22CF9F03885}" srcOrd="0" destOrd="0" parTransId="{139632B8-DE70-4B23-A640-01CC2F532672}" sibTransId="{25DDD444-D7EE-4067-A8D9-6F448507C611}"/>
    <dgm:cxn modelId="{D89C54D4-BD81-4BB7-81B9-68A39B8924A3}" type="presOf" srcId="{99BBDD32-F777-4D5A-B223-B22CF9F03885}" destId="{1AE9B132-5917-4D31-8302-87436A9DE33D}" srcOrd="1" destOrd="0" presId="urn:microsoft.com/office/officeart/2011/layout/CircleProcess"/>
    <dgm:cxn modelId="{EBE852F1-A5A6-4F65-BCCA-805887C088E9}" type="presOf" srcId="{BB790D9D-E026-4064-88D6-BE41069B309C}" destId="{CEF6EFB0-511D-42A5-9BA0-586E8A797112}" srcOrd="0" destOrd="0" presId="urn:microsoft.com/office/officeart/2011/layout/CircleProcess"/>
    <dgm:cxn modelId="{579AD0EC-E6B0-4399-904D-B137E0464041}" type="presParOf" srcId="{9288FFD4-2A6B-414F-A14C-BCB06DC90B87}" destId="{7EBDCEC3-276C-47CB-A615-5BDC6A6046CE}" srcOrd="0" destOrd="0" presId="urn:microsoft.com/office/officeart/2011/layout/CircleProcess"/>
    <dgm:cxn modelId="{729459F9-0052-44C3-AAD2-9E3A475C8127}" type="presParOf" srcId="{7EBDCEC3-276C-47CB-A615-5BDC6A6046CE}" destId="{2DCF006B-DA8D-4FCC-983D-2D27FD063C8F}" srcOrd="0" destOrd="0" presId="urn:microsoft.com/office/officeart/2011/layout/CircleProcess"/>
    <dgm:cxn modelId="{16DE20A2-93DF-4C73-9E9D-28CAA66B32C2}" type="presParOf" srcId="{9288FFD4-2A6B-414F-A14C-BCB06DC90B87}" destId="{10B6C776-04FF-45FB-AAC0-D0FCD9983A01}" srcOrd="1" destOrd="0" presId="urn:microsoft.com/office/officeart/2011/layout/CircleProcess"/>
    <dgm:cxn modelId="{7D6C5EAE-B755-4CA9-A5E5-6B72ABFF29A8}" type="presParOf" srcId="{10B6C776-04FF-45FB-AAC0-D0FCD9983A01}" destId="{601ADD3F-0189-4B43-BA6D-40144CA63D94}" srcOrd="0" destOrd="0" presId="urn:microsoft.com/office/officeart/2011/layout/CircleProcess"/>
    <dgm:cxn modelId="{4EAB9ACA-92EA-485F-BC8A-E260F15E0E00}" type="presParOf" srcId="{9288FFD4-2A6B-414F-A14C-BCB06DC90B87}" destId="{3D29686E-9686-4668-953C-4D4ADCEAFBB7}" srcOrd="2" destOrd="0" presId="urn:microsoft.com/office/officeart/2011/layout/CircleProcess"/>
    <dgm:cxn modelId="{6593783C-9D17-41D7-86B2-C1DE46BDAD2D}" type="presParOf" srcId="{9288FFD4-2A6B-414F-A14C-BCB06DC90B87}" destId="{890182A1-892F-4C67-AA1E-CF58F3816CAD}" srcOrd="3" destOrd="0" presId="urn:microsoft.com/office/officeart/2011/layout/CircleProcess"/>
    <dgm:cxn modelId="{6FD48444-4993-4C49-9D9D-CF0F9729319F}" type="presParOf" srcId="{890182A1-892F-4C67-AA1E-CF58F3816CAD}" destId="{11918D20-DAA1-4122-A015-17FB0827D447}" srcOrd="0" destOrd="0" presId="urn:microsoft.com/office/officeart/2011/layout/CircleProcess"/>
    <dgm:cxn modelId="{18B536FC-941A-4B79-9392-92A939A67F37}" type="presParOf" srcId="{9288FFD4-2A6B-414F-A14C-BCB06DC90B87}" destId="{D96091F0-3161-4D0A-8CB0-89307C62948A}" srcOrd="4" destOrd="0" presId="urn:microsoft.com/office/officeart/2011/layout/CircleProcess"/>
    <dgm:cxn modelId="{EBADA545-3D7A-4F3F-BF49-E2F13AAE3837}" type="presParOf" srcId="{D96091F0-3161-4D0A-8CB0-89307C62948A}" destId="{CEF6EFB0-511D-42A5-9BA0-586E8A797112}" srcOrd="0" destOrd="0" presId="urn:microsoft.com/office/officeart/2011/layout/CircleProcess"/>
    <dgm:cxn modelId="{506A53FB-6DF3-4CB1-8B01-F4DE1B5F0105}" type="presParOf" srcId="{9288FFD4-2A6B-414F-A14C-BCB06DC90B87}" destId="{ED13E07D-7898-4709-B651-DE3B4734866E}" srcOrd="5" destOrd="0" presId="urn:microsoft.com/office/officeart/2011/layout/CircleProcess"/>
    <dgm:cxn modelId="{857873EA-CA4D-48E9-9C98-096A5E046A38}" type="presParOf" srcId="{9288FFD4-2A6B-414F-A14C-BCB06DC90B87}" destId="{B0F4B19D-CC3D-4BAA-A615-A0A5FF377F67}" srcOrd="6" destOrd="0" presId="urn:microsoft.com/office/officeart/2011/layout/CircleProcess"/>
    <dgm:cxn modelId="{CE66394D-A52E-4633-9953-94E0354B8ED0}" type="presParOf" srcId="{B0F4B19D-CC3D-4BAA-A615-A0A5FF377F67}" destId="{8CC25CFF-A462-4FCA-9EE1-9F01364BE027}" srcOrd="0" destOrd="0" presId="urn:microsoft.com/office/officeart/2011/layout/CircleProcess"/>
    <dgm:cxn modelId="{29213643-8D39-43F1-BFCB-2F6F062844FA}" type="presParOf" srcId="{9288FFD4-2A6B-414F-A14C-BCB06DC90B87}" destId="{E5DE6F89-93E0-43D6-9D02-6B1191C9E70F}" srcOrd="7" destOrd="0" presId="urn:microsoft.com/office/officeart/2011/layout/CircleProcess"/>
    <dgm:cxn modelId="{6CA34B7D-8C06-4889-956F-E3C96B6940AD}" type="presParOf" srcId="{E5DE6F89-93E0-43D6-9D02-6B1191C9E70F}" destId="{21C7BAF2-4215-4EFB-B0F7-34DC94D5597C}" srcOrd="0" destOrd="0" presId="urn:microsoft.com/office/officeart/2011/layout/CircleProcess"/>
    <dgm:cxn modelId="{2922567D-621F-48BE-BAE8-1952FC354F3B}" type="presParOf" srcId="{9288FFD4-2A6B-414F-A14C-BCB06DC90B87}" destId="{2902DC0E-0764-406C-9741-6233AA041F2A}" srcOrd="8" destOrd="0" presId="urn:microsoft.com/office/officeart/2011/layout/CircleProcess"/>
    <dgm:cxn modelId="{0C2FDFF2-EF99-4F5D-A35B-C23AD77D0002}" type="presParOf" srcId="{9288FFD4-2A6B-414F-A14C-BCB06DC90B87}" destId="{3EA75F16-0655-4BEE-A432-CE419FF3AED8}" srcOrd="9" destOrd="0" presId="urn:microsoft.com/office/officeart/2011/layout/CircleProcess"/>
    <dgm:cxn modelId="{48C72E59-E7A2-4FF2-BFA0-B09EB52AABB5}" type="presParOf" srcId="{3EA75F16-0655-4BEE-A432-CE419FF3AED8}" destId="{B1F3D534-B481-49B2-B7DC-28C8C40DF1F2}" srcOrd="0" destOrd="0" presId="urn:microsoft.com/office/officeart/2011/layout/CircleProcess"/>
    <dgm:cxn modelId="{02E0058A-1460-477B-84C2-EB72C1594525}" type="presParOf" srcId="{9288FFD4-2A6B-414F-A14C-BCB06DC90B87}" destId="{A69C3E35-5BA5-4840-8F9D-EE0E4A90A70F}" srcOrd="10" destOrd="0" presId="urn:microsoft.com/office/officeart/2011/layout/CircleProcess"/>
    <dgm:cxn modelId="{196560C7-336A-41AE-B3DC-3C4E222AD108}" type="presParOf" srcId="{A69C3E35-5BA5-4840-8F9D-EE0E4A90A70F}" destId="{504BDDE5-BEEB-4D24-8F87-A2664D62FEAD}" srcOrd="0" destOrd="0" presId="urn:microsoft.com/office/officeart/2011/layout/CircleProcess"/>
    <dgm:cxn modelId="{4334C69C-7E4F-4EFA-A4B9-DC71469070D0}" type="presParOf" srcId="{9288FFD4-2A6B-414F-A14C-BCB06DC90B87}" destId="{1AE9B132-5917-4D31-8302-87436A9DE33D}"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B4D77-C883-41CB-BCE3-4BEFE45CB239}">
      <dsp:nvSpPr>
        <dsp:cNvPr id="0" name=""/>
        <dsp:cNvSpPr/>
      </dsp:nvSpPr>
      <dsp:spPr>
        <a:xfrm>
          <a:off x="2386725"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2631533" y="1600803"/>
        <a:ext cx="27379" cy="5481"/>
      </dsp:txXfrm>
    </dsp:sp>
    <dsp:sp modelId="{1C860BB0-2134-49A3-974B-5401EC22D42D}">
      <dsp:nvSpPr>
        <dsp:cNvPr id="0" name=""/>
        <dsp:cNvSpPr/>
      </dsp:nvSpPr>
      <dsp:spPr>
        <a:xfrm>
          <a:off x="7682" y="889291"/>
          <a:ext cx="2380843" cy="1428506"/>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1. </a:t>
          </a:r>
          <a:r>
            <a:rPr lang="en-US" sz="1600" kern="1200" dirty="0" err="1">
              <a:latin typeface="Poppins" panose="00000500000000000000" pitchFamily="2" charset="0"/>
              <a:cs typeface="Poppins" panose="00000500000000000000" pitchFamily="2" charset="0"/>
            </a:rPr>
            <a:t>Comprender</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el</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contexto</a:t>
          </a:r>
          <a:endParaRPr lang="en-US" sz="1600" kern="1200" dirty="0">
            <a:latin typeface="Poppins" panose="00000500000000000000" pitchFamily="2" charset="0"/>
            <a:cs typeface="Poppins" panose="00000500000000000000" pitchFamily="2" charset="0"/>
          </a:endParaRPr>
        </a:p>
      </dsp:txBody>
      <dsp:txXfrm>
        <a:off x="77416" y="959025"/>
        <a:ext cx="2241375" cy="1289038"/>
      </dsp:txXfrm>
    </dsp:sp>
    <dsp:sp modelId="{59C55758-6B06-4584-967C-47530AF30A87}">
      <dsp:nvSpPr>
        <dsp:cNvPr id="0" name=""/>
        <dsp:cNvSpPr/>
      </dsp:nvSpPr>
      <dsp:spPr>
        <a:xfrm>
          <a:off x="5315163"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51704"/>
              <a:satOff val="-10456"/>
              <a:lumOff val="76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559970" y="1600803"/>
        <a:ext cx="27379" cy="5481"/>
      </dsp:txXfrm>
    </dsp:sp>
    <dsp:sp modelId="{B3857B58-84B7-41DA-AA1F-9C2912A38977}">
      <dsp:nvSpPr>
        <dsp:cNvPr id="0" name=""/>
        <dsp:cNvSpPr/>
      </dsp:nvSpPr>
      <dsp:spPr>
        <a:xfrm>
          <a:off x="2936119" y="889291"/>
          <a:ext cx="2380843" cy="1428506"/>
        </a:xfrm>
        <a:prstGeom prst="roundRect">
          <a:avLst/>
        </a:prstGeom>
        <a:solidFill>
          <a:schemeClr val="accent3">
            <a:shade val="80000"/>
            <a:hueOff val="-43000"/>
            <a:satOff val="-8831"/>
            <a:lumOff val="66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2. </a:t>
          </a:r>
          <a:r>
            <a:rPr lang="es-ES" sz="1600" kern="1200" dirty="0">
              <a:latin typeface="Poppins" panose="00000500000000000000" pitchFamily="2" charset="0"/>
              <a:cs typeface="Poppins" panose="00000500000000000000" pitchFamily="2" charset="0"/>
            </a:rPr>
            <a:t>Desarrollar una estrategia de resiliencia y sostenibilidad para su empresa</a:t>
          </a:r>
          <a:endParaRPr lang="en-US" sz="1600" kern="1200" dirty="0">
            <a:latin typeface="Poppins" panose="00000500000000000000" pitchFamily="2" charset="0"/>
            <a:cs typeface="Poppins" panose="00000500000000000000" pitchFamily="2" charset="0"/>
          </a:endParaRPr>
        </a:p>
      </dsp:txBody>
      <dsp:txXfrm>
        <a:off x="3005853" y="959025"/>
        <a:ext cx="2241375" cy="1289038"/>
      </dsp:txXfrm>
    </dsp:sp>
    <dsp:sp modelId="{6EBCA2A7-D2F2-4A4B-A8D8-FB9B320B2AE5}">
      <dsp:nvSpPr>
        <dsp:cNvPr id="0" name=""/>
        <dsp:cNvSpPr/>
      </dsp:nvSpPr>
      <dsp:spPr>
        <a:xfrm>
          <a:off x="8243601"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103407"/>
              <a:satOff val="-20911"/>
              <a:lumOff val="153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8488408" y="1600803"/>
        <a:ext cx="27379" cy="5481"/>
      </dsp:txXfrm>
    </dsp:sp>
    <dsp:sp modelId="{BE8487EA-BD5B-424B-8891-2B784E7A4EE3}">
      <dsp:nvSpPr>
        <dsp:cNvPr id="0" name=""/>
        <dsp:cNvSpPr/>
      </dsp:nvSpPr>
      <dsp:spPr>
        <a:xfrm>
          <a:off x="5864557" y="889291"/>
          <a:ext cx="2380843" cy="1428506"/>
        </a:xfrm>
        <a:prstGeom prst="roundRect">
          <a:avLst/>
        </a:prstGeom>
        <a:solidFill>
          <a:schemeClr val="accent3">
            <a:shade val="80000"/>
            <a:hueOff val="-85999"/>
            <a:satOff val="-17662"/>
            <a:lumOff val="132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3. </a:t>
          </a:r>
          <a:r>
            <a:rPr lang="es-ES" sz="1600" kern="1200" dirty="0">
              <a:latin typeface="Poppins" panose="00000500000000000000" pitchFamily="2" charset="0"/>
              <a:cs typeface="Poppins" panose="00000500000000000000" pitchFamily="2" charset="0"/>
            </a:rPr>
            <a:t>Identificar el público objetivo de su sistema MEL</a:t>
          </a:r>
          <a:endParaRPr lang="en-US" sz="1600" kern="1200" dirty="0">
            <a:latin typeface="Poppins" panose="00000500000000000000" pitchFamily="2" charset="0"/>
            <a:cs typeface="Poppins" panose="00000500000000000000" pitchFamily="2" charset="0"/>
          </a:endParaRPr>
        </a:p>
      </dsp:txBody>
      <dsp:txXfrm>
        <a:off x="5934291" y="959025"/>
        <a:ext cx="2241375" cy="1289038"/>
      </dsp:txXfrm>
    </dsp:sp>
    <dsp:sp modelId="{88FD72F1-D504-4664-A094-50BCD9EA64A2}">
      <dsp:nvSpPr>
        <dsp:cNvPr id="0" name=""/>
        <dsp:cNvSpPr/>
      </dsp:nvSpPr>
      <dsp:spPr>
        <a:xfrm>
          <a:off x="1198104" y="2315997"/>
          <a:ext cx="8785312" cy="516994"/>
        </a:xfrm>
        <a:custGeom>
          <a:avLst/>
          <a:gdLst/>
          <a:ahLst/>
          <a:cxnLst/>
          <a:rect l="0" t="0" r="0" b="0"/>
          <a:pathLst>
            <a:path>
              <a:moveTo>
                <a:pt x="8785312" y="0"/>
              </a:moveTo>
              <a:lnTo>
                <a:pt x="8785312" y="275597"/>
              </a:lnTo>
              <a:lnTo>
                <a:pt x="0" y="275597"/>
              </a:lnTo>
              <a:lnTo>
                <a:pt x="0" y="516994"/>
              </a:lnTo>
            </a:path>
          </a:pathLst>
        </a:custGeom>
        <a:noFill/>
        <a:ln w="12700" cap="flat" cmpd="sng" algn="ctr">
          <a:solidFill>
            <a:schemeClr val="accent3">
              <a:shade val="90000"/>
              <a:hueOff val="-155111"/>
              <a:satOff val="-31367"/>
              <a:lumOff val="229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370701" y="2571753"/>
        <a:ext cx="440118" cy="5481"/>
      </dsp:txXfrm>
    </dsp:sp>
    <dsp:sp modelId="{0E02A569-8D6D-49CD-A610-B5D15AE0EE8D}">
      <dsp:nvSpPr>
        <dsp:cNvPr id="0" name=""/>
        <dsp:cNvSpPr/>
      </dsp:nvSpPr>
      <dsp:spPr>
        <a:xfrm>
          <a:off x="8792995" y="889291"/>
          <a:ext cx="2380843" cy="1428506"/>
        </a:xfrm>
        <a:prstGeom prst="roundRect">
          <a:avLst/>
        </a:prstGeom>
        <a:solidFill>
          <a:schemeClr val="accent3">
            <a:shade val="80000"/>
            <a:hueOff val="-128999"/>
            <a:satOff val="-26493"/>
            <a:lumOff val="19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4. </a:t>
          </a:r>
          <a:r>
            <a:rPr lang="en-US" sz="1600" kern="1200" dirty="0" err="1">
              <a:latin typeface="Poppins" panose="00000500000000000000" pitchFamily="2" charset="0"/>
              <a:cs typeface="Poppins" panose="00000500000000000000" pitchFamily="2" charset="0"/>
            </a:rPr>
            <a:t>Seleccionar</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los</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indicadores</a:t>
          </a:r>
          <a:endParaRPr lang="en-US" sz="1600" kern="1200" dirty="0">
            <a:latin typeface="Poppins" panose="00000500000000000000" pitchFamily="2" charset="0"/>
            <a:cs typeface="Poppins" panose="00000500000000000000" pitchFamily="2" charset="0"/>
          </a:endParaRPr>
        </a:p>
      </dsp:txBody>
      <dsp:txXfrm>
        <a:off x="8862729" y="959025"/>
        <a:ext cx="2241375" cy="1289038"/>
      </dsp:txXfrm>
    </dsp:sp>
    <dsp:sp modelId="{8D79B990-7F7B-4307-84BF-4F012DD88A81}">
      <dsp:nvSpPr>
        <dsp:cNvPr id="0" name=""/>
        <dsp:cNvSpPr/>
      </dsp:nvSpPr>
      <dsp:spPr>
        <a:xfrm>
          <a:off x="2386725" y="35339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206814"/>
              <a:satOff val="-41822"/>
              <a:lumOff val="306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2631533" y="3576903"/>
        <a:ext cx="27379" cy="5481"/>
      </dsp:txXfrm>
    </dsp:sp>
    <dsp:sp modelId="{9CF4244A-5478-4D90-9C45-4925F48DC2BA}">
      <dsp:nvSpPr>
        <dsp:cNvPr id="0" name=""/>
        <dsp:cNvSpPr/>
      </dsp:nvSpPr>
      <dsp:spPr>
        <a:xfrm>
          <a:off x="7682" y="2865391"/>
          <a:ext cx="2380843" cy="1428506"/>
        </a:xfrm>
        <a:prstGeom prst="roundRect">
          <a:avLst/>
        </a:prstGeom>
        <a:solidFill>
          <a:schemeClr val="accent3">
            <a:shade val="80000"/>
            <a:hueOff val="-171999"/>
            <a:satOff val="-35324"/>
            <a:lumOff val="265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5. </a:t>
          </a:r>
          <a:r>
            <a:rPr lang="en-US" sz="1600" kern="1200" dirty="0" err="1">
              <a:latin typeface="Poppins" panose="00000500000000000000" pitchFamily="2" charset="0"/>
              <a:cs typeface="Poppins" panose="00000500000000000000" pitchFamily="2" charset="0"/>
            </a:rPr>
            <a:t>Seleccionar</a:t>
          </a:r>
          <a:r>
            <a:rPr lang="en-US" sz="1600" kern="1200" dirty="0">
              <a:latin typeface="Poppins" panose="00000500000000000000" pitchFamily="2" charset="0"/>
              <a:cs typeface="Poppins" panose="00000500000000000000" pitchFamily="2" charset="0"/>
            </a:rPr>
            <a:t> las </a:t>
          </a:r>
          <a:r>
            <a:rPr lang="en-US" sz="1600" kern="1200" dirty="0" err="1">
              <a:latin typeface="Poppins" panose="00000500000000000000" pitchFamily="2" charset="0"/>
              <a:cs typeface="Poppins" panose="00000500000000000000" pitchFamily="2" charset="0"/>
            </a:rPr>
            <a:t>herramientas</a:t>
          </a:r>
          <a:r>
            <a:rPr lang="en-US" sz="1600" kern="1200" dirty="0">
              <a:latin typeface="Poppins" panose="00000500000000000000" pitchFamily="2" charset="0"/>
              <a:cs typeface="Poppins" panose="00000500000000000000" pitchFamily="2" charset="0"/>
            </a:rPr>
            <a:t> MEL</a:t>
          </a:r>
        </a:p>
      </dsp:txBody>
      <dsp:txXfrm>
        <a:off x="77416" y="2935125"/>
        <a:ext cx="2241375" cy="1289038"/>
      </dsp:txXfrm>
    </dsp:sp>
    <dsp:sp modelId="{123926F0-D843-4DFB-B6A9-67DEE59CA4DF}">
      <dsp:nvSpPr>
        <dsp:cNvPr id="0" name=""/>
        <dsp:cNvSpPr/>
      </dsp:nvSpPr>
      <dsp:spPr>
        <a:xfrm>
          <a:off x="5315163" y="35339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258518"/>
              <a:satOff val="-52278"/>
              <a:lumOff val="383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559970" y="3576903"/>
        <a:ext cx="27379" cy="5481"/>
      </dsp:txXfrm>
    </dsp:sp>
    <dsp:sp modelId="{4A4259AC-898E-4EDE-9B19-1B93CF64E724}">
      <dsp:nvSpPr>
        <dsp:cNvPr id="0" name=""/>
        <dsp:cNvSpPr/>
      </dsp:nvSpPr>
      <dsp:spPr>
        <a:xfrm>
          <a:off x="2936119" y="2865391"/>
          <a:ext cx="2380843" cy="1428506"/>
        </a:xfrm>
        <a:prstGeom prst="roundRect">
          <a:avLst/>
        </a:prstGeom>
        <a:solidFill>
          <a:schemeClr val="accent3">
            <a:shade val="80000"/>
            <a:hueOff val="-214998"/>
            <a:satOff val="-44155"/>
            <a:lumOff val="331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6. </a:t>
          </a:r>
          <a:r>
            <a:rPr lang="en-US" sz="1600" kern="1200" dirty="0" err="1">
              <a:latin typeface="Poppins" panose="00000500000000000000" pitchFamily="2" charset="0"/>
              <a:cs typeface="Poppins" panose="00000500000000000000" pitchFamily="2" charset="0"/>
            </a:rPr>
            <a:t>Analizar</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los</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datos</a:t>
          </a:r>
          <a:r>
            <a:rPr lang="en-US" sz="1600" kern="1200" dirty="0">
              <a:latin typeface="Poppins" panose="00000500000000000000" pitchFamily="2" charset="0"/>
              <a:cs typeface="Poppins" panose="00000500000000000000" pitchFamily="2" charset="0"/>
            </a:rPr>
            <a:t> </a:t>
          </a:r>
          <a:r>
            <a:rPr lang="en-US" sz="1600" kern="1200" dirty="0" err="1">
              <a:latin typeface="Poppins" panose="00000500000000000000" pitchFamily="2" charset="0"/>
              <a:cs typeface="Poppins" panose="00000500000000000000" pitchFamily="2" charset="0"/>
            </a:rPr>
            <a:t>recopilados</a:t>
          </a:r>
          <a:endParaRPr lang="en-US" sz="1600" kern="1200" dirty="0">
            <a:latin typeface="Poppins" panose="00000500000000000000" pitchFamily="2" charset="0"/>
            <a:cs typeface="Poppins" panose="00000500000000000000" pitchFamily="2" charset="0"/>
          </a:endParaRPr>
        </a:p>
      </dsp:txBody>
      <dsp:txXfrm>
        <a:off x="3005853" y="2935125"/>
        <a:ext cx="2241375" cy="1289038"/>
      </dsp:txXfrm>
    </dsp:sp>
    <dsp:sp modelId="{65F77483-ECF7-4911-A959-A2ED6C315112}">
      <dsp:nvSpPr>
        <dsp:cNvPr id="0" name=""/>
        <dsp:cNvSpPr/>
      </dsp:nvSpPr>
      <dsp:spPr>
        <a:xfrm>
          <a:off x="5864557" y="2865391"/>
          <a:ext cx="2380843" cy="1428506"/>
        </a:xfrm>
        <a:prstGeom prst="roundRect">
          <a:avLst/>
        </a:prstGeom>
        <a:solidFill>
          <a:schemeClr val="accent3">
            <a:shade val="80000"/>
            <a:hueOff val="-257998"/>
            <a:satOff val="-52986"/>
            <a:lumOff val="397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7. </a:t>
          </a:r>
          <a:r>
            <a:rPr lang="es-ES" sz="1600" kern="1200" dirty="0">
              <a:latin typeface="Poppins" panose="00000500000000000000" pitchFamily="2" charset="0"/>
              <a:cs typeface="Poppins" panose="00000500000000000000" pitchFamily="2" charset="0"/>
            </a:rPr>
            <a:t>Informar sobre los resultados y tomar decisiones</a:t>
          </a:r>
          <a:endParaRPr lang="en-US" sz="1600" kern="1200" dirty="0">
            <a:latin typeface="Poppins" panose="00000500000000000000" pitchFamily="2" charset="0"/>
            <a:cs typeface="Poppins" panose="00000500000000000000" pitchFamily="2" charset="0"/>
          </a:endParaRPr>
        </a:p>
      </dsp:txBody>
      <dsp:txXfrm>
        <a:off x="5934291" y="2935125"/>
        <a:ext cx="2241375" cy="1289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F006B-DA8D-4FCC-983D-2D27FD063C8F}">
      <dsp:nvSpPr>
        <dsp:cNvPr id="0" name=""/>
        <dsp:cNvSpPr/>
      </dsp:nvSpPr>
      <dsp:spPr>
        <a:xfrm>
          <a:off x="7756651" y="817523"/>
          <a:ext cx="2165888" cy="21659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ADD3F-0189-4B43-BA6D-40144CA63D94}">
      <dsp:nvSpPr>
        <dsp:cNvPr id="0" name=""/>
        <dsp:cNvSpPr/>
      </dsp:nvSpPr>
      <dsp:spPr>
        <a:xfrm>
          <a:off x="7829095" y="889735"/>
          <a:ext cx="2021929" cy="2021573"/>
        </a:xfrm>
        <a:prstGeom prst="ellipse">
          <a:avLst/>
        </a:prstGeom>
        <a:solidFill>
          <a:schemeClr val="accent2">
            <a:lumMod val="50000"/>
            <a:alpha val="9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4.</a:t>
          </a:r>
        </a:p>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a:t>
          </a:r>
          <a:r>
            <a:rPr lang="en-US" sz="2100" b="1" kern="1200" dirty="0" err="1">
              <a:solidFill>
                <a:schemeClr val="bg1"/>
              </a:solidFill>
              <a:latin typeface="Poppins" panose="00000500000000000000" pitchFamily="2" charset="0"/>
              <a:cs typeface="Poppins" panose="00000500000000000000" pitchFamily="2" charset="0"/>
            </a:rPr>
            <a:t>Cuándo</a:t>
          </a:r>
          <a:r>
            <a:rPr lang="en-US" sz="2100" b="1" kern="1200" dirty="0">
              <a:solidFill>
                <a:schemeClr val="bg1"/>
              </a:solidFill>
              <a:latin typeface="Poppins" panose="00000500000000000000" pitchFamily="2" charset="0"/>
              <a:cs typeface="Poppins" panose="00000500000000000000" pitchFamily="2" charset="0"/>
            </a:rPr>
            <a:t>?</a:t>
          </a:r>
        </a:p>
      </dsp:txBody>
      <dsp:txXfrm>
        <a:off x="8117942" y="1178586"/>
        <a:ext cx="1444235" cy="1443872"/>
      </dsp:txXfrm>
    </dsp:sp>
    <dsp:sp modelId="{11918D20-DAA1-4122-A015-17FB0827D447}">
      <dsp:nvSpPr>
        <dsp:cNvPr id="0" name=""/>
        <dsp:cNvSpPr/>
      </dsp:nvSpPr>
      <dsp:spPr>
        <a:xfrm rot="2700000">
          <a:off x="5509014"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6EFB0-511D-42A5-9BA0-586E8A797112}">
      <dsp:nvSpPr>
        <dsp:cNvPr id="0" name=""/>
        <dsp:cNvSpPr/>
      </dsp:nvSpPr>
      <dsp:spPr>
        <a:xfrm>
          <a:off x="5590763" y="889735"/>
          <a:ext cx="2021929" cy="2021573"/>
        </a:xfrm>
        <a:prstGeom prst="ellipse">
          <a:avLst/>
        </a:prstGeom>
        <a:solidFill>
          <a:schemeClr val="accent2">
            <a:lumMod val="75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3. </a:t>
          </a:r>
        </a:p>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a:t>
          </a:r>
          <a:r>
            <a:rPr lang="en-US" sz="2100" b="1" kern="1200" dirty="0" err="1">
              <a:solidFill>
                <a:schemeClr val="bg1"/>
              </a:solidFill>
              <a:latin typeface="Poppins" panose="00000500000000000000" pitchFamily="2" charset="0"/>
              <a:cs typeface="Poppins" panose="00000500000000000000" pitchFamily="2" charset="0"/>
            </a:rPr>
            <a:t>Cuánto</a:t>
          </a:r>
          <a:r>
            <a:rPr lang="en-US" sz="2100" b="1" kern="1200" dirty="0">
              <a:solidFill>
                <a:schemeClr val="bg1"/>
              </a:solidFill>
              <a:latin typeface="Poppins" panose="00000500000000000000" pitchFamily="2" charset="0"/>
              <a:cs typeface="Poppins" panose="00000500000000000000" pitchFamily="2" charset="0"/>
            </a:rPr>
            <a:t>?</a:t>
          </a:r>
        </a:p>
      </dsp:txBody>
      <dsp:txXfrm>
        <a:off x="5879610" y="1178586"/>
        <a:ext cx="1444235" cy="1443872"/>
      </dsp:txXfrm>
    </dsp:sp>
    <dsp:sp modelId="{8CC25CFF-A462-4FCA-9EE1-9F01364BE027}">
      <dsp:nvSpPr>
        <dsp:cNvPr id="0" name=""/>
        <dsp:cNvSpPr/>
      </dsp:nvSpPr>
      <dsp:spPr>
        <a:xfrm rot="2700000">
          <a:off x="3279969"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7BAF2-4215-4EFB-B0F7-34DC94D5597C}">
      <dsp:nvSpPr>
        <dsp:cNvPr id="0" name=""/>
        <dsp:cNvSpPr/>
      </dsp:nvSpPr>
      <dsp:spPr>
        <a:xfrm>
          <a:off x="3352431" y="889735"/>
          <a:ext cx="2021929" cy="2021573"/>
        </a:xfrm>
        <a:prstGeom prst="ellipse">
          <a:avLst/>
        </a:prstGeom>
        <a:solidFill>
          <a:schemeClr val="accent2">
            <a:lumMod val="60000"/>
            <a:lumOff val="40000"/>
            <a:alpha val="9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2. </a:t>
          </a:r>
        </a:p>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a:t>
          </a:r>
          <a:r>
            <a:rPr lang="en-US" sz="2100" b="1" kern="1200" dirty="0" err="1">
              <a:solidFill>
                <a:schemeClr val="bg1"/>
              </a:solidFill>
              <a:latin typeface="Poppins" panose="00000500000000000000" pitchFamily="2" charset="0"/>
              <a:cs typeface="Poppins" panose="00000500000000000000" pitchFamily="2" charset="0"/>
            </a:rPr>
            <a:t>Quién</a:t>
          </a:r>
          <a:r>
            <a:rPr lang="en-US" sz="2100" b="1" kern="1200" dirty="0">
              <a:solidFill>
                <a:schemeClr val="bg1"/>
              </a:solidFill>
              <a:latin typeface="Poppins" panose="00000500000000000000" pitchFamily="2" charset="0"/>
              <a:cs typeface="Poppins" panose="00000500000000000000" pitchFamily="2" charset="0"/>
            </a:rPr>
            <a:t>?</a:t>
          </a:r>
        </a:p>
      </dsp:txBody>
      <dsp:txXfrm>
        <a:off x="3641278" y="1178586"/>
        <a:ext cx="1444235" cy="1443872"/>
      </dsp:txXfrm>
    </dsp:sp>
    <dsp:sp modelId="{B1F3D534-B481-49B2-B7DC-28C8C40DF1F2}">
      <dsp:nvSpPr>
        <dsp:cNvPr id="0" name=""/>
        <dsp:cNvSpPr/>
      </dsp:nvSpPr>
      <dsp:spPr>
        <a:xfrm rot="2700000">
          <a:off x="1041637"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BDDE5-BEEB-4D24-8F87-A2664D62FEAD}">
      <dsp:nvSpPr>
        <dsp:cNvPr id="0" name=""/>
        <dsp:cNvSpPr/>
      </dsp:nvSpPr>
      <dsp:spPr>
        <a:xfrm>
          <a:off x="1114099" y="889735"/>
          <a:ext cx="2021929" cy="2021573"/>
        </a:xfrm>
        <a:prstGeom prst="ellipse">
          <a:avLst/>
        </a:prstGeom>
        <a:solidFill>
          <a:schemeClr val="accent2">
            <a:lumMod val="40000"/>
            <a:lumOff val="6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1.</a:t>
          </a:r>
        </a:p>
        <a:p>
          <a:pPr marL="0" lvl="0" indent="0" algn="ctr" defTabSz="933450">
            <a:lnSpc>
              <a:spcPct val="90000"/>
            </a:lnSpc>
            <a:spcBef>
              <a:spcPct val="0"/>
            </a:spcBef>
            <a:spcAft>
              <a:spcPct val="35000"/>
            </a:spcAft>
            <a:buNone/>
          </a:pPr>
          <a:r>
            <a:rPr lang="en-US" sz="2100" b="1" kern="1200" dirty="0">
              <a:solidFill>
                <a:schemeClr val="bg1"/>
              </a:solidFill>
              <a:latin typeface="Poppins" panose="00000500000000000000" pitchFamily="2" charset="0"/>
              <a:cs typeface="Poppins" panose="00000500000000000000" pitchFamily="2" charset="0"/>
            </a:rPr>
            <a:t>¿</a:t>
          </a:r>
          <a:r>
            <a:rPr lang="en-US" sz="2100" b="1" kern="1200" dirty="0" err="1">
              <a:solidFill>
                <a:schemeClr val="bg1"/>
              </a:solidFill>
              <a:latin typeface="Poppins" panose="00000500000000000000" pitchFamily="2" charset="0"/>
              <a:cs typeface="Poppins" panose="00000500000000000000" pitchFamily="2" charset="0"/>
            </a:rPr>
            <a:t>Qué</a:t>
          </a:r>
          <a:r>
            <a:rPr lang="en-US" sz="2100" b="1" kern="1200" dirty="0">
              <a:solidFill>
                <a:schemeClr val="bg1"/>
              </a:solidFill>
              <a:latin typeface="Poppins" panose="00000500000000000000" pitchFamily="2" charset="0"/>
              <a:cs typeface="Poppins" panose="00000500000000000000" pitchFamily="2" charset="0"/>
            </a:rPr>
            <a:t>?</a:t>
          </a:r>
        </a:p>
      </dsp:txBody>
      <dsp:txXfrm>
        <a:off x="1402946" y="1178586"/>
        <a:ext cx="1444235" cy="14438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0.9992</cdr:x>
      <cdr:y>0.23891</cdr:y>
    </cdr:to>
    <cdr:sp macro="" textlink="">
      <cdr:nvSpPr>
        <cdr:cNvPr id="2" name="Text Box 1"/>
        <cdr:cNvSpPr txBox="1"/>
      </cdr:nvSpPr>
      <cdr:spPr>
        <a:xfrm xmlns:a="http://schemas.openxmlformats.org/drawingml/2006/main">
          <a:off x="0" y="0"/>
          <a:ext cx="5685515" cy="905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ysClr val="windowText" lastClr="000000">
                  <a:lumMod val="65000"/>
                  <a:lumOff val="35000"/>
                </a:sysClr>
              </a:solidFill>
              <a:latin typeface="+mn-lt"/>
              <a:ea typeface="+mn-ea"/>
              <a:cs typeface="+mn-cs"/>
            </a:defRPr>
          </a:pPr>
          <a:r>
            <a:rPr lang="es-ES" sz="1600" b="1" dirty="0">
              <a:solidFill>
                <a:schemeClr val="tx1"/>
              </a:solidFill>
              <a:effectLst/>
              <a:latin typeface="Poppins" panose="00000500000000000000" pitchFamily="2" charset="0"/>
              <a:cs typeface="Poppins" panose="00000500000000000000" pitchFamily="2" charset="0"/>
            </a:rPr>
            <a:t>Frecuencia de los agricultores inscritos en un sistema de certificación
</a:t>
          </a:r>
          <a:r>
            <a:rPr lang="es-ES" sz="1600" dirty="0">
              <a:solidFill>
                <a:schemeClr val="tx1"/>
              </a:solidFill>
              <a:effectLst/>
              <a:latin typeface="Poppins" panose="00000500000000000000" pitchFamily="2" charset="0"/>
              <a:cs typeface="Poppins" panose="00000500000000000000" pitchFamily="2" charset="0"/>
            </a:rPr>
            <a:t>Número total de agricultores inscritos en la organización=54</a:t>
          </a:r>
          <a:endParaRPr lang="en-US" sz="1600" dirty="0">
            <a:latin typeface="Poppins" panose="00000500000000000000" pitchFamily="2" charset="0"/>
            <a:cs typeface="Poppins" panose="00000500000000000000"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0.03534</cdr:x>
      <cdr:y>0</cdr:y>
    </cdr:from>
    <cdr:to>
      <cdr:x>0.96297</cdr:x>
      <cdr:y>0.17693</cdr:y>
    </cdr:to>
    <cdr:sp macro="" textlink="">
      <cdr:nvSpPr>
        <cdr:cNvPr id="2" name="TextBox 1">
          <a:extLst xmlns:a="http://schemas.openxmlformats.org/drawingml/2006/main">
            <a:ext uri="{FF2B5EF4-FFF2-40B4-BE49-F238E27FC236}">
              <a16:creationId xmlns:a16="http://schemas.microsoft.com/office/drawing/2014/main" id="{71A3C7BB-BE8D-FC3A-9AA6-222D7006159B}"/>
            </a:ext>
          </a:extLst>
        </cdr:cNvPr>
        <cdr:cNvSpPr txBox="1"/>
      </cdr:nvSpPr>
      <cdr:spPr>
        <a:xfrm xmlns:a="http://schemas.openxmlformats.org/drawingml/2006/main">
          <a:off x="197395" y="0"/>
          <a:ext cx="5181600" cy="670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s-ES" sz="1400" b="1" kern="1200" dirty="0">
              <a:latin typeface="Poppins" panose="00000500000000000000" pitchFamily="2" charset="0"/>
              <a:cs typeface="Poppins" panose="00000500000000000000" pitchFamily="2" charset="0"/>
            </a:rPr>
            <a:t>Proporción promedio de tierra bajo prácticas agrícolas sostenibles, por proveedor de frutas</a:t>
          </a:r>
          <a:endParaRPr lang="en-US" sz="1400" b="1" dirty="0">
            <a:latin typeface="Poppins" panose="00000500000000000000" pitchFamily="2" charset="0"/>
            <a:cs typeface="Poppins" panose="000005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8000A-3256-4984-8800-3F1F11CE5261}"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32AC3-8D11-44FB-B4FC-BF4F0D559060}" type="slidenum">
              <a:rPr lang="en-US" smtClean="0"/>
              <a:t>‹#›</a:t>
            </a:fld>
            <a:endParaRPr lang="en-US"/>
          </a:p>
        </p:txBody>
      </p:sp>
    </p:spTree>
    <p:extLst>
      <p:ext uri="{BB962C8B-B14F-4D97-AF65-F5344CB8AC3E}">
        <p14:creationId xmlns:p14="http://schemas.microsoft.com/office/powerpoint/2010/main" val="395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2</a:t>
            </a:fld>
            <a:endParaRPr lang="en-US" dirty="0"/>
          </a:p>
        </p:txBody>
      </p:sp>
    </p:spTree>
    <p:extLst>
      <p:ext uri="{BB962C8B-B14F-4D97-AF65-F5344CB8AC3E}">
        <p14:creationId xmlns:p14="http://schemas.microsoft.com/office/powerpoint/2010/main" val="8954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Notas</a:t>
            </a:r>
            <a:r>
              <a:rPr lang="en-US" b="1" dirty="0"/>
              <a:t> para </a:t>
            </a:r>
            <a:r>
              <a:rPr lang="en-US" b="1" dirty="0" err="1"/>
              <a:t>el</a:t>
            </a:r>
            <a:r>
              <a:rPr lang="en-US" b="1" dirty="0"/>
              <a:t> </a:t>
            </a:r>
            <a:r>
              <a:rPr lang="en-US" b="1" dirty="0" err="1"/>
              <a:t>formador</a:t>
            </a:r>
            <a:r>
              <a:rPr lang="en-US" b="1" dirty="0"/>
              <a:t>:</a:t>
            </a:r>
          </a:p>
          <a:p>
            <a:pPr marL="171450" indent="-171450">
              <a:buFont typeface="Arial" panose="020B0604020202020204" pitchFamily="34" charset="0"/>
              <a:buChar char="•"/>
            </a:pPr>
            <a:r>
              <a:rPr lang="es-ES" dirty="0"/>
              <a:t>Esta diapositiva contiene animaciones</a:t>
            </a:r>
            <a:r>
              <a:rPr lang="en-US" dirty="0"/>
              <a:t>.</a:t>
            </a:r>
          </a:p>
          <a:p>
            <a:pPr marL="171450" indent="-171450">
              <a:buFont typeface="Arial" panose="020B0604020202020204" pitchFamily="34" charset="0"/>
              <a:buChar char="•"/>
            </a:pPr>
            <a:r>
              <a:rPr lang="es-ES" dirty="0"/>
              <a:t>El formador debe explicar que la estrategia de resiliencia y sostenibilidad </a:t>
            </a:r>
            <a:r>
              <a:rPr lang="es-ES" b="1" dirty="0"/>
              <a:t>está diseñada en orden inverso, </a:t>
            </a:r>
            <a:r>
              <a:rPr lang="es-ES" b="0" dirty="0"/>
              <a:t>donde las </a:t>
            </a:r>
            <a:r>
              <a:rPr lang="es-ES" dirty="0"/>
              <a:t>empresas comienzan por establecer primero su meta de resiliencia y sostenibilidad. Con base en esta meta, las empresas determinarán cómo sus programas, actividades e intervenciones generales conducirán a su logro. Este proceso se ilustra con la flecha naranja en la parte superior de la imagen</a:t>
            </a:r>
            <a:r>
              <a:rPr lang="en-US" dirty="0"/>
              <a:t>.</a:t>
            </a:r>
          </a:p>
          <a:p>
            <a:pPr marL="171450" indent="-171450">
              <a:buFont typeface="Arial" panose="020B0604020202020204" pitchFamily="34" charset="0"/>
              <a:buChar char="•"/>
            </a:pPr>
            <a:r>
              <a:rPr lang="es-ES" dirty="0"/>
              <a:t>El formador también debe mencionar que, al diseñar la estrategia general, las empresas deben tener en </a:t>
            </a:r>
            <a:r>
              <a:rPr lang="es-ES" b="1" dirty="0"/>
              <a:t>cuenta los impactos, los factores estresantes y los riesgos que pretenden abordar, así como las poblaciones o los paisajes que se beneficiarán de esta estrategia</a:t>
            </a:r>
            <a:r>
              <a:rPr lang="es-ES" dirty="0"/>
              <a:t>. Al hacerlo, las empresas pueden crear estrategias que aborden de manera efectiva las áreas que potencialmente obstaculizan su sostenibilidad y resiliencia a largo plazo. Esto se ilustra con la línea de puntos azul y el texto azul en la parte inferior de la imagen.</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16</a:t>
            </a:fld>
            <a:endParaRPr lang="en-US"/>
          </a:p>
        </p:txBody>
      </p:sp>
    </p:spTree>
    <p:extLst>
      <p:ext uri="{BB962C8B-B14F-4D97-AF65-F5344CB8AC3E}">
        <p14:creationId xmlns:p14="http://schemas.microsoft.com/office/powerpoint/2010/main" val="46118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17</a:t>
            </a:fld>
            <a:endParaRPr lang="en-US"/>
          </a:p>
        </p:txBody>
      </p:sp>
    </p:spTree>
    <p:extLst>
      <p:ext uri="{BB962C8B-B14F-4D97-AF65-F5344CB8AC3E}">
        <p14:creationId xmlns:p14="http://schemas.microsoft.com/office/powerpoint/2010/main" val="283966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Notas</a:t>
            </a:r>
            <a:r>
              <a:rPr lang="en-US" b="1" dirty="0"/>
              <a:t> para </a:t>
            </a:r>
            <a:r>
              <a:rPr lang="en-US" b="1" dirty="0" err="1"/>
              <a:t>el</a:t>
            </a:r>
            <a:r>
              <a:rPr lang="en-US" b="1" dirty="0"/>
              <a:t> </a:t>
            </a:r>
            <a:r>
              <a:rPr lang="en-US" b="1" dirty="0" err="1"/>
              <a:t>formador</a:t>
            </a:r>
            <a:r>
              <a:rPr lang="en-US" b="1" dirty="0"/>
              <a:t>:</a:t>
            </a:r>
          </a:p>
          <a:p>
            <a:pPr marL="171450" indent="-171450">
              <a:buFont typeface="Arial" panose="020B0604020202020204" pitchFamily="34" charset="0"/>
              <a:buChar char="•"/>
            </a:pPr>
            <a:r>
              <a:rPr lang="es-ES" dirty="0"/>
              <a:t>Esta diapositiva contiene animaciones.
Antes de entrar en cada punto, se sugiere que el capacitador abra la palabra para que los participantes puedan compartir sus pensamientos e ideas para cada uno de los componentes. 
l formador debe destacar que el texto azul en la parte inferior se refiere tanto a los shocks, los factores estresantes y los riesgos que la “Empresa A” pretende abordar, es decir, los fenómenos meteorológicos extremos y las normativas medioambientales y sociales más estrictas en los mercados de exportación), así como a las poblaciones o paisajes que se beneficiarán de esta estrategia (es decir, la empresa en su conjunto y los productores y trabajadores de la empresa). Esto también hace una referencia directa al Paso 1: la comprensión del contexto.</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18</a:t>
            </a:fld>
            <a:endParaRPr lang="en-US"/>
          </a:p>
        </p:txBody>
      </p:sp>
    </p:spTree>
    <p:extLst>
      <p:ext uri="{BB962C8B-B14F-4D97-AF65-F5344CB8AC3E}">
        <p14:creationId xmlns:p14="http://schemas.microsoft.com/office/powerpoint/2010/main" val="126360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the trainer:</a:t>
            </a:r>
          </a:p>
          <a:p>
            <a:pPr marL="171450" indent="-171450">
              <a:buFont typeface="Arial" panose="020B0604020202020204" pitchFamily="34" charset="0"/>
              <a:buChar char="•"/>
            </a:pPr>
            <a:r>
              <a:rPr lang="en-US" dirty="0"/>
              <a:t>This slide contains embedded 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19</a:t>
            </a:fld>
            <a:endParaRPr lang="en-US"/>
          </a:p>
        </p:txBody>
      </p:sp>
    </p:spTree>
    <p:extLst>
      <p:ext uri="{BB962C8B-B14F-4D97-AF65-F5344CB8AC3E}">
        <p14:creationId xmlns:p14="http://schemas.microsoft.com/office/powerpoint/2010/main" val="369724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20</a:t>
            </a:fld>
            <a:endParaRPr lang="en-US"/>
          </a:p>
        </p:txBody>
      </p:sp>
    </p:spTree>
    <p:extLst>
      <p:ext uri="{BB962C8B-B14F-4D97-AF65-F5344CB8AC3E}">
        <p14:creationId xmlns:p14="http://schemas.microsoft.com/office/powerpoint/2010/main" val="207607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21</a:t>
            </a:fld>
            <a:endParaRPr lang="en-US"/>
          </a:p>
        </p:txBody>
      </p:sp>
    </p:spTree>
    <p:extLst>
      <p:ext uri="{BB962C8B-B14F-4D97-AF65-F5344CB8AC3E}">
        <p14:creationId xmlns:p14="http://schemas.microsoft.com/office/powerpoint/2010/main" val="87041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22</a:t>
            </a:fld>
            <a:endParaRPr lang="en-US"/>
          </a:p>
        </p:txBody>
      </p:sp>
    </p:spTree>
    <p:extLst>
      <p:ext uri="{BB962C8B-B14F-4D97-AF65-F5344CB8AC3E}">
        <p14:creationId xmlns:p14="http://schemas.microsoft.com/office/powerpoint/2010/main" val="154633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23</a:t>
            </a:fld>
            <a:endParaRPr lang="en-US"/>
          </a:p>
        </p:txBody>
      </p:sp>
    </p:spTree>
    <p:extLst>
      <p:ext uri="{BB962C8B-B14F-4D97-AF65-F5344CB8AC3E}">
        <p14:creationId xmlns:p14="http://schemas.microsoft.com/office/powerpoint/2010/main" val="889084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24</a:t>
            </a:fld>
            <a:endParaRPr lang="en-US"/>
          </a:p>
        </p:txBody>
      </p:sp>
    </p:spTree>
    <p:extLst>
      <p:ext uri="{BB962C8B-B14F-4D97-AF65-F5344CB8AC3E}">
        <p14:creationId xmlns:p14="http://schemas.microsoft.com/office/powerpoint/2010/main" val="155995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25</a:t>
            </a:fld>
            <a:endParaRPr lang="en-US"/>
          </a:p>
        </p:txBody>
      </p:sp>
    </p:spTree>
    <p:extLst>
      <p:ext uri="{BB962C8B-B14F-4D97-AF65-F5344CB8AC3E}">
        <p14:creationId xmlns:p14="http://schemas.microsoft.com/office/powerpoint/2010/main" val="348134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Notas</a:t>
            </a:r>
            <a:r>
              <a:rPr lang="en-US" b="1" dirty="0"/>
              <a:t> para </a:t>
            </a:r>
            <a:r>
              <a:rPr lang="en-US" b="1" dirty="0" err="1"/>
              <a:t>los</a:t>
            </a:r>
            <a:r>
              <a:rPr lang="en-US" b="1" dirty="0"/>
              <a:t> </a:t>
            </a:r>
            <a:r>
              <a:rPr lang="en-US" b="1" dirty="0" err="1"/>
              <a:t>formadores</a:t>
            </a:r>
            <a:r>
              <a:rPr lang="en-US" b="1" dirty="0"/>
              <a:t>: </a:t>
            </a:r>
          </a:p>
          <a:p>
            <a:pPr marL="171450" marR="0" indent="-171450">
              <a:lnSpc>
                <a:spcPct val="107000"/>
              </a:lnSpc>
              <a:spcBef>
                <a:spcPts val="300"/>
              </a:spcBef>
              <a:spcAft>
                <a:spcPts val="300"/>
              </a:spcAft>
              <a:buFont typeface="Arial" panose="020B0604020202020204" pitchFamily="34" charset="0"/>
              <a:buChar char="•"/>
            </a:pPr>
            <a:r>
              <a:rPr lang="es-ES" b="0" dirty="0"/>
              <a:t>Esta es una diapositiva animada</a:t>
            </a:r>
            <a:r>
              <a:rPr lang="en-US" b="0" dirty="0"/>
              <a:t>. </a:t>
            </a:r>
          </a:p>
          <a:p>
            <a:pPr marL="171450" marR="0" indent="-171450">
              <a:lnSpc>
                <a:spcPct val="107000"/>
              </a:lnSpc>
              <a:spcBef>
                <a:spcPts val="300"/>
              </a:spcBef>
              <a:spcAft>
                <a:spcPts val="300"/>
              </a:spcAft>
              <a:buFont typeface="Arial" panose="020B0604020202020204" pitchFamily="34" charset="0"/>
              <a:buChar char="•"/>
            </a:pPr>
            <a:r>
              <a:rPr lang="es-ES" b="0" dirty="0"/>
              <a:t>Cada cuadro de la diapositiva aparecerá a medida que haga clic o presione el botón 'siguiente'. Se recomienda que haga clic o presione 'siguiente' mientras explica cada casilla</a:t>
            </a:r>
            <a:r>
              <a:rPr lang="en-US" b="0" dirty="0"/>
              <a:t>. </a:t>
            </a:r>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6</a:t>
            </a:fld>
            <a:endParaRPr lang="en-US"/>
          </a:p>
        </p:txBody>
      </p:sp>
    </p:spTree>
    <p:extLst>
      <p:ext uri="{BB962C8B-B14F-4D97-AF65-F5344CB8AC3E}">
        <p14:creationId xmlns:p14="http://schemas.microsoft.com/office/powerpoint/2010/main" val="396168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a:effectLst/>
                <a:latin typeface="Calibri Light" panose="020F0302020204030204" pitchFamily="34" charset="0"/>
                <a:ea typeface="Calibri" panose="020F0502020204030204" pitchFamily="34" charset="0"/>
                <a:cs typeface="Calibri Light" panose="020F0302020204030204" pitchFamily="34" charset="0"/>
              </a:rPr>
              <a:t>El análisis de datos es uno de los aspectos más críticos de su estrategia de resiliencia y sostenibilidad. Sin un análisis y un informe adecuados de sus resultados, sin la generación de pruebas producidas para informar la estrategia de su negocio, el tiempo y los recursos dedicados al desarrollo de su estrategia y a la recopilación de datos se habrán desperdiciado.</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26</a:t>
            </a:fld>
            <a:endParaRPr lang="en-US"/>
          </a:p>
        </p:txBody>
      </p:sp>
    </p:spTree>
    <p:extLst>
      <p:ext uri="{BB962C8B-B14F-4D97-AF65-F5344CB8AC3E}">
        <p14:creationId xmlns:p14="http://schemas.microsoft.com/office/powerpoint/2010/main" val="353301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Calibri" panose="020F0502020204030204" pitchFamily="34" charset="0"/>
                <a:cs typeface="Calibri Light" panose="020F0302020204030204" pitchFamily="34" charset="0"/>
              </a:rPr>
              <a:t>Data analysis is one of the most critical aspects of your resilience and sustainability strategy. Without a proper analysis and reporting of your results, evidence generation produced to inform your business’ strategy, the time and resources devoted to developing your </a:t>
            </a:r>
            <a:r>
              <a:rPr lang="en-GB" sz="1800" b="0" dirty="0" err="1">
                <a:effectLst/>
                <a:latin typeface="Calibri Light" panose="020F0302020204030204" pitchFamily="34" charset="0"/>
                <a:ea typeface="Calibri" panose="020F0502020204030204" pitchFamily="34" charset="0"/>
                <a:cs typeface="Calibri Light" panose="020F0302020204030204" pitchFamily="34" charset="0"/>
              </a:rPr>
              <a:t>ToC</a:t>
            </a:r>
            <a:r>
              <a:rPr lang="en-GB" sz="1800" b="0" dirty="0">
                <a:effectLst/>
                <a:latin typeface="Calibri Light" panose="020F0302020204030204" pitchFamily="34" charset="0"/>
                <a:ea typeface="Calibri" panose="020F0502020204030204" pitchFamily="34" charset="0"/>
                <a:cs typeface="Calibri Light" panose="020F0302020204030204" pitchFamily="34" charset="0"/>
              </a:rPr>
              <a:t> and collecting data will have been wasted.</a:t>
            </a:r>
            <a:endParaRPr lang="en-US" sz="1800" b="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27</a:t>
            </a:fld>
            <a:endParaRPr lang="en-US"/>
          </a:p>
        </p:txBody>
      </p:sp>
    </p:spTree>
    <p:extLst>
      <p:ext uri="{BB962C8B-B14F-4D97-AF65-F5344CB8AC3E}">
        <p14:creationId xmlns:p14="http://schemas.microsoft.com/office/powerpoint/2010/main" val="359341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28</a:t>
            </a:fld>
            <a:endParaRPr lang="en-US"/>
          </a:p>
        </p:txBody>
      </p:sp>
    </p:spTree>
    <p:extLst>
      <p:ext uri="{BB962C8B-B14F-4D97-AF65-F5344CB8AC3E}">
        <p14:creationId xmlns:p14="http://schemas.microsoft.com/office/powerpoint/2010/main" val="4152132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err="1"/>
              <a:t>Notas</a:t>
            </a:r>
            <a:r>
              <a:rPr lang="en-US" b="1" dirty="0"/>
              <a:t> para </a:t>
            </a:r>
            <a:r>
              <a:rPr lang="en-US" b="1" dirty="0" err="1"/>
              <a:t>el</a:t>
            </a:r>
            <a:r>
              <a:rPr lang="en-US" b="1" dirty="0"/>
              <a:t> </a:t>
            </a:r>
            <a:r>
              <a:rPr lang="en-US" b="1" dirty="0" err="1"/>
              <a:t>formador</a:t>
            </a:r>
            <a:r>
              <a:rPr lang="en-US" b="1" dirty="0"/>
              <a:t>: </a:t>
            </a:r>
          </a:p>
          <a:p>
            <a:pPr>
              <a:buFont typeface="Arial" panose="020B0604020202020204" pitchFamily="34" charset="0"/>
              <a:buNone/>
            </a:pPr>
            <a:r>
              <a:rPr lang="es-ES" dirty="0"/>
              <a:t>En esta diapositiva, el capacitador debe recordar a los participantes que informar:</a:t>
            </a:r>
          </a:p>
          <a:p>
            <a:pPr marL="171450" indent="-171450">
              <a:buFont typeface="Arial" panose="020B0604020202020204" pitchFamily="34" charset="0"/>
              <a:buChar char="•"/>
            </a:pPr>
            <a:r>
              <a:rPr lang="es-ES" dirty="0"/>
              <a:t>Debe adaptarse en función de las necesidades de los grupos de interés, como se describe en el Paso 3.
Se debe decidir la frecuencia de comunicación (por ejemplo, anual o semestral).
Es posible que las empresas deban elegir un formato de informe: plantillas de sostenibilidad, formularios de los estándares voluntarios de sostenibilidad, mecanismos diseñados por la empresa o una combinación de ambos.
Debe tener en cuenta el tamaño de la empresa, las necesidades de información de los socios de la cadena de valor y los requisitos de informes del mercado local/de importación al elegir los métodos de comunicación.</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29</a:t>
            </a:fld>
            <a:endParaRPr lang="en-US"/>
          </a:p>
        </p:txBody>
      </p:sp>
    </p:spTree>
    <p:extLst>
      <p:ext uri="{BB962C8B-B14F-4D97-AF65-F5344CB8AC3E}">
        <p14:creationId xmlns:p14="http://schemas.microsoft.com/office/powerpoint/2010/main" val="808254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30</a:t>
            </a:fld>
            <a:endParaRPr lang="en-US"/>
          </a:p>
        </p:txBody>
      </p:sp>
    </p:spTree>
    <p:extLst>
      <p:ext uri="{BB962C8B-B14F-4D97-AF65-F5344CB8AC3E}">
        <p14:creationId xmlns:p14="http://schemas.microsoft.com/office/powerpoint/2010/main" val="239945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20D4C-5797-F2F5-10E3-BFD01FD51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5D076-097E-791E-B703-FA9A264EA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407D8-9F21-8276-AAD3-F5CDBA89A02E}"/>
              </a:ext>
            </a:extLst>
          </p:cNvPr>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4A2E348-7673-CDC2-2B25-14BF48661E20}"/>
              </a:ext>
            </a:extLst>
          </p:cNvPr>
          <p:cNvSpPr>
            <a:spLocks noGrp="1"/>
          </p:cNvSpPr>
          <p:nvPr>
            <p:ph type="sldNum" sz="quarter" idx="5"/>
          </p:nvPr>
        </p:nvSpPr>
        <p:spPr/>
        <p:txBody>
          <a:bodyPr/>
          <a:lstStyle/>
          <a:p>
            <a:fld id="{4FA32AC3-8D11-44FB-B4FC-BF4F0D559060}" type="slidenum">
              <a:rPr lang="en-US" smtClean="0"/>
              <a:t>31</a:t>
            </a:fld>
            <a:endParaRPr lang="en-US"/>
          </a:p>
        </p:txBody>
      </p:sp>
    </p:spTree>
    <p:extLst>
      <p:ext uri="{BB962C8B-B14F-4D97-AF65-F5344CB8AC3E}">
        <p14:creationId xmlns:p14="http://schemas.microsoft.com/office/powerpoint/2010/main" val="3980254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32</a:t>
            </a:fld>
            <a:endParaRPr lang="en-US"/>
          </a:p>
        </p:txBody>
      </p:sp>
    </p:spTree>
    <p:extLst>
      <p:ext uri="{BB962C8B-B14F-4D97-AF65-F5344CB8AC3E}">
        <p14:creationId xmlns:p14="http://schemas.microsoft.com/office/powerpoint/2010/main" val="199570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33</a:t>
            </a:fld>
            <a:endParaRPr lang="en-US"/>
          </a:p>
        </p:txBody>
      </p:sp>
    </p:spTree>
    <p:extLst>
      <p:ext uri="{BB962C8B-B14F-4D97-AF65-F5344CB8AC3E}">
        <p14:creationId xmlns:p14="http://schemas.microsoft.com/office/powerpoint/2010/main" val="203722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Contenido extraído de la guía técnica</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 </a:t>
            </a:r>
          </a:p>
          <a:p>
            <a:pPr marL="171450" indent="-171450">
              <a:buFont typeface="Arial" panose="020B0604020202020204" pitchFamily="34" charset="0"/>
              <a:buChar char="•"/>
            </a:pPr>
            <a:r>
              <a:rPr lang="es-ES" sz="1200" kern="0" dirty="0">
                <a:latin typeface="Poppins" panose="00000500000000000000" pitchFamily="2" charset="0"/>
                <a:ea typeface="Calibri" panose="020F0502020204030204" pitchFamily="34" charset="0"/>
                <a:cs typeface="Poppins" panose="00000500000000000000" pitchFamily="2" charset="0"/>
              </a:rPr>
              <a:t>Establece mecanismos y métricas para identificar riesgos, realizar un seguimiento del progreso para abordar los riesgos de resiliencia y sostenibilidad, y medir el impacto, de modo que pueda saber si está contribuyendo a la sostenibilidad y cómo lo está haciendo, y cómo su empresa se está preparando mejor para futuras crisis y factores estresantes.
Apoya la creación de un plan para abordar, mitigar y prevenir los riesgos actuales y futuros.
Genera aprendizaje a partir de los resultados, orientando las mejoras en las operaciones comerciales para mejorar la resiliencia y la sostenibilidad.
Produce pruebas sólidas para respaldar las afirmaciones de sostenibilidad e informar sobre cómo su empresa está abordando las preocupaciones.
Mejora la rendición de cuentas y la transparencia al compartir información con las partes interesadas relevantes.
Todo esto contribuye a las prácticas de conducta empresarial responsable y está directamente relacionado con los procesos de diligencia debida.</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8</a:t>
            </a:fld>
            <a:endParaRPr lang="en-US" dirty="0"/>
          </a:p>
        </p:txBody>
      </p:sp>
    </p:spTree>
    <p:extLst>
      <p:ext uri="{BB962C8B-B14F-4D97-AF65-F5344CB8AC3E}">
        <p14:creationId xmlns:p14="http://schemas.microsoft.com/office/powerpoint/2010/main" val="106827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Contenido extraído de la guía técnica</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 </a:t>
            </a:r>
          </a:p>
          <a:p>
            <a:pPr marL="285750" marR="0" indent="-285750" algn="just">
              <a:buFont typeface="Arial" panose="020B0604020202020204" pitchFamily="34" charset="0"/>
              <a:buChar char="•"/>
            </a:pPr>
            <a:r>
              <a:rPr lang="es-ES" sz="1800" dirty="0">
                <a:effectLst/>
                <a:latin typeface="Calibri Light" panose="020F0302020204030204" pitchFamily="34" charset="0"/>
                <a:ea typeface="Calibri" panose="020F0502020204030204" pitchFamily="34" charset="0"/>
                <a:cs typeface="Calibri Light" panose="020F0302020204030204" pitchFamily="34" charset="0"/>
              </a:rPr>
              <a:t>El MEL es una parte integral de los procesos de conducta empresarial responsable (RBC) y debida diligencia. RBC significa operar sus actividades comerciales de una manera que evite los impactos sociales y ambientales negativos que resultan de sus propias actividades comerciales y las de sus socios. La debida diligencia es el proceso a través del cual las empresas ponen en práctica su compromiso con RBC. El proceso de debida diligencia suele seguir 5 pasos, y en el paso 4, las empresas hacen un seguimiento de cómo avanzan en sus acciones para abordar los riesgos de sostenibilidad y los impactos negativos de sus actividades y los producidos por sus relaciones comerciales en el medio ambiente y la sociedad. 
Como saben, la adopción de prácticas de RBC es cada vez más importante, ya que los requisitos de debida diligencia se están volviendo obligatorios para las empresas en algunos de los principales mercados de importación donde se consumen frutas tropicales.</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1486E-F740-43D4-A1C2-4310F893FD8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05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Contenido extraído de la guía técnica</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 </a:t>
            </a:r>
          </a:p>
          <a:p>
            <a:pPr marL="0" marR="0" indent="0" algn="just">
              <a:buFont typeface="Arial" panose="020B0604020202020204" pitchFamily="34" charset="0"/>
              <a:buNone/>
            </a:pPr>
            <a:endParaRPr lang="en-GB" sz="1200" b="1"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Los sistemas MEL deben diseñarse antes de que se lleve a cabo cualquier actividad</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Al hacerlo, su empresa podrá evaluar realmente la efectividad y el impacto de sus actividades y estrategias y recopilar lecciones importantes para mejorar las operaciones en el futuro</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200" b="0" kern="120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Es esencial la participación de la alta dirección y del personal pertinente</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Este compromiso es vital para garantizar que exista un entendimiento común de por qué es necesario generar pruebas sólidas de la resiliencia y la estrategia de sostenibilidad de su negocio para la toma de decisiones y para mejorar la forma en que opera su negocio</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200" b="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dirty="0" err="1">
                <a:effectLst/>
                <a:latin typeface="Calibri Light" panose="020F0302020204030204" pitchFamily="34" charset="0"/>
                <a:ea typeface="Calibri" panose="020F0502020204030204" pitchFamily="34" charset="0"/>
                <a:cs typeface="Calibri Light" panose="020F0302020204030204" pitchFamily="34" charset="0"/>
              </a:rPr>
              <a:t>Hacer</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 </a:t>
            </a:r>
            <a:r>
              <a:rPr lang="en-GB" sz="1200" b="1" dirty="0" err="1">
                <a:effectLst/>
                <a:latin typeface="Calibri Light" panose="020F0302020204030204" pitchFamily="34" charset="0"/>
                <a:ea typeface="Calibri" panose="020F0502020204030204" pitchFamily="34" charset="0"/>
                <a:cs typeface="Calibri Light" panose="020F0302020204030204" pitchFamily="34" charset="0"/>
              </a:rPr>
              <a:t>realidad</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 la </a:t>
            </a:r>
            <a:r>
              <a:rPr lang="en-GB" sz="1200" b="1" dirty="0" err="1">
                <a:effectLst/>
                <a:latin typeface="Calibri Light" panose="020F0302020204030204" pitchFamily="34" charset="0"/>
                <a:ea typeface="Calibri" panose="020F0502020204030204" pitchFamily="34" charset="0"/>
                <a:cs typeface="Calibri Light" panose="020F0302020204030204" pitchFamily="34" charset="0"/>
              </a:rPr>
              <a:t>trazabilidad</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Su empresa necesita poder acceder a información del funcionamiento de sus diferentes procesos y actividades. Esto requiere fuertes controles internos del negocio y transparencia en la ejecución de las operaciones comerciales</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200" b="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s-ES" sz="1200" b="1" dirty="0">
                <a:effectLst/>
                <a:latin typeface="Calibri Light" panose="020F0302020204030204" pitchFamily="34" charset="0"/>
                <a:ea typeface="Calibri" panose="020F0502020204030204" pitchFamily="34" charset="0"/>
                <a:cs typeface="Calibri Light" panose="020F0302020204030204" pitchFamily="34" charset="0"/>
              </a:rPr>
              <a:t>Incluir el MEL en el presupuesto de tu empresa</a:t>
            </a:r>
            <a:r>
              <a:rPr lang="en-GB" sz="1200" b="1" dirty="0">
                <a:effectLst/>
                <a:latin typeface="Calibri Light" panose="020F0302020204030204" pitchFamily="34" charset="0"/>
                <a:ea typeface="Calibri" panose="020F0502020204030204" pitchFamily="34" charset="0"/>
                <a:cs typeface="Calibri Light" panose="020F0302020204030204" pitchFamily="34" charset="0"/>
              </a:rPr>
              <a:t>.</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Las actividades de seguimiento y evaluación suelen estar </a:t>
            </a:r>
            <a:r>
              <a:rPr lang="es-ES" sz="1200" dirty="0" err="1">
                <a:effectLst/>
                <a:latin typeface="Calibri Light" panose="020F0302020204030204" pitchFamily="34" charset="0"/>
                <a:ea typeface="Calibri" panose="020F0502020204030204" pitchFamily="34" charset="0"/>
                <a:cs typeface="Calibri Light" panose="020F0302020204030204" pitchFamily="34" charset="0"/>
              </a:rPr>
              <a:t>infrapresupuestadas</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 ya que no se perciben como esenciales para las operaciones empresariales. La planificación y el presupuesto adecuados para estas tareas permitirán a su empresa generar información de alta calidad necesaria para tomar decisiones más efectivas, mejorar sus actividades a medida que aprende de ellas y aumentar la transparencia</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200" b="0" kern="120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kern="0" dirty="0" err="1">
                <a:effectLst/>
                <a:latin typeface="Calibri Light" panose="020F0302020204030204" pitchFamily="34" charset="0"/>
                <a:ea typeface="Calibri" panose="020F0502020204030204" pitchFamily="34" charset="0"/>
              </a:rPr>
              <a:t>Asignar</a:t>
            </a:r>
            <a:r>
              <a:rPr lang="en-GB" sz="1200" b="1" kern="0" dirty="0">
                <a:effectLst/>
                <a:latin typeface="Calibri Light" panose="020F0302020204030204" pitchFamily="34" charset="0"/>
                <a:ea typeface="Calibri" panose="020F0502020204030204" pitchFamily="34" charset="0"/>
              </a:rPr>
              <a:t> </a:t>
            </a:r>
            <a:r>
              <a:rPr lang="en-GB" sz="1200" b="1" kern="0" dirty="0" err="1">
                <a:effectLst/>
                <a:latin typeface="Calibri Light" panose="020F0302020204030204" pitchFamily="34" charset="0"/>
                <a:ea typeface="Calibri" panose="020F0502020204030204" pitchFamily="34" charset="0"/>
              </a:rPr>
              <a:t>responsabilidades</a:t>
            </a:r>
            <a:r>
              <a:rPr lang="en-GB" sz="1200" b="1" kern="0" dirty="0">
                <a:effectLst/>
                <a:latin typeface="Calibri Light" panose="020F0302020204030204" pitchFamily="34" charset="0"/>
                <a:ea typeface="Calibri" panose="020F0502020204030204" pitchFamily="34" charset="0"/>
              </a:rPr>
              <a:t>. </a:t>
            </a:r>
            <a:r>
              <a:rPr lang="es-ES" sz="1200" kern="0" dirty="0">
                <a:effectLst/>
                <a:latin typeface="Calibri Light" panose="020F0302020204030204" pitchFamily="34" charset="0"/>
                <a:ea typeface="Calibri" panose="020F0502020204030204" pitchFamily="34" charset="0"/>
              </a:rPr>
              <a:t>Su empresa debe determinar quién será responsable de realizar un seguimiento de la implementación de las actividades y los resultados en las diferentes unidades u oficinas. Esto se basará en la naturaleza de la información que se debe recopilar</a:t>
            </a:r>
            <a:r>
              <a:rPr lang="en-GB" sz="1200" kern="0" dirty="0">
                <a:effectLst/>
                <a:latin typeface="Calibri Light" panose="020F0302020204030204" pitchFamily="34" charset="0"/>
                <a:ea typeface="Calibri" panose="020F0502020204030204" pitchFamily="34" charset="0"/>
              </a:rPr>
              <a:t>. </a:t>
            </a:r>
          </a:p>
          <a:p>
            <a:pPr marL="171450" marR="0" indent="-171450" algn="just">
              <a:buFont typeface="Arial" panose="020B0604020202020204" pitchFamily="34" charset="0"/>
              <a:buChar char="•"/>
            </a:pPr>
            <a:r>
              <a:rPr lang="es-ES" sz="1800" b="1" kern="0" dirty="0">
                <a:effectLst/>
                <a:latin typeface="Calibri Light" panose="020F0302020204030204" pitchFamily="34" charset="0"/>
                <a:ea typeface="Calibri" panose="020F0502020204030204" pitchFamily="34" charset="0"/>
              </a:rPr>
              <a:t>Comprender los requisitos de información de los diferentes grupos de interés</a:t>
            </a:r>
            <a:r>
              <a:rPr lang="en-GB" sz="1800" b="1" kern="0" dirty="0">
                <a:effectLst/>
                <a:latin typeface="Calibri Light" panose="020F0302020204030204" pitchFamily="34" charset="0"/>
                <a:ea typeface="Calibri" panose="020F0502020204030204" pitchFamily="34" charset="0"/>
              </a:rPr>
              <a:t>. </a:t>
            </a:r>
            <a:r>
              <a:rPr lang="es-ES" sz="1800" kern="0" dirty="0">
                <a:effectLst/>
                <a:latin typeface="Calibri Light" panose="020F0302020204030204" pitchFamily="34" charset="0"/>
                <a:ea typeface="Calibri" panose="020F0502020204030204" pitchFamily="34" charset="0"/>
              </a:rPr>
              <a:t>Esto le permitirá generar las pruebas necesarias y evitar que se generen pruebas que podrían no tener ningún uso.</a:t>
            </a:r>
            <a:endParaRPr lang="en-GB" sz="1200" kern="0" dirty="0">
              <a:effectLst/>
              <a:latin typeface="Calibri Light" panose="020F0302020204030204" pitchFamily="34" charset="0"/>
              <a:ea typeface="Calibri" panose="020F0502020204030204" pitchFamily="34" charset="0"/>
            </a:endParaRPr>
          </a:p>
          <a:p>
            <a:pPr marL="171450" marR="0" indent="-171450" algn="just">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FA32AC3-8D11-44FB-B4FC-BF4F0D559060}" type="slidenum">
              <a:rPr lang="en-US" smtClean="0"/>
              <a:t>10</a:t>
            </a:fld>
            <a:endParaRPr lang="en-US" dirty="0"/>
          </a:p>
        </p:txBody>
      </p:sp>
    </p:spTree>
    <p:extLst>
      <p:ext uri="{BB962C8B-B14F-4D97-AF65-F5344CB8AC3E}">
        <p14:creationId xmlns:p14="http://schemas.microsoft.com/office/powerpoint/2010/main" val="138661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0" dirty="0">
              <a:effectLst/>
              <a:latin typeface="Calibri Light" panose="020F0302020204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0" dirty="0">
                <a:effectLst/>
                <a:latin typeface="Calibri Light" panose="020F0302020204030204" pitchFamily="34" charset="0"/>
                <a:ea typeface="Calibri" panose="020F0502020204030204" pitchFamily="34" charset="0"/>
              </a:rPr>
              <a:t>It is advised that the design of your MEL system be largely based on internal processes </a:t>
            </a:r>
            <a:r>
              <a:rPr lang="en-GB" sz="1200" b="0" kern="0" dirty="0">
                <a:effectLst/>
                <a:latin typeface="Calibri Light" panose="020F0302020204030204" pitchFamily="34" charset="0"/>
                <a:ea typeface="Calibri" panose="020F0502020204030204" pitchFamily="34" charset="0"/>
              </a:rPr>
              <a:t>already undertaken by your business to comply with voluntary sustainability standards (e.g. certification schemes), audits, market regulations, legal obligations and/or other sustainability reporting requirements. Leveraging on existing information for your MEL system can help avoid assessment fatigue and increase efficiency in the way your business tracks and reports on progress made.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11</a:t>
            </a:fld>
            <a:endParaRPr lang="en-US" dirty="0"/>
          </a:p>
        </p:txBody>
      </p:sp>
    </p:spTree>
    <p:extLst>
      <p:ext uri="{BB962C8B-B14F-4D97-AF65-F5344CB8AC3E}">
        <p14:creationId xmlns:p14="http://schemas.microsoft.com/office/powerpoint/2010/main" val="26427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buFont typeface="Arial" panose="020B0604020202020204" pitchFamily="34" charset="0"/>
              <a:buNone/>
            </a:pPr>
            <a:r>
              <a:rPr lang="es-ES" sz="1800" b="1" dirty="0">
                <a:effectLst/>
                <a:latin typeface="Calibri Light" panose="020F0302020204030204" pitchFamily="34" charset="0"/>
                <a:ea typeface="Calibri" panose="020F0502020204030204" pitchFamily="34" charset="0"/>
                <a:cs typeface="Calibri Light" panose="020F0302020204030204" pitchFamily="34" charset="0"/>
              </a:rPr>
              <a:t>Contenido extraído de la guía técnica</a:t>
            </a:r>
            <a:r>
              <a:rPr lang="en-GB" sz="1800" b="1" dirty="0">
                <a:effectLst/>
                <a:latin typeface="Calibri Light" panose="020F0302020204030204" pitchFamily="34" charset="0"/>
                <a:ea typeface="Calibri" panose="020F0502020204030204" pitchFamily="34" charset="0"/>
                <a:cs typeface="Calibri Light" panose="020F0302020204030204" pitchFamily="34" charset="0"/>
              </a:rPr>
              <a:t>: </a:t>
            </a:r>
          </a:p>
          <a:p>
            <a:pPr marL="285750" marR="0" indent="-285750" algn="just">
              <a:buFont typeface="Arial" panose="020B0604020202020204" pitchFamily="34" charset="0"/>
              <a:buChar char="•"/>
            </a:pPr>
            <a:r>
              <a:rPr lang="es-ES" sz="1800" dirty="0">
                <a:effectLst/>
                <a:latin typeface="Calibri Light" panose="020F0302020204030204" pitchFamily="34" charset="0"/>
                <a:ea typeface="Calibri" panose="020F0502020204030204" pitchFamily="34" charset="0"/>
                <a:cs typeface="Calibri Light" panose="020F0302020204030204" pitchFamily="34" charset="0"/>
              </a:rPr>
              <a:t>El desarrollo e implementación de un sistema MEL generalmente sigue un enfoque como el que se muestra en la diapositiva. 
En este enfoque, las empresas deben tener primero una muy buena comprensión del contexto en el que operan e identificar los principales problemas a los que se enfrentan (por ejemplo, el cambio climático, la rentabilidad, las obligaciones legales). 
Esta comprensión les permite determinar sus metas y objetivos, y cómo alcanzarlos. 
Todos estos componentes se describirán en una estrategia de resiliencia y sostenibilidad. 
La estrategia será entonces la base para que las empresas definan cómo medirán el progreso hacia sus objetivos y evaluarán su éxito en el logro de los mismos. 
Lo ideal es que las empresas informen de estos hallazgos a las partes interesadas pertinentes y, si es necesario, realicen ajustes en sus operaciones, procesos o políticas para mejorar su rendimiento o maximizar su impacto. 
Discutiremos cada uno de estos pasos en detalle en las siguientes diapositivas.</a:t>
            </a:r>
            <a:endParaRPr lang="en-US" dirty="0"/>
          </a:p>
          <a:p>
            <a:pPr marL="285750" marR="0" indent="-285750" algn="just">
              <a:buFont typeface="Arial" panose="020B0604020202020204" pitchFamily="34" charset="0"/>
              <a:buChar char="•"/>
            </a:pPr>
            <a:r>
              <a:rPr lang="es-ES" sz="1800" kern="0" dirty="0">
                <a:effectLst/>
                <a:latin typeface="Calibri Light" panose="020F0302020204030204" pitchFamily="34" charset="0"/>
                <a:ea typeface="Calibri" panose="020F0502020204030204" pitchFamily="34" charset="0"/>
              </a:rPr>
              <a:t>Debe tener en cuenta que no siempre es posible seguir el enfoque secuencial propuesto en la figura y, de hecho, el proceso de desarrollo de un sistema MEL es iterativo y no completamente lineal. 
Es decir, es posible que deba ir y venir entre los diferentes pasos para adaptarse a medida que avanza y aprende de sus operaciones, logros y desafíos.</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13</a:t>
            </a:fld>
            <a:endParaRPr lang="en-US"/>
          </a:p>
        </p:txBody>
      </p:sp>
    </p:spTree>
    <p:extLst>
      <p:ext uri="{BB962C8B-B14F-4D97-AF65-F5344CB8AC3E}">
        <p14:creationId xmlns:p14="http://schemas.microsoft.com/office/powerpoint/2010/main" val="10575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0" marR="0" algn="just"/>
            <a:r>
              <a:rPr lang="en-GB" sz="1800" dirty="0">
                <a:effectLst/>
                <a:latin typeface="Calibri Light" panose="020F0302020204030204" pitchFamily="34" charset="0"/>
                <a:ea typeface="Calibri" panose="020F0502020204030204" pitchFamily="34" charset="0"/>
                <a:cs typeface="Calibri Light" panose="020F0302020204030204" pitchFamily="34" charset="0"/>
              </a:rPr>
              <a:t>The starting point to develop a resilience and sustainability strategy for your business is to have a very good knowledge and understanding of the context in which its operations take place. This means, analysing the environmental and socioeconomic situation in which the main business activities (e.g. production, packing, processing, transporting, exporting) evolve. This includes the identification of:</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Main risks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b="1" dirty="0">
                <a:effectLst/>
                <a:latin typeface="Calibri Light" panose="020F0302020204030204" pitchFamily="34" charset="0"/>
                <a:ea typeface="Calibri" panose="020F0502020204030204" pitchFamily="34" charset="0"/>
                <a:cs typeface="Calibri Light" panose="020F0302020204030204" pitchFamily="34" charset="0"/>
              </a:rPr>
              <a:t>impacting the functionality of the operations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and how they will be affecting the continuity of your business in the future. These include shocks and stresses such as extreme weather events, upcoming changes in market regulations or laws, or reputational concerns.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Time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when</a:t>
            </a:r>
            <a:r>
              <a:rPr lang="en-GB" sz="1800" b="1"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the risks might take place, i.e. whether they will occur in the short, mid or long terms.</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Stakeholders and areas of your business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that might be exposed to the effects of shocks, stresses and risks the most. For instance, small-scale producers you source fruits from or hire d migrant labourers working in your plantations.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Business’s capacities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(knowledge, skills and resources) available to address the issues identified, and which capacities your business still needs to develop to face future risks.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r>
              <a:rPr lang="en-GB" sz="1800" dirty="0">
                <a:effectLst/>
                <a:latin typeface="Calibri Light" panose="020F0302020204030204" pitchFamily="34" charset="0"/>
                <a:ea typeface="Calibri" panose="020F0502020204030204" pitchFamily="34" charset="0"/>
                <a:cs typeface="Calibri Light" panose="020F0302020204030204" pitchFamily="34" charset="0"/>
              </a:rPr>
              <a:t>By understanding the context of your operations, your business will be able to define its vision and ultimate goal for its resilience and sustainability strategy. This understanding will allow your business to set priorities for action in order to improve its performance and outline the steps needed to achieve these objectives.</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14</a:t>
            </a:fld>
            <a:endParaRPr lang="en-US"/>
          </a:p>
        </p:txBody>
      </p:sp>
    </p:spTree>
    <p:extLst>
      <p:ext uri="{BB962C8B-B14F-4D97-AF65-F5344CB8AC3E}">
        <p14:creationId xmlns:p14="http://schemas.microsoft.com/office/powerpoint/2010/main" val="114074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15</a:t>
            </a:fld>
            <a:endParaRPr lang="en-US"/>
          </a:p>
        </p:txBody>
      </p:sp>
    </p:spTree>
    <p:extLst>
      <p:ext uri="{BB962C8B-B14F-4D97-AF65-F5344CB8AC3E}">
        <p14:creationId xmlns:p14="http://schemas.microsoft.com/office/powerpoint/2010/main" val="45755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9B8-4903-4500-55D9-22909AF3F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CBE1D7-C5FB-13D2-7A88-90EF666BA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E726EF-4BCF-094C-1E42-A183829A7219}"/>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2D0F651B-DCC4-92B6-7902-BBADCBF3D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AA82B-734B-9E56-315F-70CD2D04B86D}"/>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349664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AED1-5CFB-BC11-6960-5993E21DAD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B1FF8-6AF4-1DA6-74BA-583782DCD1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B1DFA-FFC4-746C-3B7A-9F8ADEA96813}"/>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614CD7C8-1A50-0284-D75C-F2CD8367A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35DE0-5001-775B-9137-1EE1BA6D3F0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1648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35738-886C-8B41-E5F9-F638540F0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C92AB-2B12-CF55-C855-67B03504C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84B7-0451-597D-360D-2FDC42446DD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70B263F0-68BB-3619-3F98-4F6E575B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C3321-ABB6-D3CD-A6BF-6CA965C4F08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83393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44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06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47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29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1048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59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373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05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549D-FCC7-18EE-AB11-DDFC0E3D1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F4615-DE24-6FA9-3A4A-B1F383857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900A9-E42B-F3C1-7773-177CC4785D0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689EDD7F-249A-C8FC-D6EC-B6414E0F0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AB0A8-9A9C-1E4A-140D-547D4470A66F}"/>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2280554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411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68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40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B775-3059-599D-7F14-D2A45A398B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2808D4-7F07-A3EE-7CF1-4A0986E8E6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7ABD5-735F-10C1-22A0-666F5179A45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03FB4CBF-5CF2-FE8D-92E1-2C2DC5501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34E26-A8DC-B22B-D9A9-B91348CF232C}"/>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88671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814D-BC86-073F-C1AB-9FD047610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75FC5-61DF-2F0A-0235-85662F1E67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1B04B-44C7-2021-3066-D23025C634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B5D37-D76C-5D7B-0CE7-498253922846}"/>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3B36E172-0A02-DE4E-889B-F243852E8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1260D-2402-C9D0-47DC-9D1974D4B046}"/>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5657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07F0-0F3C-9CAB-3249-986425497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CED000-B1EB-1972-E070-6E37DF5D0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0D9CD-82FB-4D12-A037-3A3171B576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F9669-9CBC-5700-7693-1089D92B4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B7F6A-9AB8-582A-3205-E60DA043EB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F5DED-ABDF-C86C-3A41-6F3F423C0AE1}"/>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8" name="Footer Placeholder 7">
            <a:extLst>
              <a:ext uri="{FF2B5EF4-FFF2-40B4-BE49-F238E27FC236}">
                <a16:creationId xmlns:a16="http://schemas.microsoft.com/office/drawing/2014/main" id="{F3729474-07CC-CF30-D453-27ABD081C0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4D85C1-41A1-20D9-60F8-BBF0C80777C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54085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C668-12AC-7A6E-6F8A-3C20E9A6E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19F12-CDAF-D28F-2EE5-BAC21DE3BF4A}"/>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4" name="Footer Placeholder 3">
            <a:extLst>
              <a:ext uri="{FF2B5EF4-FFF2-40B4-BE49-F238E27FC236}">
                <a16:creationId xmlns:a16="http://schemas.microsoft.com/office/drawing/2014/main" id="{CCBDCCD5-9B39-32A6-A2EA-84F17AA3D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152867-5616-3077-537C-09935DFFA541}"/>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3979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DD8DB-0FE3-5182-003B-D7AB1CDF13BC}"/>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3" name="Footer Placeholder 2">
            <a:extLst>
              <a:ext uri="{FF2B5EF4-FFF2-40B4-BE49-F238E27FC236}">
                <a16:creationId xmlns:a16="http://schemas.microsoft.com/office/drawing/2014/main" id="{08678431-973C-F732-D92E-D760C6C839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326DC-E478-81E6-3711-711A30C2D4BA}"/>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43678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4AB9-3337-117C-938D-DA71970FC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80E6DA-E79D-C244-F640-AF9C3758A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48B062-7188-7F92-08BE-8463DA03E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330C1-A10D-A677-3C1C-D1BA7FC442A3}"/>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3542C551-B8C1-EF37-03BE-4BCEFA6A2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9839A-ABC6-2A37-D64C-771D66B2C6BF}"/>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38449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DDC-9CD1-A9B1-8E68-43CBB62BE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5ACCD-5521-98CA-89BE-974A62B85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1AA53-A2B4-3DEC-BE0E-0C16897DA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07D76-BD18-5A2F-8A56-F607BCD381FE}"/>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FD4EA11B-E5A9-4D4B-D77B-2EB346806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82796-0D94-2C55-B8CF-06076086AE48}"/>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243144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34EC1-88C9-8B26-8215-7C9ED0730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E72E9-9BE2-3C38-002D-B597054B1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5483E-9D6D-79E6-9D0A-AEDFFFA03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4944B5D4-23D7-CF20-8DA2-26A45D757A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E1EA97-8FE6-F567-6C4F-11033C8BB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0BE100-F659-429D-A37D-69C5050F2D69}" type="slidenum">
              <a:rPr lang="en-US" smtClean="0"/>
              <a:t>‹#›</a:t>
            </a:fld>
            <a:endParaRPr lang="en-US"/>
          </a:p>
        </p:txBody>
      </p:sp>
    </p:spTree>
    <p:extLst>
      <p:ext uri="{BB962C8B-B14F-4D97-AF65-F5344CB8AC3E}">
        <p14:creationId xmlns:p14="http://schemas.microsoft.com/office/powerpoint/2010/main" val="149628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460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jpe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4.sv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8.jpeg"/><Relationship Id="rId4" Type="http://schemas.openxmlformats.org/officeDocument/2006/relationships/image" Target="../media/image33.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10" Type="http://schemas.openxmlformats.org/officeDocument/2006/relationships/image" Target="../media/image8.jpeg"/><Relationship Id="rId4" Type="http://schemas.openxmlformats.org/officeDocument/2006/relationships/image" Target="../media/image45.jpe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chart" Target="../charts/chart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8.jpe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finance.ec.europa.eu/news/commission-adopts-european-sustainability-reporting-standards-2023-07-31_en" TargetMode="External"/><Relationship Id="rId5" Type="http://schemas.openxmlformats.org/officeDocument/2006/relationships/hyperlink" Target="https://www.globalreporting.org/standards/standards-development/sector-standard-for-agriculture-aquaculture-and-fishing/" TargetMode="Externa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accountability-framework.org/use-the-accountability-framework/operational-guidance/" TargetMode="External"/><Relationship Id="rId5" Type="http://schemas.openxmlformats.org/officeDocument/2006/relationships/hyperlink" Target="https://www.cdp.net/en/guidance/guidance-for-companies" TargetMode="Externa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jpeg"/><Relationship Id="rId7" Type="http://schemas.openxmlformats.org/officeDocument/2006/relationships/image" Target="../media/image64.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y Tropical Fruits Aren't Selling | Progressive Grocer">
            <a:extLst>
              <a:ext uri="{FF2B5EF4-FFF2-40B4-BE49-F238E27FC236}">
                <a16:creationId xmlns:a16="http://schemas.microsoft.com/office/drawing/2014/main" id="{A4577B89-BA8E-967D-B407-F2FA1E5B49DB}"/>
              </a:ext>
            </a:extLst>
          </p:cNvPr>
          <p:cNvPicPr>
            <a:picLocks noChangeAspect="1" noChangeArrowheads="1"/>
          </p:cNvPicPr>
          <p:nvPr/>
        </p:nvPicPr>
        <p:blipFill>
          <a:blip r:embed="rId2" cstate="screen">
            <a:alphaModFix amt="50000"/>
            <a:extLst>
              <a:ext uri="{28A0092B-C50C-407E-A947-70E740481C1C}">
                <a14:useLocalDpi xmlns:a14="http://schemas.microsoft.com/office/drawing/2010/main"/>
              </a:ext>
            </a:extLst>
          </a:blip>
          <a:srcRect/>
          <a:stretch/>
        </p:blipFill>
        <p:spPr bwMode="auto">
          <a:xfrm>
            <a:off x="0" y="81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EDC62F-3A3F-0A5F-DFC2-5131222A7401}"/>
              </a:ext>
            </a:extLst>
          </p:cNvPr>
          <p:cNvSpPr>
            <a:spLocks noGrp="1"/>
          </p:cNvSpPr>
          <p:nvPr>
            <p:ph type="ctrTitle"/>
          </p:nvPr>
        </p:nvSpPr>
        <p:spPr>
          <a:xfrm>
            <a:off x="1524000" y="1122362"/>
            <a:ext cx="9144000" cy="2900518"/>
          </a:xfrm>
        </p:spPr>
        <p:txBody>
          <a:bodyPr>
            <a:normAutofit/>
          </a:bodyPr>
          <a:lstStyle/>
          <a:p>
            <a:r>
              <a:rPr lang="en-US" sz="5400" dirty="0" err="1">
                <a:solidFill>
                  <a:srgbClr val="FFFFFF"/>
                </a:solidFill>
                <a:latin typeface="Poppins" panose="00000500000000000000" pitchFamily="2" charset="0"/>
                <a:cs typeface="Poppins" panose="00000500000000000000" pitchFamily="2" charset="0"/>
              </a:rPr>
              <a:t>Monitoreo</a:t>
            </a:r>
            <a:r>
              <a:rPr lang="en-US" sz="5400" dirty="0">
                <a:solidFill>
                  <a:srgbClr val="FFFFFF"/>
                </a:solidFill>
                <a:latin typeface="Poppins" panose="00000500000000000000" pitchFamily="2" charset="0"/>
                <a:cs typeface="Poppins" panose="00000500000000000000" pitchFamily="2" charset="0"/>
              </a:rPr>
              <a:t>, </a:t>
            </a:r>
            <a:r>
              <a:rPr lang="en-US" sz="5400" dirty="0" err="1">
                <a:solidFill>
                  <a:srgbClr val="FFFFFF"/>
                </a:solidFill>
                <a:latin typeface="Poppins" panose="00000500000000000000" pitchFamily="2" charset="0"/>
                <a:cs typeface="Poppins" panose="00000500000000000000" pitchFamily="2" charset="0"/>
              </a:rPr>
              <a:t>evaluación</a:t>
            </a:r>
            <a:r>
              <a:rPr lang="en-US" sz="5400" dirty="0">
                <a:solidFill>
                  <a:srgbClr val="FFFFFF"/>
                </a:solidFill>
                <a:latin typeface="Poppins" panose="00000500000000000000" pitchFamily="2" charset="0"/>
                <a:cs typeface="Poppins" panose="00000500000000000000" pitchFamily="2" charset="0"/>
              </a:rPr>
              <a:t> y </a:t>
            </a:r>
            <a:r>
              <a:rPr lang="en-US" sz="5400" dirty="0" err="1">
                <a:solidFill>
                  <a:srgbClr val="FFFFFF"/>
                </a:solidFill>
                <a:latin typeface="Poppins" panose="00000500000000000000" pitchFamily="2" charset="0"/>
                <a:cs typeface="Poppins" panose="00000500000000000000" pitchFamily="2" charset="0"/>
              </a:rPr>
              <a:t>aprendizaje</a:t>
            </a:r>
            <a:endParaRPr lang="en-US" sz="5400" dirty="0">
              <a:solidFill>
                <a:srgbClr val="FFFFFF"/>
              </a:solidFill>
              <a:latin typeface="Poppins" panose="00000500000000000000" pitchFamily="2" charset="0"/>
              <a:cs typeface="Poppins" panose="00000500000000000000" pitchFamily="2" charset="0"/>
            </a:endParaRPr>
          </a:p>
        </p:txBody>
      </p:sp>
      <p:sp>
        <p:nvSpPr>
          <p:cNvPr id="3" name="Subtitle 2">
            <a:extLst>
              <a:ext uri="{FF2B5EF4-FFF2-40B4-BE49-F238E27FC236}">
                <a16:creationId xmlns:a16="http://schemas.microsoft.com/office/drawing/2014/main" id="{9C09AA36-E858-FB4E-6E88-928FE8F750A5}"/>
              </a:ext>
            </a:extLst>
          </p:cNvPr>
          <p:cNvSpPr>
            <a:spLocks noGrp="1"/>
          </p:cNvSpPr>
          <p:nvPr>
            <p:ph type="subTitle" idx="1"/>
          </p:nvPr>
        </p:nvSpPr>
        <p:spPr>
          <a:xfrm>
            <a:off x="1524000" y="4159404"/>
            <a:ext cx="9144000" cy="1098395"/>
          </a:xfrm>
        </p:spPr>
        <p:txBody>
          <a:bodyPr>
            <a:normAutofit/>
          </a:bodyPr>
          <a:lstStyle/>
          <a:p>
            <a:r>
              <a:rPr lang="es-ES" sz="2000" dirty="0">
                <a:solidFill>
                  <a:srgbClr val="FFFFFF"/>
                </a:solidFill>
                <a:latin typeface="Poppins" panose="00000500000000000000" pitchFamily="2" charset="0"/>
                <a:cs typeface="Poppins" panose="00000500000000000000" pitchFamily="2" charset="0"/>
              </a:rPr>
              <a:t>Generación de evidencia para la sostenibilidad y la resiliencia 
en el sector de las frutas tropicales</a:t>
            </a:r>
            <a:endParaRPr lang="en-US" sz="2000" dirty="0">
              <a:solidFill>
                <a:srgbClr val="FFFFFF"/>
              </a:solidFill>
              <a:latin typeface="Poppins" panose="00000500000000000000" pitchFamily="2" charset="0"/>
              <a:cs typeface="Poppins" panose="00000500000000000000" pitchFamily="2" charset="0"/>
            </a:endParaRPr>
          </a:p>
        </p:txBody>
      </p:sp>
      <p:pic>
        <p:nvPicPr>
          <p:cNvPr id="6" name="Picture 5" descr="A black and orange background&#10;&#10;Description automatically generated">
            <a:extLst>
              <a:ext uri="{FF2B5EF4-FFF2-40B4-BE49-F238E27FC236}">
                <a16:creationId xmlns:a16="http://schemas.microsoft.com/office/drawing/2014/main" id="{9A85025F-0B5E-2E96-071C-F9E3AC52B0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10" y="-1588"/>
            <a:ext cx="2246790" cy="2222500"/>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2AC384BF-46F7-462C-10DF-B63064281296}"/>
              </a:ext>
            </a:extLst>
          </p:cNvPr>
          <p:cNvPicPr>
            <a:picLocks noChangeAspect="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0" y="19456"/>
            <a:ext cx="5395093" cy="1327730"/>
          </a:xfrm>
          <a:prstGeom prst="rect">
            <a:avLst/>
          </a:prstGeom>
        </p:spPr>
      </p:pic>
    </p:spTree>
    <p:extLst>
      <p:ext uri="{BB962C8B-B14F-4D97-AF65-F5344CB8AC3E}">
        <p14:creationId xmlns:p14="http://schemas.microsoft.com/office/powerpoint/2010/main" val="34032849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
            <a:extLst>
              <a:ext uri="{FF2B5EF4-FFF2-40B4-BE49-F238E27FC236}">
                <a16:creationId xmlns:a16="http://schemas.microsoft.com/office/drawing/2014/main" id="{AEB7898E-DC83-157A-05E6-525CCF099EB9}"/>
              </a:ext>
            </a:extLst>
          </p:cNvPr>
          <p:cNvSpPr/>
          <p:nvPr/>
        </p:nvSpPr>
        <p:spPr>
          <a:xfrm>
            <a:off x="0" y="1916363"/>
            <a:ext cx="12192000" cy="494163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8A986511-10DE-3249-B1AB-7EF29B175143}"/>
              </a:ext>
            </a:extLst>
          </p:cNvPr>
          <p:cNvSpPr>
            <a:spLocks noGrp="1"/>
          </p:cNvSpPr>
          <p:nvPr>
            <p:ph type="title"/>
          </p:nvPr>
        </p:nvSpPr>
        <p:spPr>
          <a:xfrm>
            <a:off x="159027" y="1055388"/>
            <a:ext cx="11622156" cy="649288"/>
          </a:xfrm>
        </p:spPr>
        <p:txBody>
          <a:bodyPr>
            <a:noAutofit/>
          </a:bodyPr>
          <a:lstStyle/>
          <a:p>
            <a:r>
              <a:rPr lang="es-ES" sz="3000" b="1" dirty="0">
                <a:solidFill>
                  <a:srgbClr val="314C14"/>
                </a:solidFill>
                <a:latin typeface="Poppins" panose="00000500000000000000" pitchFamily="2" charset="0"/>
                <a:cs typeface="Poppins" panose="00000500000000000000" pitchFamily="2" charset="0"/>
              </a:rPr>
              <a:t>Aspectos clave para tener en cuenta a la hora de diseñar un sistema MEL:</a:t>
            </a:r>
            <a:endParaRPr lang="en-US" sz="3000" b="1" dirty="0">
              <a:solidFill>
                <a:srgbClr val="314C14"/>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17F679DF-B2CA-7288-5989-D194DA86742D}"/>
              </a:ext>
            </a:extLst>
          </p:cNvPr>
          <p:cNvSpPr>
            <a:spLocks noGrp="1"/>
          </p:cNvSpPr>
          <p:nvPr>
            <p:ph idx="1"/>
          </p:nvPr>
        </p:nvSpPr>
        <p:spPr>
          <a:xfrm>
            <a:off x="1291379" y="2621466"/>
            <a:ext cx="4572000" cy="3474533"/>
          </a:xfrm>
        </p:spPr>
        <p:txBody>
          <a:bodyPr>
            <a:normAutofit/>
          </a:bodyPr>
          <a:lstStyle/>
          <a:p>
            <a:pPr marL="0" marR="0" indent="0">
              <a:buNone/>
            </a:pPr>
            <a:r>
              <a:rPr lang="es-ES" sz="1800" dirty="0">
                <a:latin typeface="Poppins" panose="00000500000000000000" pitchFamily="2" charset="0"/>
                <a:ea typeface="Calibri" panose="020F0502020204030204" pitchFamily="34" charset="0"/>
                <a:cs typeface="Poppins" panose="00000500000000000000" pitchFamily="2" charset="0"/>
              </a:rPr>
              <a:t>Diseñar el sistema MEL </a:t>
            </a:r>
            <a:r>
              <a:rPr lang="es-ES" sz="1800" b="1" dirty="0">
                <a:latin typeface="Poppins" panose="00000500000000000000" pitchFamily="2" charset="0"/>
                <a:ea typeface="Calibri" panose="020F0502020204030204" pitchFamily="34" charset="0"/>
                <a:cs typeface="Poppins" panose="00000500000000000000" pitchFamily="2" charset="0"/>
              </a:rPr>
              <a:t>antes</a:t>
            </a:r>
            <a:r>
              <a:rPr lang="es-ES" sz="1800" dirty="0">
                <a:latin typeface="Poppins" panose="00000500000000000000" pitchFamily="2" charset="0"/>
                <a:ea typeface="Calibri" panose="020F0502020204030204" pitchFamily="34" charset="0"/>
                <a:cs typeface="Poppins" panose="00000500000000000000" pitchFamily="2" charset="0"/>
              </a:rPr>
              <a:t> de comenzar cualquier actividad.</a:t>
            </a:r>
          </a:p>
          <a:p>
            <a:pPr marL="0" marR="0" indent="0">
              <a:buNone/>
            </a:pP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marR="0" indent="0">
              <a:buNone/>
            </a:pPr>
            <a:r>
              <a:rPr lang="es-ES" sz="1800" dirty="0">
                <a:latin typeface="Poppins" panose="00000500000000000000" pitchFamily="2" charset="0"/>
                <a:ea typeface="Calibri" panose="020F0502020204030204" pitchFamily="34" charset="0"/>
                <a:cs typeface="Poppins" panose="00000500000000000000" pitchFamily="2" charset="0"/>
              </a:rPr>
              <a:t>Involucrar a la </a:t>
            </a:r>
            <a:r>
              <a:rPr lang="es-ES" sz="1800" b="1" dirty="0">
                <a:latin typeface="Poppins" panose="00000500000000000000" pitchFamily="2" charset="0"/>
                <a:ea typeface="Calibri" panose="020F0502020204030204" pitchFamily="34" charset="0"/>
                <a:cs typeface="Poppins" panose="00000500000000000000" pitchFamily="2" charset="0"/>
              </a:rPr>
              <a:t>alta dirección </a:t>
            </a:r>
            <a:r>
              <a:rPr lang="es-ES" sz="1800" dirty="0">
                <a:latin typeface="Poppins" panose="00000500000000000000" pitchFamily="2" charset="0"/>
                <a:ea typeface="Calibri" panose="020F0502020204030204" pitchFamily="34" charset="0"/>
                <a:cs typeface="Poppins" panose="00000500000000000000" pitchFamily="2" charset="0"/>
              </a:rPr>
              <a:t>y al personal clave para alinear los objetivos y mejorar la toma de decisiones.</a:t>
            </a:r>
          </a:p>
          <a:p>
            <a:pPr marL="0" marR="0" indent="0">
              <a:buNone/>
            </a:pPr>
            <a:endParaRPr lang="es-ES" sz="1800" b="1" dirty="0">
              <a:latin typeface="Poppins" panose="00000500000000000000" pitchFamily="2" charset="0"/>
              <a:ea typeface="Calibri" panose="020F0502020204030204" pitchFamily="34" charset="0"/>
              <a:cs typeface="Poppins" panose="00000500000000000000" pitchFamily="2" charset="0"/>
            </a:endParaRPr>
          </a:p>
          <a:p>
            <a:pPr marL="0" marR="0" indent="0">
              <a:buNone/>
            </a:pPr>
            <a:r>
              <a:rPr lang="es-ES" sz="1800" dirty="0">
                <a:latin typeface="Poppins" panose="00000500000000000000" pitchFamily="2" charset="0"/>
                <a:ea typeface="Calibri" panose="020F0502020204030204" pitchFamily="34" charset="0"/>
                <a:cs typeface="Poppins" panose="00000500000000000000" pitchFamily="2" charset="0"/>
              </a:rPr>
              <a:t>Garantizar la </a:t>
            </a:r>
            <a:r>
              <a:rPr lang="es-ES" sz="1800" b="1" dirty="0">
                <a:latin typeface="Poppins" panose="00000500000000000000" pitchFamily="2" charset="0"/>
                <a:ea typeface="Calibri" panose="020F0502020204030204" pitchFamily="34" charset="0"/>
                <a:cs typeface="Poppins" panose="00000500000000000000" pitchFamily="2" charset="0"/>
              </a:rPr>
              <a:t>trazabilidad</a:t>
            </a:r>
            <a:r>
              <a:rPr lang="es-ES" sz="1800" dirty="0">
                <a:latin typeface="Poppins" panose="00000500000000000000" pitchFamily="2" charset="0"/>
                <a:ea typeface="Calibri" panose="020F0502020204030204" pitchFamily="34" charset="0"/>
                <a:cs typeface="Poppins" panose="00000500000000000000" pitchFamily="2" charset="0"/>
              </a:rPr>
              <a:t> de sus procesos y actividades empresariales.</a:t>
            </a:r>
            <a:endParaRPr lang="en-US" sz="1800" dirty="0">
              <a:latin typeface="Poppins" panose="00000500000000000000" pitchFamily="2" charset="0"/>
              <a:ea typeface="Calibri" panose="020F0502020204030204" pitchFamily="34" charset="0"/>
              <a:cs typeface="Poppins" panose="00000500000000000000" pitchFamily="2" charset="0"/>
            </a:endParaRPr>
          </a:p>
        </p:txBody>
      </p:sp>
      <p:grpSp>
        <p:nvGrpSpPr>
          <p:cNvPr id="14" name="Group 13">
            <a:extLst>
              <a:ext uri="{FF2B5EF4-FFF2-40B4-BE49-F238E27FC236}">
                <a16:creationId xmlns:a16="http://schemas.microsoft.com/office/drawing/2014/main" id="{1C693DF1-DC42-BF5B-9FD5-2ED56334D33F}"/>
              </a:ext>
            </a:extLst>
          </p:cNvPr>
          <p:cNvGrpSpPr/>
          <p:nvPr/>
        </p:nvGrpSpPr>
        <p:grpSpPr>
          <a:xfrm>
            <a:off x="614285" y="2677675"/>
            <a:ext cx="457200" cy="457200"/>
            <a:chOff x="2885829" y="4797991"/>
            <a:chExt cx="678128" cy="678128"/>
          </a:xfrm>
        </p:grpSpPr>
        <p:grpSp>
          <p:nvGrpSpPr>
            <p:cNvPr id="15" name="Group 14">
              <a:extLst>
                <a:ext uri="{FF2B5EF4-FFF2-40B4-BE49-F238E27FC236}">
                  <a16:creationId xmlns:a16="http://schemas.microsoft.com/office/drawing/2014/main" id="{26DC69CA-2132-351E-D274-C141BB2BDF27}"/>
                </a:ext>
              </a:extLst>
            </p:cNvPr>
            <p:cNvGrpSpPr/>
            <p:nvPr/>
          </p:nvGrpSpPr>
          <p:grpSpPr>
            <a:xfrm>
              <a:off x="2885829" y="4797991"/>
              <a:ext cx="678128" cy="678128"/>
              <a:chOff x="0" y="0"/>
              <a:chExt cx="178601" cy="178601"/>
            </a:xfrm>
          </p:grpSpPr>
          <p:sp>
            <p:nvSpPr>
              <p:cNvPr id="17" name="Freeform 15">
                <a:extLst>
                  <a:ext uri="{FF2B5EF4-FFF2-40B4-BE49-F238E27FC236}">
                    <a16:creationId xmlns:a16="http://schemas.microsoft.com/office/drawing/2014/main" id="{C740F3E9-07BB-E175-B4CF-239B9A5712AD}"/>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18" name="TextBox 16">
                <a:extLst>
                  <a:ext uri="{FF2B5EF4-FFF2-40B4-BE49-F238E27FC236}">
                    <a16:creationId xmlns:a16="http://schemas.microsoft.com/office/drawing/2014/main" id="{DE66A4EE-AB7C-3DE4-0444-B8DBD4F5D81C}"/>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16" name="Freeform 20">
              <a:extLst>
                <a:ext uri="{FF2B5EF4-FFF2-40B4-BE49-F238E27FC236}">
                  <a16:creationId xmlns:a16="http://schemas.microsoft.com/office/drawing/2014/main" id="{E075A17A-F88A-0934-2B59-F3DF7101F554}"/>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19" name="Group 18">
            <a:extLst>
              <a:ext uri="{FF2B5EF4-FFF2-40B4-BE49-F238E27FC236}">
                <a16:creationId xmlns:a16="http://schemas.microsoft.com/office/drawing/2014/main" id="{114BD382-71EB-46AD-FBB7-D863B29FE07C}"/>
              </a:ext>
            </a:extLst>
          </p:cNvPr>
          <p:cNvGrpSpPr/>
          <p:nvPr/>
        </p:nvGrpSpPr>
        <p:grpSpPr>
          <a:xfrm>
            <a:off x="624838" y="3525514"/>
            <a:ext cx="457200" cy="554732"/>
            <a:chOff x="2885829" y="4653330"/>
            <a:chExt cx="678128" cy="822789"/>
          </a:xfrm>
        </p:grpSpPr>
        <p:grpSp>
          <p:nvGrpSpPr>
            <p:cNvPr id="20" name="Group 19">
              <a:extLst>
                <a:ext uri="{FF2B5EF4-FFF2-40B4-BE49-F238E27FC236}">
                  <a16:creationId xmlns:a16="http://schemas.microsoft.com/office/drawing/2014/main" id="{635E5A6D-C63F-761C-DE57-F4E52DAA8EED}"/>
                </a:ext>
              </a:extLst>
            </p:cNvPr>
            <p:cNvGrpSpPr/>
            <p:nvPr/>
          </p:nvGrpSpPr>
          <p:grpSpPr>
            <a:xfrm>
              <a:off x="2885829" y="4653330"/>
              <a:ext cx="678128" cy="822789"/>
              <a:chOff x="0" y="-38100"/>
              <a:chExt cx="178601" cy="216701"/>
            </a:xfrm>
          </p:grpSpPr>
          <p:sp>
            <p:nvSpPr>
              <p:cNvPr id="22" name="Freeform 15">
                <a:extLst>
                  <a:ext uri="{FF2B5EF4-FFF2-40B4-BE49-F238E27FC236}">
                    <a16:creationId xmlns:a16="http://schemas.microsoft.com/office/drawing/2014/main" id="{F5E561B4-FEEE-2B94-A23D-99CE9B844A01}"/>
                  </a:ext>
                </a:extLst>
              </p:cNvPr>
              <p:cNvSpPr/>
              <p:nvPr/>
            </p:nvSpPr>
            <p:spPr>
              <a:xfrm>
                <a:off x="0" y="-1"/>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23" name="TextBox 16">
                <a:extLst>
                  <a:ext uri="{FF2B5EF4-FFF2-40B4-BE49-F238E27FC236}">
                    <a16:creationId xmlns:a16="http://schemas.microsoft.com/office/drawing/2014/main" id="{59683584-948F-145E-5D0A-F4279DE441C1}"/>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1" name="Freeform 20">
              <a:extLst>
                <a:ext uri="{FF2B5EF4-FFF2-40B4-BE49-F238E27FC236}">
                  <a16:creationId xmlns:a16="http://schemas.microsoft.com/office/drawing/2014/main" id="{2AAE1465-E51D-FF8D-D04B-D346C8EBFB61}"/>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24" name="Group 23">
            <a:extLst>
              <a:ext uri="{FF2B5EF4-FFF2-40B4-BE49-F238E27FC236}">
                <a16:creationId xmlns:a16="http://schemas.microsoft.com/office/drawing/2014/main" id="{909A7787-A6B6-9652-E52D-5237743CF88B}"/>
              </a:ext>
            </a:extLst>
          </p:cNvPr>
          <p:cNvGrpSpPr/>
          <p:nvPr/>
        </p:nvGrpSpPr>
        <p:grpSpPr>
          <a:xfrm>
            <a:off x="6385294" y="2618307"/>
            <a:ext cx="457200" cy="457200"/>
            <a:chOff x="2885829" y="4797991"/>
            <a:chExt cx="678128" cy="678128"/>
          </a:xfrm>
        </p:grpSpPr>
        <p:grpSp>
          <p:nvGrpSpPr>
            <p:cNvPr id="25" name="Group 24">
              <a:extLst>
                <a:ext uri="{FF2B5EF4-FFF2-40B4-BE49-F238E27FC236}">
                  <a16:creationId xmlns:a16="http://schemas.microsoft.com/office/drawing/2014/main" id="{FFB3604D-561A-E286-BF4C-52DCDF64BDCC}"/>
                </a:ext>
              </a:extLst>
            </p:cNvPr>
            <p:cNvGrpSpPr/>
            <p:nvPr/>
          </p:nvGrpSpPr>
          <p:grpSpPr>
            <a:xfrm>
              <a:off x="2885829" y="4797991"/>
              <a:ext cx="678128" cy="678128"/>
              <a:chOff x="0" y="0"/>
              <a:chExt cx="178601" cy="178601"/>
            </a:xfrm>
          </p:grpSpPr>
          <p:sp>
            <p:nvSpPr>
              <p:cNvPr id="27" name="Freeform 15">
                <a:extLst>
                  <a:ext uri="{FF2B5EF4-FFF2-40B4-BE49-F238E27FC236}">
                    <a16:creationId xmlns:a16="http://schemas.microsoft.com/office/drawing/2014/main" id="{6CFE3B95-E41E-CCEC-C0FF-A9650C5F46E7}"/>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28" name="TextBox 16">
                <a:extLst>
                  <a:ext uri="{FF2B5EF4-FFF2-40B4-BE49-F238E27FC236}">
                    <a16:creationId xmlns:a16="http://schemas.microsoft.com/office/drawing/2014/main" id="{42F0EA14-B40D-E498-3A54-DCA2C2D729AA}"/>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6" name="Freeform 20">
              <a:extLst>
                <a:ext uri="{FF2B5EF4-FFF2-40B4-BE49-F238E27FC236}">
                  <a16:creationId xmlns:a16="http://schemas.microsoft.com/office/drawing/2014/main" id="{D70C3848-1034-1529-8ABF-E06F8409EB3F}"/>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29" name="Group 28">
            <a:extLst>
              <a:ext uri="{FF2B5EF4-FFF2-40B4-BE49-F238E27FC236}">
                <a16:creationId xmlns:a16="http://schemas.microsoft.com/office/drawing/2014/main" id="{C405CF4C-CBA7-8DD1-B980-71F7CC327F8E}"/>
              </a:ext>
            </a:extLst>
          </p:cNvPr>
          <p:cNvGrpSpPr/>
          <p:nvPr/>
        </p:nvGrpSpPr>
        <p:grpSpPr>
          <a:xfrm>
            <a:off x="614284" y="5104471"/>
            <a:ext cx="457200" cy="457200"/>
            <a:chOff x="2885829" y="4797991"/>
            <a:chExt cx="678128" cy="678128"/>
          </a:xfrm>
        </p:grpSpPr>
        <p:grpSp>
          <p:nvGrpSpPr>
            <p:cNvPr id="30" name="Group 29">
              <a:extLst>
                <a:ext uri="{FF2B5EF4-FFF2-40B4-BE49-F238E27FC236}">
                  <a16:creationId xmlns:a16="http://schemas.microsoft.com/office/drawing/2014/main" id="{C82F09F5-C795-5F84-DF07-EA5883BE089C}"/>
                </a:ext>
              </a:extLst>
            </p:cNvPr>
            <p:cNvGrpSpPr/>
            <p:nvPr/>
          </p:nvGrpSpPr>
          <p:grpSpPr>
            <a:xfrm>
              <a:off x="2885829" y="4797991"/>
              <a:ext cx="678128" cy="678128"/>
              <a:chOff x="0" y="0"/>
              <a:chExt cx="178601" cy="178601"/>
            </a:xfrm>
          </p:grpSpPr>
          <p:sp>
            <p:nvSpPr>
              <p:cNvPr id="32" name="Freeform 15">
                <a:extLst>
                  <a:ext uri="{FF2B5EF4-FFF2-40B4-BE49-F238E27FC236}">
                    <a16:creationId xmlns:a16="http://schemas.microsoft.com/office/drawing/2014/main" id="{DECDD5B9-FDE8-E441-103C-B81D843F8CA8}"/>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33" name="TextBox 16">
                <a:extLst>
                  <a:ext uri="{FF2B5EF4-FFF2-40B4-BE49-F238E27FC236}">
                    <a16:creationId xmlns:a16="http://schemas.microsoft.com/office/drawing/2014/main" id="{24ED52A8-ADEC-0AE4-7F91-80F05AC415EE}"/>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1" name="Freeform 20">
              <a:extLst>
                <a:ext uri="{FF2B5EF4-FFF2-40B4-BE49-F238E27FC236}">
                  <a16:creationId xmlns:a16="http://schemas.microsoft.com/office/drawing/2014/main" id="{0C220EE1-A239-4492-E2D6-717B4A0F0B38}"/>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34" name="Group 33">
            <a:extLst>
              <a:ext uri="{FF2B5EF4-FFF2-40B4-BE49-F238E27FC236}">
                <a16:creationId xmlns:a16="http://schemas.microsoft.com/office/drawing/2014/main" id="{8E5C0AF3-FBFA-C0D5-F124-606DCA775E0D}"/>
              </a:ext>
            </a:extLst>
          </p:cNvPr>
          <p:cNvGrpSpPr/>
          <p:nvPr/>
        </p:nvGrpSpPr>
        <p:grpSpPr>
          <a:xfrm>
            <a:off x="6379959" y="3706485"/>
            <a:ext cx="457200" cy="457200"/>
            <a:chOff x="2885829" y="4797991"/>
            <a:chExt cx="678128" cy="678128"/>
          </a:xfrm>
        </p:grpSpPr>
        <p:grpSp>
          <p:nvGrpSpPr>
            <p:cNvPr id="35" name="Group 34">
              <a:extLst>
                <a:ext uri="{FF2B5EF4-FFF2-40B4-BE49-F238E27FC236}">
                  <a16:creationId xmlns:a16="http://schemas.microsoft.com/office/drawing/2014/main" id="{9A8D4501-02BE-7986-4A31-A2081C14CB94}"/>
                </a:ext>
              </a:extLst>
            </p:cNvPr>
            <p:cNvGrpSpPr/>
            <p:nvPr/>
          </p:nvGrpSpPr>
          <p:grpSpPr>
            <a:xfrm>
              <a:off x="2885829" y="4797991"/>
              <a:ext cx="678128" cy="678128"/>
              <a:chOff x="0" y="0"/>
              <a:chExt cx="178601" cy="178601"/>
            </a:xfrm>
          </p:grpSpPr>
          <p:sp>
            <p:nvSpPr>
              <p:cNvPr id="37" name="Freeform 15">
                <a:extLst>
                  <a:ext uri="{FF2B5EF4-FFF2-40B4-BE49-F238E27FC236}">
                    <a16:creationId xmlns:a16="http://schemas.microsoft.com/office/drawing/2014/main" id="{62EA4217-815A-864C-BCD4-90D170900FF8}"/>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38" name="TextBox 16">
                <a:extLst>
                  <a:ext uri="{FF2B5EF4-FFF2-40B4-BE49-F238E27FC236}">
                    <a16:creationId xmlns:a16="http://schemas.microsoft.com/office/drawing/2014/main" id="{69E8C265-5418-6D5C-1D1D-167B29F05F79}"/>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6" name="Freeform 20">
              <a:extLst>
                <a:ext uri="{FF2B5EF4-FFF2-40B4-BE49-F238E27FC236}">
                  <a16:creationId xmlns:a16="http://schemas.microsoft.com/office/drawing/2014/main" id="{8CCC4624-9CF3-4A21-143D-FF5D9222162C}"/>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39" name="Group 38">
            <a:extLst>
              <a:ext uri="{FF2B5EF4-FFF2-40B4-BE49-F238E27FC236}">
                <a16:creationId xmlns:a16="http://schemas.microsoft.com/office/drawing/2014/main" id="{47791F20-C2BE-4B01-B88D-A17725BB1F27}"/>
              </a:ext>
            </a:extLst>
          </p:cNvPr>
          <p:cNvGrpSpPr/>
          <p:nvPr/>
        </p:nvGrpSpPr>
        <p:grpSpPr>
          <a:xfrm>
            <a:off x="6379959" y="5259539"/>
            <a:ext cx="457200" cy="457200"/>
            <a:chOff x="2885829" y="4797991"/>
            <a:chExt cx="678128" cy="678128"/>
          </a:xfrm>
        </p:grpSpPr>
        <p:grpSp>
          <p:nvGrpSpPr>
            <p:cNvPr id="40" name="Group 39">
              <a:extLst>
                <a:ext uri="{FF2B5EF4-FFF2-40B4-BE49-F238E27FC236}">
                  <a16:creationId xmlns:a16="http://schemas.microsoft.com/office/drawing/2014/main" id="{44CCED84-587D-239B-B37A-B93A26921D24}"/>
                </a:ext>
              </a:extLst>
            </p:cNvPr>
            <p:cNvGrpSpPr/>
            <p:nvPr/>
          </p:nvGrpSpPr>
          <p:grpSpPr>
            <a:xfrm>
              <a:off x="2885829" y="4797991"/>
              <a:ext cx="678128" cy="678128"/>
              <a:chOff x="0" y="0"/>
              <a:chExt cx="178601" cy="178601"/>
            </a:xfrm>
          </p:grpSpPr>
          <p:sp>
            <p:nvSpPr>
              <p:cNvPr id="42" name="Freeform 15">
                <a:extLst>
                  <a:ext uri="{FF2B5EF4-FFF2-40B4-BE49-F238E27FC236}">
                    <a16:creationId xmlns:a16="http://schemas.microsoft.com/office/drawing/2014/main" id="{63BFA8C6-E816-526B-1426-8B8FAB65ECAF}"/>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43" name="TextBox 16">
                <a:extLst>
                  <a:ext uri="{FF2B5EF4-FFF2-40B4-BE49-F238E27FC236}">
                    <a16:creationId xmlns:a16="http://schemas.microsoft.com/office/drawing/2014/main" id="{F7EE882B-0F2C-0C15-9BB5-A59EA8806DC0}"/>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41" name="Freeform 20">
              <a:extLst>
                <a:ext uri="{FF2B5EF4-FFF2-40B4-BE49-F238E27FC236}">
                  <a16:creationId xmlns:a16="http://schemas.microsoft.com/office/drawing/2014/main" id="{88E812F0-E251-7BB2-F705-299A20A6DF44}"/>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
        <p:nvSpPr>
          <p:cNvPr id="44" name="Content Placeholder 2">
            <a:extLst>
              <a:ext uri="{FF2B5EF4-FFF2-40B4-BE49-F238E27FC236}">
                <a16:creationId xmlns:a16="http://schemas.microsoft.com/office/drawing/2014/main" id="{84ABC2D5-F141-8796-FB3F-8F77B75C65D3}"/>
              </a:ext>
            </a:extLst>
          </p:cNvPr>
          <p:cNvSpPr txBox="1">
            <a:spLocks/>
          </p:cNvSpPr>
          <p:nvPr/>
        </p:nvSpPr>
        <p:spPr>
          <a:xfrm>
            <a:off x="6980800" y="2659417"/>
            <a:ext cx="4310052" cy="3701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ea typeface="Calibri" panose="020F0502020204030204" pitchFamily="34" charset="0"/>
                <a:cs typeface="Poppins" panose="00000500000000000000" pitchFamily="2" charset="0"/>
              </a:rPr>
              <a:t>Incluir el MEL en su </a:t>
            </a:r>
            <a:r>
              <a:rPr lang="es-ES" sz="1800" b="1" dirty="0">
                <a:latin typeface="Poppins" panose="00000500000000000000" pitchFamily="2" charset="0"/>
                <a:ea typeface="Calibri" panose="020F0502020204030204" pitchFamily="34" charset="0"/>
                <a:cs typeface="Poppins" panose="00000500000000000000" pitchFamily="2" charset="0"/>
              </a:rPr>
              <a:t>presupuesto</a:t>
            </a:r>
            <a:r>
              <a:rPr lang="es-ES" sz="1800" dirty="0">
                <a:latin typeface="Poppins" panose="00000500000000000000" pitchFamily="2" charset="0"/>
                <a:ea typeface="Calibri" panose="020F0502020204030204" pitchFamily="34" charset="0"/>
                <a:cs typeface="Poppins" panose="00000500000000000000" pitchFamily="2" charset="0"/>
              </a:rPr>
              <a:t>.</a:t>
            </a:r>
            <a:endParaRPr lang="en-US" sz="700" dirty="0">
              <a:latin typeface="Poppins" panose="00000500000000000000" pitchFamily="2" charset="0"/>
              <a:ea typeface="Calibri" panose="020F0502020204030204" pitchFamily="34" charset="0"/>
              <a:cs typeface="Poppins" panose="00000500000000000000" pitchFamily="2" charset="0"/>
            </a:endParaRPr>
          </a:p>
          <a:p>
            <a:pPr marL="0" indent="0">
              <a:buNone/>
            </a:pPr>
            <a:endParaRPr lang="en-US" sz="1600" dirty="0">
              <a:latin typeface="Poppins" panose="00000500000000000000" pitchFamily="2" charset="0"/>
              <a:ea typeface="Calibri" panose="020F0502020204030204" pitchFamily="34" charset="0"/>
              <a:cs typeface="Poppins" panose="00000500000000000000" pitchFamily="2" charset="0"/>
            </a:endParaRPr>
          </a:p>
          <a:p>
            <a:pPr marL="0" indent="0">
              <a:buNone/>
            </a:pPr>
            <a:endParaRPr lang="en-US" sz="1600" dirty="0">
              <a:latin typeface="Poppins" panose="00000500000000000000" pitchFamily="2" charset="0"/>
              <a:ea typeface="Calibri" panose="020F0502020204030204" pitchFamily="34" charset="0"/>
              <a:cs typeface="Poppins" panose="00000500000000000000" pitchFamily="2" charset="0"/>
            </a:endParaRPr>
          </a:p>
          <a:p>
            <a:pPr marL="0" indent="0">
              <a:buNone/>
            </a:pPr>
            <a:r>
              <a:rPr lang="es-ES" sz="1800" b="1" dirty="0">
                <a:latin typeface="Poppins" panose="00000500000000000000" pitchFamily="2" charset="0"/>
                <a:ea typeface="Calibri" panose="020F0502020204030204" pitchFamily="34" charset="0"/>
                <a:cs typeface="Poppins" panose="00000500000000000000" pitchFamily="2" charset="0"/>
              </a:rPr>
              <a:t>Asignar responsabilidades claras </a:t>
            </a:r>
            <a:r>
              <a:rPr lang="es-ES" sz="1800" dirty="0">
                <a:latin typeface="Poppins" panose="00000500000000000000" pitchFamily="2" charset="0"/>
                <a:ea typeface="Calibri" panose="020F0502020204030204" pitchFamily="34" charset="0"/>
                <a:cs typeface="Poppins" panose="00000500000000000000" pitchFamily="2" charset="0"/>
              </a:rPr>
              <a:t>para el seguimiento de las actividades y los resultados en toda su empresa.</a:t>
            </a:r>
          </a:p>
          <a:p>
            <a:pPr marL="0" indent="0">
              <a:buNone/>
            </a:pPr>
            <a:endParaRPr lang="en-US" sz="1800" dirty="0">
              <a:latin typeface="Poppins" panose="00000500000000000000" pitchFamily="2" charset="0"/>
              <a:ea typeface="Calibri" panose="020F0502020204030204" pitchFamily="34" charset="0"/>
              <a:cs typeface="Poppins" panose="00000500000000000000" pitchFamily="2" charset="0"/>
            </a:endParaRPr>
          </a:p>
          <a:p>
            <a:pPr marL="0" indent="0">
              <a:buNone/>
            </a:pPr>
            <a:r>
              <a:rPr lang="es-ES" sz="1800" dirty="0">
                <a:latin typeface="Poppins" panose="00000500000000000000" pitchFamily="2" charset="0"/>
                <a:ea typeface="Calibri" panose="020F0502020204030204" pitchFamily="34" charset="0"/>
                <a:cs typeface="Poppins" panose="00000500000000000000" pitchFamily="2" charset="0"/>
              </a:rPr>
              <a:t>Comprender las </a:t>
            </a:r>
            <a:r>
              <a:rPr lang="es-ES" sz="1800" b="1" dirty="0">
                <a:latin typeface="Poppins" panose="00000500000000000000" pitchFamily="2" charset="0"/>
                <a:ea typeface="Calibri" panose="020F0502020204030204" pitchFamily="34" charset="0"/>
                <a:cs typeface="Poppins" panose="00000500000000000000" pitchFamily="2" charset="0"/>
              </a:rPr>
              <a:t>necesidades de información </a:t>
            </a:r>
            <a:r>
              <a:rPr lang="es-ES" sz="1800" dirty="0">
                <a:latin typeface="Poppins" panose="00000500000000000000" pitchFamily="2" charset="0"/>
                <a:ea typeface="Calibri" panose="020F0502020204030204" pitchFamily="34" charset="0"/>
                <a:cs typeface="Poppins" panose="00000500000000000000" pitchFamily="2" charset="0"/>
              </a:rPr>
              <a:t>por parte de los diferentes grupos de interés con el fin de generar solo </a:t>
            </a:r>
            <a:r>
              <a:rPr lang="es-ES" sz="1800" b="1" dirty="0">
                <a:latin typeface="Poppins" panose="00000500000000000000" pitchFamily="2" charset="0"/>
                <a:ea typeface="Calibri" panose="020F0502020204030204" pitchFamily="34" charset="0"/>
                <a:cs typeface="Poppins" panose="00000500000000000000" pitchFamily="2" charset="0"/>
              </a:rPr>
              <a:t>información útil</a:t>
            </a:r>
            <a:r>
              <a:rPr lang="es-ES" sz="1800" dirty="0">
                <a:latin typeface="Poppins" panose="00000500000000000000" pitchFamily="2" charset="0"/>
                <a:ea typeface="Calibri" panose="020F0502020204030204" pitchFamily="34" charset="0"/>
                <a:cs typeface="Poppins" panose="00000500000000000000" pitchFamily="2" charset="0"/>
              </a:rPr>
              <a:t>.</a:t>
            </a:r>
            <a:endParaRPr lang="en-US" sz="1800" dirty="0">
              <a:latin typeface="Poppins" panose="00000500000000000000" pitchFamily="2" charset="0"/>
              <a:ea typeface="Calibri" panose="020F0502020204030204" pitchFamily="34" charset="0"/>
              <a:cs typeface="Poppins" panose="00000500000000000000" pitchFamily="2" charset="0"/>
            </a:endParaRPr>
          </a:p>
        </p:txBody>
      </p:sp>
      <p:pic>
        <p:nvPicPr>
          <p:cNvPr id="53" name="Picture 52" descr="A black and orange background&#10;&#10;Description automatically generated">
            <a:extLst>
              <a:ext uri="{FF2B5EF4-FFF2-40B4-BE49-F238E27FC236}">
                <a16:creationId xmlns:a16="http://schemas.microsoft.com/office/drawing/2014/main" id="{652CB4CA-4D1B-6E48-75DB-0E378E7308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5" name="Group 4">
            <a:extLst>
              <a:ext uri="{FF2B5EF4-FFF2-40B4-BE49-F238E27FC236}">
                <a16:creationId xmlns:a16="http://schemas.microsoft.com/office/drawing/2014/main" id="{C69EE93B-0BBB-0708-0133-2D35270E1B16}"/>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950B62DC-6FEA-ACE3-1A5D-BA9AF0B81B6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C066F18B-DC5F-B274-02E9-88B6332C0EDA}"/>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BAB6F297-4FBD-0D1A-7211-1E458EA5F14B}"/>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5F0C8095-B9B0-EFFD-B31B-302070D795D1}"/>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10" name="Picture 9" descr="A black text on a white background&#10;&#10;Description automatically generated">
            <a:extLst>
              <a:ext uri="{FF2B5EF4-FFF2-40B4-BE49-F238E27FC236}">
                <a16:creationId xmlns:a16="http://schemas.microsoft.com/office/drawing/2014/main" id="{2891684F-46CC-0563-F043-CE9C8C657D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70157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F786B372-7966-7C9D-5C92-1A65D261B45F}"/>
              </a:ext>
            </a:extLst>
          </p:cNvPr>
          <p:cNvSpPr/>
          <p:nvPr/>
        </p:nvSpPr>
        <p:spPr>
          <a:xfrm>
            <a:off x="9237" y="1704676"/>
            <a:ext cx="12195563" cy="5153324"/>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200" dirty="0"/>
          </a:p>
        </p:txBody>
      </p:sp>
      <p:sp>
        <p:nvSpPr>
          <p:cNvPr id="6" name="TextBox 20">
            <a:extLst>
              <a:ext uri="{FF2B5EF4-FFF2-40B4-BE49-F238E27FC236}">
                <a16:creationId xmlns:a16="http://schemas.microsoft.com/office/drawing/2014/main" id="{8B64DEFF-A7D4-1ADC-66D7-7F8C3A442D58}"/>
              </a:ext>
            </a:extLst>
          </p:cNvPr>
          <p:cNvSpPr txBox="1"/>
          <p:nvPr/>
        </p:nvSpPr>
        <p:spPr>
          <a:xfrm>
            <a:off x="4058224" y="2232040"/>
            <a:ext cx="5255899" cy="1846659"/>
          </a:xfrm>
          <a:prstGeom prst="rect">
            <a:avLst/>
          </a:prstGeom>
        </p:spPr>
        <p:txBody>
          <a:bodyPr wrap="square" lIns="0" tIns="0" rIns="0" bIns="0" rtlCol="0" anchor="t">
            <a:spAutoFit/>
          </a:bodyPr>
          <a:lstStyle/>
          <a:p>
            <a:r>
              <a:rPr lang="es-ES" sz="2400" dirty="0">
                <a:solidFill>
                  <a:srgbClr val="314C14"/>
                </a:solidFill>
                <a:latin typeface="Poppins" panose="00000500000000000000" pitchFamily="2" charset="0"/>
                <a:cs typeface="Poppins" panose="00000500000000000000" pitchFamily="2" charset="0"/>
              </a:rPr>
              <a:t>Su sistema MEL para actividades de sostenibilidad y resiliencia debe estar </a:t>
            </a:r>
            <a:r>
              <a:rPr lang="es-ES" sz="2400" b="1" dirty="0">
                <a:solidFill>
                  <a:srgbClr val="314C14"/>
                </a:solidFill>
                <a:latin typeface="Poppins" panose="00000500000000000000" pitchFamily="2" charset="0"/>
                <a:cs typeface="Poppins" panose="00000500000000000000" pitchFamily="2" charset="0"/>
              </a:rPr>
              <a:t>totalmente conectado con las prioridades de su empresa.</a:t>
            </a:r>
            <a:endParaRPr lang="en-US" sz="2400" b="1" dirty="0">
              <a:solidFill>
                <a:srgbClr val="314C14"/>
              </a:solidFill>
              <a:latin typeface="Poppins" panose="00000500000000000000" pitchFamily="2" charset="0"/>
              <a:cs typeface="Poppins" panose="00000500000000000000" pitchFamily="2" charset="0"/>
              <a:sym typeface="Garet Bold"/>
            </a:endParaRPr>
          </a:p>
        </p:txBody>
      </p:sp>
      <p:sp>
        <p:nvSpPr>
          <p:cNvPr id="2" name="TextBox 20">
            <a:extLst>
              <a:ext uri="{FF2B5EF4-FFF2-40B4-BE49-F238E27FC236}">
                <a16:creationId xmlns:a16="http://schemas.microsoft.com/office/drawing/2014/main" id="{9549CFE9-DC1A-EBB5-E546-24330069D681}"/>
              </a:ext>
            </a:extLst>
          </p:cNvPr>
          <p:cNvSpPr txBox="1"/>
          <p:nvPr/>
        </p:nvSpPr>
        <p:spPr>
          <a:xfrm>
            <a:off x="2580164" y="4687450"/>
            <a:ext cx="5255899" cy="1846659"/>
          </a:xfrm>
          <a:prstGeom prst="rect">
            <a:avLst/>
          </a:prstGeom>
        </p:spPr>
        <p:txBody>
          <a:bodyPr wrap="square" lIns="0" tIns="0" rIns="0" bIns="0" rtlCol="0" anchor="t">
            <a:spAutoFit/>
          </a:bodyPr>
          <a:lstStyle/>
          <a:p>
            <a:pPr algn="r"/>
            <a:r>
              <a:rPr lang="es-ES" sz="2400" dirty="0">
                <a:solidFill>
                  <a:srgbClr val="314C14"/>
                </a:solidFill>
                <a:latin typeface="Poppins" panose="00000500000000000000" pitchFamily="2" charset="0"/>
                <a:ea typeface="Garet Bold"/>
                <a:cs typeface="Poppins" panose="00000500000000000000" pitchFamily="2" charset="0"/>
                <a:sym typeface="Garet Bold"/>
              </a:rPr>
              <a:t>La </a:t>
            </a:r>
            <a:r>
              <a:rPr lang="es-ES" sz="2400" b="1" dirty="0">
                <a:solidFill>
                  <a:srgbClr val="314C14"/>
                </a:solidFill>
                <a:latin typeface="Poppins" panose="00000500000000000000" pitchFamily="2" charset="0"/>
                <a:ea typeface="Garet Bold"/>
                <a:cs typeface="Poppins" panose="00000500000000000000" pitchFamily="2" charset="0"/>
                <a:sym typeface="Garet Bold"/>
              </a:rPr>
              <a:t>capacidad</a:t>
            </a:r>
            <a:r>
              <a:rPr lang="es-ES" sz="2400" dirty="0">
                <a:solidFill>
                  <a:srgbClr val="314C14"/>
                </a:solidFill>
                <a:latin typeface="Poppins" panose="00000500000000000000" pitchFamily="2" charset="0"/>
                <a:ea typeface="Garet Bold"/>
                <a:cs typeface="Poppins" panose="00000500000000000000" pitchFamily="2" charset="0"/>
                <a:sym typeface="Garet Bold"/>
              </a:rPr>
              <a:t> y los </a:t>
            </a:r>
            <a:r>
              <a:rPr lang="es-ES" sz="2400" b="1" dirty="0">
                <a:solidFill>
                  <a:srgbClr val="314C14"/>
                </a:solidFill>
                <a:latin typeface="Poppins" panose="00000500000000000000" pitchFamily="2" charset="0"/>
                <a:ea typeface="Garet Bold"/>
                <a:cs typeface="Poppins" panose="00000500000000000000" pitchFamily="2" charset="0"/>
                <a:sym typeface="Garet Bold"/>
              </a:rPr>
              <a:t>recursos</a:t>
            </a:r>
            <a:r>
              <a:rPr lang="es-ES" sz="2400" dirty="0">
                <a:solidFill>
                  <a:srgbClr val="314C14"/>
                </a:solidFill>
                <a:latin typeface="Poppins" panose="00000500000000000000" pitchFamily="2" charset="0"/>
                <a:ea typeface="Garet Bold"/>
                <a:cs typeface="Poppins" panose="00000500000000000000" pitchFamily="2" charset="0"/>
                <a:sym typeface="Garet Bold"/>
              </a:rPr>
              <a:t> de su empresa también influyen en su desarrollo.  </a:t>
            </a:r>
            <a:r>
              <a:rPr lang="es-ES" sz="2400" b="1" dirty="0">
                <a:solidFill>
                  <a:srgbClr val="314C14"/>
                </a:solidFill>
                <a:latin typeface="Poppins" panose="00000500000000000000" pitchFamily="2" charset="0"/>
                <a:ea typeface="Garet Bold"/>
                <a:cs typeface="Poppins" panose="00000500000000000000" pitchFamily="2" charset="0"/>
                <a:sym typeface="Garet Bold"/>
              </a:rPr>
              <a:t>¡Las actividades de MEL deben basarse en los procesos existentes!</a:t>
            </a:r>
            <a:endParaRPr lang="en-US" sz="2400" b="1" dirty="0">
              <a:solidFill>
                <a:srgbClr val="314C14"/>
              </a:solidFill>
              <a:latin typeface="Poppins" panose="00000500000000000000" pitchFamily="2" charset="0"/>
              <a:ea typeface="Garet Bold"/>
              <a:cs typeface="Poppins" panose="00000500000000000000" pitchFamily="2" charset="0"/>
              <a:sym typeface="Garet Bold"/>
            </a:endParaRPr>
          </a:p>
        </p:txBody>
      </p:sp>
      <p:pic>
        <p:nvPicPr>
          <p:cNvPr id="3" name="Picture 2">
            <a:extLst>
              <a:ext uri="{FF2B5EF4-FFF2-40B4-BE49-F238E27FC236}">
                <a16:creationId xmlns:a16="http://schemas.microsoft.com/office/drawing/2014/main" id="{B6500724-D4EB-2939-20B5-AEC817BFD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9" y="1865540"/>
            <a:ext cx="2568941" cy="2560320"/>
          </a:xfrm>
          <a:prstGeom prst="ellipse">
            <a:avLst/>
          </a:prstGeom>
          <a:ln w="76200">
            <a:noFill/>
          </a:ln>
        </p:spPr>
      </p:pic>
      <p:sp>
        <p:nvSpPr>
          <p:cNvPr id="14" name="Title 1">
            <a:extLst>
              <a:ext uri="{FF2B5EF4-FFF2-40B4-BE49-F238E27FC236}">
                <a16:creationId xmlns:a16="http://schemas.microsoft.com/office/drawing/2014/main" id="{036074D4-695F-CE75-2F77-97E661835514}"/>
              </a:ext>
            </a:extLst>
          </p:cNvPr>
          <p:cNvSpPr txBox="1">
            <a:spLocks/>
          </p:cNvSpPr>
          <p:nvPr/>
        </p:nvSpPr>
        <p:spPr>
          <a:xfrm>
            <a:off x="752353" y="1055388"/>
            <a:ext cx="11028829" cy="64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2"/>
                </a:solidFill>
                <a:latin typeface="Poppins" panose="00000500000000000000" pitchFamily="2" charset="0"/>
                <a:cs typeface="Poppins" panose="00000500000000000000" pitchFamily="2" charset="0"/>
              </a:rPr>
              <a:t>¡</a:t>
            </a:r>
            <a:r>
              <a:rPr lang="en-US" sz="3000" b="1" dirty="0" err="1">
                <a:solidFill>
                  <a:schemeClr val="accent2"/>
                </a:solidFill>
                <a:latin typeface="Poppins" panose="00000500000000000000" pitchFamily="2" charset="0"/>
                <a:cs typeface="Poppins" panose="00000500000000000000" pitchFamily="2" charset="0"/>
              </a:rPr>
              <a:t>Atención</a:t>
            </a:r>
            <a:r>
              <a:rPr lang="en-US" sz="3000" b="1" dirty="0">
                <a:solidFill>
                  <a:schemeClr val="accent2"/>
                </a:solidFill>
                <a:latin typeface="Poppins" panose="00000500000000000000" pitchFamily="2" charset="0"/>
                <a:cs typeface="Poppins" panose="00000500000000000000" pitchFamily="2" charset="0"/>
              </a:rPr>
              <a:t>!</a:t>
            </a:r>
          </a:p>
        </p:txBody>
      </p:sp>
      <p:grpSp>
        <p:nvGrpSpPr>
          <p:cNvPr id="7" name="Group 6">
            <a:extLst>
              <a:ext uri="{FF2B5EF4-FFF2-40B4-BE49-F238E27FC236}">
                <a16:creationId xmlns:a16="http://schemas.microsoft.com/office/drawing/2014/main" id="{CBCDC807-2FF9-FB14-DEF7-A1CBEA93EBD1}"/>
              </a:ext>
            </a:extLst>
          </p:cNvPr>
          <p:cNvGrpSpPr/>
          <p:nvPr/>
        </p:nvGrpSpPr>
        <p:grpSpPr>
          <a:xfrm>
            <a:off x="8179571" y="4160317"/>
            <a:ext cx="2725335" cy="2560320"/>
            <a:chOff x="7913353" y="4160317"/>
            <a:chExt cx="2725335" cy="2560320"/>
          </a:xfrm>
        </p:grpSpPr>
        <p:sp>
          <p:nvSpPr>
            <p:cNvPr id="13" name="TextBox 12">
              <a:extLst>
                <a:ext uri="{FF2B5EF4-FFF2-40B4-BE49-F238E27FC236}">
                  <a16:creationId xmlns:a16="http://schemas.microsoft.com/office/drawing/2014/main" id="{6EE09B99-0A50-97F0-8665-EC6D97E1A1DC}"/>
                </a:ext>
              </a:extLst>
            </p:cNvPr>
            <p:cNvSpPr txBox="1"/>
            <p:nvPr/>
          </p:nvSpPr>
          <p:spPr>
            <a:xfrm>
              <a:off x="9959691" y="6461378"/>
              <a:ext cx="678997"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©iStock</a:t>
              </a:r>
            </a:p>
          </p:txBody>
        </p:sp>
        <p:pic>
          <p:nvPicPr>
            <p:cNvPr id="17" name="Picture 16">
              <a:extLst>
                <a:ext uri="{FF2B5EF4-FFF2-40B4-BE49-F238E27FC236}">
                  <a16:creationId xmlns:a16="http://schemas.microsoft.com/office/drawing/2014/main" id="{4EF6DFEE-73A9-C73C-9A22-B700AE7880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2"/>
            <a:stretch/>
          </p:blipFill>
          <p:spPr>
            <a:xfrm>
              <a:off x="7913353" y="4160317"/>
              <a:ext cx="2567020" cy="2560320"/>
            </a:xfrm>
            <a:prstGeom prst="ellipse">
              <a:avLst/>
            </a:prstGeom>
            <a:ln w="76200">
              <a:noFill/>
            </a:ln>
          </p:spPr>
        </p:pic>
      </p:grpSp>
      <p:sp>
        <p:nvSpPr>
          <p:cNvPr id="19" name="TextBox 18">
            <a:extLst>
              <a:ext uri="{FF2B5EF4-FFF2-40B4-BE49-F238E27FC236}">
                <a16:creationId xmlns:a16="http://schemas.microsoft.com/office/drawing/2014/main" id="{19AC02B8-F06F-CE8E-3D24-631AF0CF920E}"/>
              </a:ext>
            </a:extLst>
          </p:cNvPr>
          <p:cNvSpPr txBox="1"/>
          <p:nvPr/>
        </p:nvSpPr>
        <p:spPr>
          <a:xfrm>
            <a:off x="1072487" y="4201183"/>
            <a:ext cx="1898650"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©iStock</a:t>
            </a:r>
          </a:p>
        </p:txBody>
      </p:sp>
      <p:pic>
        <p:nvPicPr>
          <p:cNvPr id="20" name="Picture 19" descr="A black and orange background&#10;&#10;Description automatically generated">
            <a:extLst>
              <a:ext uri="{FF2B5EF4-FFF2-40B4-BE49-F238E27FC236}">
                <a16:creationId xmlns:a16="http://schemas.microsoft.com/office/drawing/2014/main" id="{679C7890-E5F1-19BD-46E3-8A2B4334BB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5" name="Graphic 4" descr="Warning with solid fill">
            <a:extLst>
              <a:ext uri="{FF2B5EF4-FFF2-40B4-BE49-F238E27FC236}">
                <a16:creationId xmlns:a16="http://schemas.microsoft.com/office/drawing/2014/main" id="{5DC3354C-6CA6-12F7-2461-DB8E63B524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718" y="1038839"/>
            <a:ext cx="457200" cy="457200"/>
          </a:xfrm>
          <a:prstGeom prst="rect">
            <a:avLst/>
          </a:prstGeom>
        </p:spPr>
      </p:pic>
      <p:grpSp>
        <p:nvGrpSpPr>
          <p:cNvPr id="8" name="Group 7">
            <a:extLst>
              <a:ext uri="{FF2B5EF4-FFF2-40B4-BE49-F238E27FC236}">
                <a16:creationId xmlns:a16="http://schemas.microsoft.com/office/drawing/2014/main" id="{55E5B9FB-4340-F585-D8F7-23BEFD88B566}"/>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F4A35EEB-1B26-1EEA-8A2D-2B0E73E8E2EF}"/>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9F59EFE8-2EAC-4C3C-6301-AA80BBBA04B4}"/>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5" name="Rectangle 14">
              <a:extLst>
                <a:ext uri="{FF2B5EF4-FFF2-40B4-BE49-F238E27FC236}">
                  <a16:creationId xmlns:a16="http://schemas.microsoft.com/office/drawing/2014/main" id="{B4DD0B68-1E48-B3F6-551A-B3A2919A96B7}"/>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16" name="Rectangle 15">
              <a:extLst>
                <a:ext uri="{FF2B5EF4-FFF2-40B4-BE49-F238E27FC236}">
                  <a16:creationId xmlns:a16="http://schemas.microsoft.com/office/drawing/2014/main" id="{42F28D45-1CA3-967F-5D8F-7AF48A4ED649}"/>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4" name="Picture 3" descr="A black text on a white background&#10;&#10;Description automatically generated">
            <a:extLst>
              <a:ext uri="{FF2B5EF4-FFF2-40B4-BE49-F238E27FC236}">
                <a16:creationId xmlns:a16="http://schemas.microsoft.com/office/drawing/2014/main" id="{C8053617-B58B-B004-4090-F608278F05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7208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person looking at a tablet&#10;&#10;Description automatically generated">
            <a:extLst>
              <a:ext uri="{FF2B5EF4-FFF2-40B4-BE49-F238E27FC236}">
                <a16:creationId xmlns:a16="http://schemas.microsoft.com/office/drawing/2014/main" id="{9AB592C9-F1AA-A5BA-E8F1-AB373AEC4D6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 y="0"/>
            <a:ext cx="12198096" cy="6858000"/>
          </a:xfrm>
          <a:prstGeom prst="rect">
            <a:avLst/>
          </a:prstGeom>
          <a:effectLst>
            <a:innerShdw blurRad="63500" dist="50800" dir="5400000">
              <a:prstClr val="black">
                <a:alpha val="50000"/>
              </a:prstClr>
            </a:innerShdw>
          </a:effectLst>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148166" y="4229099"/>
            <a:ext cx="8259234" cy="1825109"/>
          </a:xfrm>
        </p:spPr>
        <p:txBody>
          <a:bodyPr vert="horz" lIns="91440" tIns="45720" rIns="91440" bIns="45720" rtlCol="0" anchor="t">
            <a:normAutofit/>
          </a:bodyPr>
          <a:lstStyle/>
          <a:p>
            <a:r>
              <a:rPr lang="es-ES" sz="5000" dirty="0">
                <a:solidFill>
                  <a:srgbClr val="FFFFFF"/>
                </a:solidFill>
                <a:latin typeface="Poppins" panose="00000500000000000000" pitchFamily="2" charset="0"/>
                <a:cs typeface="Poppins" panose="00000500000000000000" pitchFamily="2" charset="0"/>
              </a:rPr>
              <a:t>Parte 3. </a:t>
            </a:r>
            <a:br>
              <a:rPr lang="es-ES" sz="5000" dirty="0">
                <a:solidFill>
                  <a:srgbClr val="FFFFFF"/>
                </a:solidFill>
                <a:latin typeface="Poppins" panose="00000500000000000000" pitchFamily="2" charset="0"/>
                <a:cs typeface="Poppins" panose="00000500000000000000" pitchFamily="2" charset="0"/>
              </a:rPr>
            </a:br>
            <a:r>
              <a:rPr lang="es-ES" sz="5000" dirty="0">
                <a:solidFill>
                  <a:srgbClr val="FFFFFF"/>
                </a:solidFill>
                <a:latin typeface="Poppins" panose="00000500000000000000" pitchFamily="2" charset="0"/>
                <a:cs typeface="Poppins" panose="00000500000000000000" pitchFamily="2" charset="0"/>
              </a:rPr>
              <a:t>Implementación del MEL</a:t>
            </a:r>
            <a:endParaRPr lang="en-US" sz="5000" dirty="0">
              <a:solidFill>
                <a:srgbClr val="FFFFFF"/>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13A544-15F2-5B0E-D18A-590FEE97943A}"/>
              </a:ext>
            </a:extLst>
          </p:cNvPr>
          <p:cNvSpPr/>
          <p:nvPr/>
        </p:nvSpPr>
        <p:spPr>
          <a:xfrm>
            <a:off x="-6096" y="5715000"/>
            <a:ext cx="9416796" cy="635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DFD5DE-2F81-E5FA-65C9-BE772B3030A8}"/>
              </a:ext>
            </a:extLst>
          </p:cNvPr>
          <p:cNvSpPr txBox="1"/>
          <p:nvPr/>
        </p:nvSpPr>
        <p:spPr>
          <a:xfrm>
            <a:off x="10711787" y="6576083"/>
            <a:ext cx="1416713" cy="215444"/>
          </a:xfrm>
          <a:prstGeom prst="rect">
            <a:avLst/>
          </a:prstGeom>
          <a:noFill/>
        </p:spPr>
        <p:txBody>
          <a:bodyPr wrap="square">
            <a:spAutoFit/>
          </a:bodyPr>
          <a:lstStyle/>
          <a:p>
            <a:pPr algn="r"/>
            <a:r>
              <a:rPr lang="en-US" sz="800" dirty="0">
                <a:solidFill>
                  <a:schemeClr val="bg1"/>
                </a:solidFill>
                <a:latin typeface="Poppins" panose="00000500000000000000" pitchFamily="2" charset="0"/>
                <a:cs typeface="Poppins" panose="00000500000000000000" pitchFamily="2" charset="0"/>
              </a:rPr>
              <a:t>©FAO</a:t>
            </a:r>
          </a:p>
        </p:txBody>
      </p:sp>
      <p:pic>
        <p:nvPicPr>
          <p:cNvPr id="3" name="Picture 2" descr="A black background with white text&#10;&#10;Description automatically generated">
            <a:extLst>
              <a:ext uri="{FF2B5EF4-FFF2-40B4-BE49-F238E27FC236}">
                <a16:creationId xmlns:a16="http://schemas.microsoft.com/office/drawing/2014/main" id="{CDC40093-51ED-F42E-EBC7-A3B978BE2434}"/>
              </a:ext>
            </a:extLst>
          </p:cNvPr>
          <p:cNvPicPr>
            <a:picLocks noChangeAspect="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0" y="19456"/>
            <a:ext cx="5395093" cy="1327730"/>
          </a:xfrm>
          <a:prstGeom prst="rect">
            <a:avLst/>
          </a:prstGeom>
        </p:spPr>
      </p:pic>
      <p:pic>
        <p:nvPicPr>
          <p:cNvPr id="7" name="Picture 6" descr="A black and orange background&#10;&#10;Description automatically generated">
            <a:extLst>
              <a:ext uri="{FF2B5EF4-FFF2-40B4-BE49-F238E27FC236}">
                <a16:creationId xmlns:a16="http://schemas.microsoft.com/office/drawing/2014/main" id="{05D4A3B9-96A9-8DB3-41A7-7F1DED3465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5210" y="0"/>
            <a:ext cx="2246790" cy="2222500"/>
          </a:xfrm>
          <a:prstGeom prst="rect">
            <a:avLst/>
          </a:prstGeom>
        </p:spPr>
      </p:pic>
    </p:spTree>
    <p:extLst>
      <p:ext uri="{BB962C8B-B14F-4D97-AF65-F5344CB8AC3E}">
        <p14:creationId xmlns:p14="http://schemas.microsoft.com/office/powerpoint/2010/main" val="23668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52D2-7BE5-9B0B-0FB1-4C89E86C21E2}"/>
              </a:ext>
            </a:extLst>
          </p:cNvPr>
          <p:cNvSpPr>
            <a:spLocks noGrp="1"/>
          </p:cNvSpPr>
          <p:nvPr>
            <p:ph type="title"/>
          </p:nvPr>
        </p:nvSpPr>
        <p:spPr>
          <a:xfrm>
            <a:off x="172277" y="1083376"/>
            <a:ext cx="11489635" cy="649288"/>
          </a:xfrm>
        </p:spPr>
        <p:txBody>
          <a:bodyPr>
            <a:noAutofit/>
          </a:bodyPr>
          <a:lstStyle/>
          <a:p>
            <a:r>
              <a:rPr lang="es-ES" sz="3000" b="1">
                <a:solidFill>
                  <a:srgbClr val="314C14"/>
                </a:solidFill>
                <a:latin typeface="Poppins" panose="00000500000000000000" pitchFamily="2" charset="0"/>
                <a:cs typeface="Poppins" panose="00000500000000000000" pitchFamily="2" charset="0"/>
              </a:rPr>
              <a:t>¿Cuál es el proceso para desarrollar un sistema MEL?</a:t>
            </a:r>
            <a:endParaRPr lang="en-US" sz="3000" b="1" dirty="0">
              <a:solidFill>
                <a:srgbClr val="314C14"/>
              </a:solidFill>
              <a:latin typeface="Poppins" panose="00000500000000000000" pitchFamily="2" charset="0"/>
              <a:cs typeface="Poppins" panose="00000500000000000000" pitchFamily="2" charset="0"/>
            </a:endParaRPr>
          </a:p>
        </p:txBody>
      </p:sp>
      <p:graphicFrame>
        <p:nvGraphicFramePr>
          <p:cNvPr id="5" name="Content Placeholder 4">
            <a:extLst>
              <a:ext uri="{FF2B5EF4-FFF2-40B4-BE49-F238E27FC236}">
                <a16:creationId xmlns:a16="http://schemas.microsoft.com/office/drawing/2014/main" id="{31FE7212-8F67-03F1-7BE7-684C2374DB1F}"/>
              </a:ext>
            </a:extLst>
          </p:cNvPr>
          <p:cNvGraphicFramePr>
            <a:graphicFrameLocks noGrp="1"/>
          </p:cNvGraphicFramePr>
          <p:nvPr>
            <p:ph idx="1"/>
            <p:extLst>
              <p:ext uri="{D42A27DB-BD31-4B8C-83A1-F6EECF244321}">
                <p14:modId xmlns:p14="http://schemas.microsoft.com/office/powerpoint/2010/main" val="841242522"/>
              </p:ext>
            </p:extLst>
          </p:nvPr>
        </p:nvGraphicFramePr>
        <p:xfrm>
          <a:off x="328429" y="1485475"/>
          <a:ext cx="11181521" cy="518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0">
            <a:extLst>
              <a:ext uri="{FF2B5EF4-FFF2-40B4-BE49-F238E27FC236}">
                <a16:creationId xmlns:a16="http://schemas.microsoft.com/office/drawing/2014/main" id="{DFCC81EF-16D3-0729-0660-B84841F29AE8}"/>
              </a:ext>
            </a:extLst>
          </p:cNvPr>
          <p:cNvSpPr txBox="1"/>
          <p:nvPr/>
        </p:nvSpPr>
        <p:spPr>
          <a:xfrm>
            <a:off x="9232901" y="5310267"/>
            <a:ext cx="2314530" cy="923330"/>
          </a:xfrm>
          <a:prstGeom prst="rect">
            <a:avLst/>
          </a:prstGeom>
        </p:spPr>
        <p:txBody>
          <a:bodyPr wrap="square" lIns="0" tIns="0" rIns="0" bIns="0" rtlCol="0" anchor="t">
            <a:spAutoFit/>
          </a:bodyPr>
          <a:lstStyle/>
          <a:p>
            <a:pPr algn="ctr"/>
            <a:r>
              <a:rPr lang="es-ES" sz="2000" b="1" dirty="0">
                <a:solidFill>
                  <a:srgbClr val="314C14"/>
                </a:solidFill>
                <a:latin typeface="Poppins" panose="00000500000000000000" pitchFamily="2" charset="0"/>
                <a:cs typeface="Poppins" panose="00000500000000000000" pitchFamily="2" charset="0"/>
                <a:sym typeface="Garet Bold"/>
              </a:rPr>
              <a:t>¡El proceso es iterativo y no siempre lineal!</a:t>
            </a:r>
            <a:endParaRPr lang="en-US" sz="2000" b="1" dirty="0">
              <a:solidFill>
                <a:srgbClr val="314C14"/>
              </a:solidFill>
              <a:latin typeface="Poppins" panose="00000500000000000000" pitchFamily="2" charset="0"/>
              <a:cs typeface="Poppins" panose="00000500000000000000" pitchFamily="2" charset="0"/>
              <a:sym typeface="Garet Bold"/>
            </a:endParaRPr>
          </a:p>
        </p:txBody>
      </p:sp>
      <p:pic>
        <p:nvPicPr>
          <p:cNvPr id="9" name="Picture 8" descr="A black and orange background&#10;&#10;Description automatically generated">
            <a:extLst>
              <a:ext uri="{FF2B5EF4-FFF2-40B4-BE49-F238E27FC236}">
                <a16:creationId xmlns:a16="http://schemas.microsoft.com/office/drawing/2014/main" id="{256490F5-4EE5-E354-2B19-A0AE053A36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3" name="Group 2">
            <a:extLst>
              <a:ext uri="{FF2B5EF4-FFF2-40B4-BE49-F238E27FC236}">
                <a16:creationId xmlns:a16="http://schemas.microsoft.com/office/drawing/2014/main" id="{80A48330-C3F2-460D-8329-922181F9DC50}"/>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41E87362-C9E1-68FA-D729-45E6B5EE48DB}"/>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A78C1F42-9583-210E-1447-91B7A5A6DBA6}"/>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97E8D240-8D1E-F436-6642-0FB7D04B2B2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1" name="Rectangle 10">
              <a:extLst>
                <a:ext uri="{FF2B5EF4-FFF2-40B4-BE49-F238E27FC236}">
                  <a16:creationId xmlns:a16="http://schemas.microsoft.com/office/drawing/2014/main" id="{80D076E3-9037-726A-BF7A-6B043735021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2" name="Picture 11" descr="A black text on a white background&#10;&#10;Description automatically generated">
            <a:extLst>
              <a:ext uri="{FF2B5EF4-FFF2-40B4-BE49-F238E27FC236}">
                <a16:creationId xmlns:a16="http://schemas.microsoft.com/office/drawing/2014/main" id="{2577E68F-57A7-4DFC-54B1-8F62C67386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5366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0F3DA6-1600-02CE-9D8D-220804B4CFF0}"/>
              </a:ext>
            </a:extLst>
          </p:cNvPr>
          <p:cNvGrpSpPr/>
          <p:nvPr/>
        </p:nvGrpSpPr>
        <p:grpSpPr>
          <a:xfrm>
            <a:off x="410160" y="3672952"/>
            <a:ext cx="914400" cy="914400"/>
            <a:chOff x="933470" y="4586005"/>
            <a:chExt cx="1371600" cy="1371600"/>
          </a:xfrm>
          <a:solidFill>
            <a:schemeClr val="accent2">
              <a:lumMod val="20000"/>
              <a:lumOff val="80000"/>
            </a:schemeClr>
          </a:solidFill>
        </p:grpSpPr>
        <p:sp>
          <p:nvSpPr>
            <p:cNvPr id="17" name="Oval 16">
              <a:extLst>
                <a:ext uri="{FF2B5EF4-FFF2-40B4-BE49-F238E27FC236}">
                  <a16:creationId xmlns:a16="http://schemas.microsoft.com/office/drawing/2014/main" id="{9428C780-E970-6CF5-E5D7-8505D6E50C41}"/>
                </a:ext>
              </a:extLst>
            </p:cNvPr>
            <p:cNvSpPr/>
            <p:nvPr/>
          </p:nvSpPr>
          <p:spPr>
            <a:xfrm>
              <a:off x="933470" y="4586005"/>
              <a:ext cx="1371600" cy="137160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ourglass 90% with solid fill">
              <a:extLst>
                <a:ext uri="{FF2B5EF4-FFF2-40B4-BE49-F238E27FC236}">
                  <a16:creationId xmlns:a16="http://schemas.microsoft.com/office/drawing/2014/main" id="{6347A9C5-A821-42B5-8A4F-6C05B0E2B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2070" y="4803046"/>
              <a:ext cx="914400" cy="914400"/>
            </a:xfrm>
            <a:prstGeom prst="rect">
              <a:avLst/>
            </a:prstGeom>
          </p:spPr>
        </p:pic>
      </p:grpSp>
      <p:sp>
        <p:nvSpPr>
          <p:cNvPr id="2" name="Title 1">
            <a:extLst>
              <a:ext uri="{FF2B5EF4-FFF2-40B4-BE49-F238E27FC236}">
                <a16:creationId xmlns:a16="http://schemas.microsoft.com/office/drawing/2014/main" id="{306E52D2-7BE5-9B0B-0FB1-4C89E86C21E2}"/>
              </a:ext>
            </a:extLst>
          </p:cNvPr>
          <p:cNvSpPr>
            <a:spLocks noGrp="1"/>
          </p:cNvSpPr>
          <p:nvPr>
            <p:ph type="title"/>
          </p:nvPr>
        </p:nvSpPr>
        <p:spPr>
          <a:xfrm>
            <a:off x="159026" y="1041400"/>
            <a:ext cx="11137622" cy="649288"/>
          </a:xfrm>
        </p:spPr>
        <p:txBody>
          <a:bodyPr>
            <a:normAutofit/>
          </a:bodyPr>
          <a:lstStyle/>
          <a:p>
            <a:r>
              <a:rPr lang="es-ES" sz="2800" b="1" dirty="0">
                <a:solidFill>
                  <a:srgbClr val="314C14"/>
                </a:solidFill>
                <a:latin typeface="Poppins" panose="00000500000000000000" pitchFamily="2" charset="0"/>
                <a:cs typeface="Poppins" panose="00000500000000000000" pitchFamily="2" charset="0"/>
              </a:rPr>
              <a:t>Paso 1. </a:t>
            </a:r>
            <a:r>
              <a:rPr lang="es-ES" sz="2800" dirty="0">
                <a:solidFill>
                  <a:srgbClr val="314C14"/>
                </a:solidFill>
                <a:latin typeface="Poppins" panose="00000500000000000000" pitchFamily="2" charset="0"/>
                <a:cs typeface="Poppins" panose="00000500000000000000" pitchFamily="2" charset="0"/>
              </a:rPr>
              <a:t>Comprender el contexto</a:t>
            </a:r>
            <a:endParaRPr lang="en-US" sz="2800" dirty="0">
              <a:solidFill>
                <a:srgbClr val="314C14"/>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159026" y="1773586"/>
            <a:ext cx="11194774" cy="649288"/>
          </a:xfrm>
        </p:spPr>
        <p:txBody>
          <a:bodyPr>
            <a:normAutofit/>
          </a:bodyPr>
          <a:lstStyle/>
          <a:p>
            <a:pPr marL="0" indent="0">
              <a:buNone/>
            </a:pPr>
            <a:r>
              <a:rPr lang="es-ES" sz="2000" dirty="0">
                <a:latin typeface="Poppins" panose="00000500000000000000" pitchFamily="2" charset="0"/>
                <a:cs typeface="Poppins" panose="00000500000000000000" pitchFamily="2" charset="0"/>
              </a:rPr>
              <a:t>Analice la situación ambiental y socioeconómica en la que se desarrollan sus principales actividades empresariales, incluyendo:</a:t>
            </a:r>
            <a:endParaRPr lang="en-US" sz="2000" dirty="0">
              <a:latin typeface="Poppins" panose="00000500000000000000" pitchFamily="2" charset="0"/>
              <a:cs typeface="Poppins" panose="00000500000000000000" pitchFamily="2" charset="0"/>
            </a:endParaRPr>
          </a:p>
        </p:txBody>
      </p:sp>
      <p:grpSp>
        <p:nvGrpSpPr>
          <p:cNvPr id="19" name="Group 18">
            <a:extLst>
              <a:ext uri="{FF2B5EF4-FFF2-40B4-BE49-F238E27FC236}">
                <a16:creationId xmlns:a16="http://schemas.microsoft.com/office/drawing/2014/main" id="{93E15BFE-DBA6-650A-1983-A5F66495919A}"/>
              </a:ext>
            </a:extLst>
          </p:cNvPr>
          <p:cNvGrpSpPr/>
          <p:nvPr/>
        </p:nvGrpSpPr>
        <p:grpSpPr>
          <a:xfrm>
            <a:off x="389078" y="2608977"/>
            <a:ext cx="914400" cy="914400"/>
            <a:chOff x="809627" y="2814643"/>
            <a:chExt cx="1371600" cy="1371600"/>
          </a:xfrm>
          <a:solidFill>
            <a:srgbClr val="B4C273"/>
          </a:solidFill>
        </p:grpSpPr>
        <p:sp>
          <p:nvSpPr>
            <p:cNvPr id="11" name="Oval 10">
              <a:extLst>
                <a:ext uri="{FF2B5EF4-FFF2-40B4-BE49-F238E27FC236}">
                  <a16:creationId xmlns:a16="http://schemas.microsoft.com/office/drawing/2014/main" id="{A2717F84-88C8-2860-66D0-03D777F0196F}"/>
                </a:ext>
              </a:extLst>
            </p:cNvPr>
            <p:cNvSpPr/>
            <p:nvPr/>
          </p:nvSpPr>
          <p:spPr>
            <a:xfrm>
              <a:off x="809627" y="2814643"/>
              <a:ext cx="1371600" cy="137160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742E63-865F-ED4E-1B40-C93C2E35AD00}"/>
                </a:ext>
              </a:extLst>
            </p:cNvPr>
            <p:cNvGrpSpPr/>
            <p:nvPr/>
          </p:nvGrpSpPr>
          <p:grpSpPr>
            <a:xfrm>
              <a:off x="901067" y="2930538"/>
              <a:ext cx="1144756" cy="1035148"/>
              <a:chOff x="838200" y="2874967"/>
              <a:chExt cx="1193221" cy="1138728"/>
            </a:xfrm>
            <a:grpFill/>
          </p:grpSpPr>
          <p:pic>
            <p:nvPicPr>
              <p:cNvPr id="7" name="Graphic 6" descr="Lightning with solid fill">
                <a:extLst>
                  <a:ext uri="{FF2B5EF4-FFF2-40B4-BE49-F238E27FC236}">
                    <a16:creationId xmlns:a16="http://schemas.microsoft.com/office/drawing/2014/main" id="{FE9A8639-CD1B-A39D-57BF-18CD48A42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2874967"/>
                <a:ext cx="914400" cy="914400"/>
              </a:xfrm>
              <a:prstGeom prst="rect">
                <a:avLst/>
              </a:prstGeom>
            </p:spPr>
          </p:pic>
          <p:pic>
            <p:nvPicPr>
              <p:cNvPr id="9" name="Graphic 8" descr="Money with solid fill">
                <a:extLst>
                  <a:ext uri="{FF2B5EF4-FFF2-40B4-BE49-F238E27FC236}">
                    <a16:creationId xmlns:a16="http://schemas.microsoft.com/office/drawing/2014/main" id="{A106738E-B421-4825-106A-20625386A7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2133" y="3364407"/>
                <a:ext cx="649288" cy="649288"/>
              </a:xfrm>
              <a:prstGeom prst="rect">
                <a:avLst/>
              </a:prstGeom>
            </p:spPr>
          </p:pic>
        </p:grpSp>
      </p:grpSp>
      <p:sp>
        <p:nvSpPr>
          <p:cNvPr id="13" name="Content Placeholder 2">
            <a:extLst>
              <a:ext uri="{FF2B5EF4-FFF2-40B4-BE49-F238E27FC236}">
                <a16:creationId xmlns:a16="http://schemas.microsoft.com/office/drawing/2014/main" id="{05E46DE8-4892-E491-C76E-FBF57681BC8D}"/>
              </a:ext>
            </a:extLst>
          </p:cNvPr>
          <p:cNvSpPr txBox="1">
            <a:spLocks/>
          </p:cNvSpPr>
          <p:nvPr/>
        </p:nvSpPr>
        <p:spPr>
          <a:xfrm>
            <a:off x="1614953" y="2727051"/>
            <a:ext cx="4219040" cy="6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latin typeface="Poppins" panose="00000500000000000000" pitchFamily="2" charset="0"/>
                <a:cs typeface="Poppins" panose="00000500000000000000" pitchFamily="2" charset="0"/>
              </a:rPr>
              <a:t>Principales riesgos </a:t>
            </a:r>
            <a:r>
              <a:rPr lang="es-ES" sz="1800" dirty="0">
                <a:latin typeface="Poppins" panose="00000500000000000000" pitchFamily="2" charset="0"/>
                <a:cs typeface="Poppins" panose="00000500000000000000" pitchFamily="2" charset="0"/>
              </a:rPr>
              <a:t>que afectan a sus operaciones.</a:t>
            </a:r>
            <a:endParaRPr lang="en-US" sz="1800" dirty="0">
              <a:latin typeface="Poppins" panose="00000500000000000000" pitchFamily="2" charset="0"/>
              <a:cs typeface="Poppins" panose="00000500000000000000" pitchFamily="2" charset="0"/>
            </a:endParaRPr>
          </a:p>
        </p:txBody>
      </p:sp>
      <p:sp>
        <p:nvSpPr>
          <p:cNvPr id="14" name="Oval 13">
            <a:extLst>
              <a:ext uri="{FF2B5EF4-FFF2-40B4-BE49-F238E27FC236}">
                <a16:creationId xmlns:a16="http://schemas.microsoft.com/office/drawing/2014/main" id="{BA49300A-E5FE-DDC7-1163-18C6B877F04E}"/>
              </a:ext>
            </a:extLst>
          </p:cNvPr>
          <p:cNvSpPr/>
          <p:nvPr/>
        </p:nvSpPr>
        <p:spPr>
          <a:xfrm>
            <a:off x="417309" y="4732046"/>
            <a:ext cx="914400" cy="91440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9EB3585E-8597-0145-728D-6FBF30EA6823}"/>
              </a:ext>
            </a:extLst>
          </p:cNvPr>
          <p:cNvSpPr txBox="1">
            <a:spLocks/>
          </p:cNvSpPr>
          <p:nvPr/>
        </p:nvSpPr>
        <p:spPr>
          <a:xfrm>
            <a:off x="1638918" y="3846249"/>
            <a:ext cx="4070384" cy="442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latin typeface="Poppins" panose="00000500000000000000" pitchFamily="2" charset="0"/>
                <a:cs typeface="Poppins" panose="00000500000000000000" pitchFamily="2" charset="0"/>
              </a:rPr>
              <a:t>Momento</a:t>
            </a:r>
            <a:r>
              <a:rPr lang="en-US" sz="1800" b="1" dirty="0">
                <a:latin typeface="Poppins" panose="00000500000000000000" pitchFamily="2" charset="0"/>
                <a:cs typeface="Poppins" panose="00000500000000000000" pitchFamily="2" charset="0"/>
              </a:rPr>
              <a:t> </a:t>
            </a:r>
            <a:r>
              <a:rPr lang="en-US" sz="1800" dirty="0">
                <a:latin typeface="Poppins" panose="00000500000000000000" pitchFamily="2" charset="0"/>
                <a:cs typeface="Poppins" panose="00000500000000000000" pitchFamily="2" charset="0"/>
              </a:rPr>
              <a:t>de </a:t>
            </a:r>
            <a:r>
              <a:rPr lang="en-US" sz="1800" dirty="0" err="1">
                <a:latin typeface="Poppins" panose="00000500000000000000" pitchFamily="2" charset="0"/>
                <a:cs typeface="Poppins" panose="00000500000000000000" pitchFamily="2" charset="0"/>
              </a:rPr>
              <a:t>los</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riesgos</a:t>
            </a:r>
            <a:r>
              <a:rPr lang="en-US" sz="1800" dirty="0">
                <a:latin typeface="Poppins" panose="00000500000000000000" pitchFamily="2" charset="0"/>
                <a:cs typeface="Poppins" panose="00000500000000000000" pitchFamily="2" charset="0"/>
              </a:rPr>
              <a:t>.</a:t>
            </a:r>
          </a:p>
        </p:txBody>
      </p:sp>
      <p:sp>
        <p:nvSpPr>
          <p:cNvPr id="22" name="Content Placeholder 2">
            <a:extLst>
              <a:ext uri="{FF2B5EF4-FFF2-40B4-BE49-F238E27FC236}">
                <a16:creationId xmlns:a16="http://schemas.microsoft.com/office/drawing/2014/main" id="{035D5E23-9B7E-9236-4FBF-4161AC98863C}"/>
              </a:ext>
            </a:extLst>
          </p:cNvPr>
          <p:cNvSpPr txBox="1">
            <a:spLocks/>
          </p:cNvSpPr>
          <p:nvPr/>
        </p:nvSpPr>
        <p:spPr>
          <a:xfrm>
            <a:off x="1532687" y="4832450"/>
            <a:ext cx="4592251" cy="670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latin typeface="Poppins" panose="00000500000000000000" pitchFamily="2" charset="0"/>
                <a:cs typeface="Poppins" panose="00000500000000000000" pitchFamily="2" charset="0"/>
              </a:rPr>
              <a:t>Operaciones y personas </a:t>
            </a:r>
            <a:r>
              <a:rPr lang="es-ES" sz="1800" dirty="0">
                <a:latin typeface="Poppins" panose="00000500000000000000" pitchFamily="2" charset="0"/>
                <a:cs typeface="Poppins" panose="00000500000000000000" pitchFamily="2" charset="0"/>
              </a:rPr>
              <a:t>expuestas a los riesgos.</a:t>
            </a:r>
            <a:endParaRPr lang="en-US" sz="1800" dirty="0">
              <a:latin typeface="Poppins" panose="00000500000000000000" pitchFamily="2" charset="0"/>
              <a:cs typeface="Poppins" panose="00000500000000000000" pitchFamily="2" charset="0"/>
            </a:endParaRPr>
          </a:p>
        </p:txBody>
      </p:sp>
      <p:sp>
        <p:nvSpPr>
          <p:cNvPr id="23" name="Content Placeholder 2">
            <a:extLst>
              <a:ext uri="{FF2B5EF4-FFF2-40B4-BE49-F238E27FC236}">
                <a16:creationId xmlns:a16="http://schemas.microsoft.com/office/drawing/2014/main" id="{75996DA7-DA7F-ECDD-0914-5001E88E77E7}"/>
              </a:ext>
            </a:extLst>
          </p:cNvPr>
          <p:cNvSpPr txBox="1">
            <a:spLocks/>
          </p:cNvSpPr>
          <p:nvPr/>
        </p:nvSpPr>
        <p:spPr>
          <a:xfrm>
            <a:off x="1532686" y="5909551"/>
            <a:ext cx="4592251" cy="641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latin typeface="Poppins" panose="00000500000000000000" pitchFamily="2" charset="0"/>
                <a:cs typeface="Poppins" panose="00000500000000000000" pitchFamily="2" charset="0"/>
              </a:rPr>
              <a:t>Capacidad</a:t>
            </a:r>
            <a:r>
              <a:rPr lang="es-ES" sz="1800" dirty="0">
                <a:latin typeface="Poppins" panose="00000500000000000000" pitchFamily="2" charset="0"/>
                <a:cs typeface="Poppins" panose="00000500000000000000" pitchFamily="2" charset="0"/>
              </a:rPr>
              <a:t> de su negocio para hacer frente a los riesgos.</a:t>
            </a:r>
            <a:endParaRPr lang="en-US" sz="1800" dirty="0">
              <a:latin typeface="Poppins" panose="00000500000000000000" pitchFamily="2" charset="0"/>
              <a:cs typeface="Poppins" panose="00000500000000000000" pitchFamily="2" charset="0"/>
            </a:endParaRPr>
          </a:p>
        </p:txBody>
      </p:sp>
      <p:pic>
        <p:nvPicPr>
          <p:cNvPr id="25" name="Graphic 24" descr="Group with solid fill">
            <a:extLst>
              <a:ext uri="{FF2B5EF4-FFF2-40B4-BE49-F238E27FC236}">
                <a16:creationId xmlns:a16="http://schemas.microsoft.com/office/drawing/2014/main" id="{CFCF4387-5BA2-B451-F3DD-FC4246C6A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192" y="4827263"/>
            <a:ext cx="731520" cy="731520"/>
          </a:xfrm>
          <a:prstGeom prst="rect">
            <a:avLst/>
          </a:prstGeom>
        </p:spPr>
      </p:pic>
      <p:grpSp>
        <p:nvGrpSpPr>
          <p:cNvPr id="8" name="Group 7">
            <a:extLst>
              <a:ext uri="{FF2B5EF4-FFF2-40B4-BE49-F238E27FC236}">
                <a16:creationId xmlns:a16="http://schemas.microsoft.com/office/drawing/2014/main" id="{5D902082-A5E4-572C-F36D-2342F765944F}"/>
              </a:ext>
            </a:extLst>
          </p:cNvPr>
          <p:cNvGrpSpPr/>
          <p:nvPr/>
        </p:nvGrpSpPr>
        <p:grpSpPr>
          <a:xfrm>
            <a:off x="417309" y="5791140"/>
            <a:ext cx="914400" cy="914400"/>
            <a:chOff x="5254217" y="3475926"/>
            <a:chExt cx="1097280" cy="1097280"/>
          </a:xfrm>
        </p:grpSpPr>
        <p:sp>
          <p:nvSpPr>
            <p:cNvPr id="18" name="Oval 17">
              <a:extLst>
                <a:ext uri="{FF2B5EF4-FFF2-40B4-BE49-F238E27FC236}">
                  <a16:creationId xmlns:a16="http://schemas.microsoft.com/office/drawing/2014/main" id="{0860C8F7-8681-1DDB-D3DE-43DE510B999A}"/>
                </a:ext>
              </a:extLst>
            </p:cNvPr>
            <p:cNvSpPr/>
            <p:nvPr/>
          </p:nvSpPr>
          <p:spPr>
            <a:xfrm>
              <a:off x="5254217" y="3475926"/>
              <a:ext cx="1097280" cy="109728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Muscular arm with solid fill">
              <a:extLst>
                <a:ext uri="{FF2B5EF4-FFF2-40B4-BE49-F238E27FC236}">
                  <a16:creationId xmlns:a16="http://schemas.microsoft.com/office/drawing/2014/main" id="{29478A4F-069B-EFB4-D9C0-0CAF63931F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5842" y="3560664"/>
              <a:ext cx="822960" cy="822960"/>
            </a:xfrm>
            <a:prstGeom prst="rect">
              <a:avLst/>
            </a:prstGeom>
          </p:spPr>
        </p:pic>
      </p:grpSp>
      <p:pic>
        <p:nvPicPr>
          <p:cNvPr id="33" name="Picture 32" descr="A black and orange background&#10;&#10;Description automatically generated">
            <a:extLst>
              <a:ext uri="{FF2B5EF4-FFF2-40B4-BE49-F238E27FC236}">
                <a16:creationId xmlns:a16="http://schemas.microsoft.com/office/drawing/2014/main" id="{43460626-F7D6-9670-837E-09750B5C919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4" name="Group 23">
            <a:extLst>
              <a:ext uri="{FF2B5EF4-FFF2-40B4-BE49-F238E27FC236}">
                <a16:creationId xmlns:a16="http://schemas.microsoft.com/office/drawing/2014/main" id="{026180C9-8E7A-748C-92E2-BDE3AAB64232}"/>
              </a:ext>
            </a:extLst>
          </p:cNvPr>
          <p:cNvGrpSpPr/>
          <p:nvPr/>
        </p:nvGrpSpPr>
        <p:grpSpPr>
          <a:xfrm>
            <a:off x="12006024" y="-2"/>
            <a:ext cx="182880" cy="6858000"/>
            <a:chOff x="17746367" y="0"/>
            <a:chExt cx="541633" cy="8191500"/>
          </a:xfrm>
        </p:grpSpPr>
        <p:sp>
          <p:nvSpPr>
            <p:cNvPr id="26" name="Rectangle 25">
              <a:extLst>
                <a:ext uri="{FF2B5EF4-FFF2-40B4-BE49-F238E27FC236}">
                  <a16:creationId xmlns:a16="http://schemas.microsoft.com/office/drawing/2014/main" id="{80A1D884-6938-C550-B69C-A5A050385338}"/>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28" name="Rectangle 27">
              <a:extLst>
                <a:ext uri="{FF2B5EF4-FFF2-40B4-BE49-F238E27FC236}">
                  <a16:creationId xmlns:a16="http://schemas.microsoft.com/office/drawing/2014/main" id="{376307BC-7144-04CF-29B1-0A63F371690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29" name="Rectangle 28">
              <a:extLst>
                <a:ext uri="{FF2B5EF4-FFF2-40B4-BE49-F238E27FC236}">
                  <a16:creationId xmlns:a16="http://schemas.microsoft.com/office/drawing/2014/main" id="{C76B0AB3-A6F5-6FA4-89F6-BF2DE86F4DF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30" name="Rectangle 29">
              <a:extLst>
                <a:ext uri="{FF2B5EF4-FFF2-40B4-BE49-F238E27FC236}">
                  <a16:creationId xmlns:a16="http://schemas.microsoft.com/office/drawing/2014/main" id="{4D179C5E-064E-B46D-8FDB-C6D688FE1D65}"/>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6" name="TextBox 5">
            <a:extLst>
              <a:ext uri="{FF2B5EF4-FFF2-40B4-BE49-F238E27FC236}">
                <a16:creationId xmlns:a16="http://schemas.microsoft.com/office/drawing/2014/main" id="{82DD0BC8-F523-33D4-AB6D-85B89DC42FE7}"/>
              </a:ext>
            </a:extLst>
          </p:cNvPr>
          <p:cNvSpPr txBox="1"/>
          <p:nvPr/>
        </p:nvSpPr>
        <p:spPr>
          <a:xfrm>
            <a:off x="7600200" y="3429000"/>
            <a:ext cx="3990188" cy="2031325"/>
          </a:xfrm>
          <a:prstGeom prst="rect">
            <a:avLst/>
          </a:prstGeom>
          <a:noFill/>
        </p:spPr>
        <p:txBody>
          <a:bodyPr wrap="square">
            <a:spAutoFit/>
          </a:bodyPr>
          <a:lstStyle/>
          <a:p>
            <a:pPr marL="285750" marR="0" indent="-285750">
              <a:buClr>
                <a:srgbClr val="849240"/>
              </a:buClr>
              <a:buFont typeface="Wingdings" panose="05000000000000000000" pitchFamily="2" charset="2"/>
              <a:buChar char="ü"/>
            </a:pPr>
            <a:r>
              <a:rPr lang="es-ES" dirty="0">
                <a:latin typeface="Poppins" panose="00000500000000000000" pitchFamily="2" charset="0"/>
                <a:ea typeface="Calibri" panose="020F0502020204030204" pitchFamily="34" charset="0"/>
                <a:cs typeface="Poppins" panose="00000500000000000000" pitchFamily="2" charset="0"/>
              </a:rPr>
              <a:t>Definir la </a:t>
            </a:r>
            <a:r>
              <a:rPr lang="es-ES" b="1" dirty="0">
                <a:latin typeface="Poppins" panose="00000500000000000000" pitchFamily="2" charset="0"/>
                <a:ea typeface="Calibri" panose="020F0502020204030204" pitchFamily="34" charset="0"/>
                <a:cs typeface="Poppins" panose="00000500000000000000" pitchFamily="2" charset="0"/>
              </a:rPr>
              <a:t>visión y el objetivo </a:t>
            </a:r>
            <a:r>
              <a:rPr lang="es-ES" dirty="0">
                <a:latin typeface="Poppins" panose="00000500000000000000" pitchFamily="2" charset="0"/>
                <a:ea typeface="Calibri" panose="020F0502020204030204" pitchFamily="34" charset="0"/>
                <a:cs typeface="Poppins" panose="00000500000000000000" pitchFamily="2" charset="0"/>
              </a:rPr>
              <a:t>final de la estrategia de resiliencia y sostenibilidad. 
</a:t>
            </a:r>
            <a:r>
              <a:rPr lang="es-ES" b="1" dirty="0">
                <a:latin typeface="Poppins" panose="00000500000000000000" pitchFamily="2" charset="0"/>
                <a:ea typeface="Calibri" panose="020F0502020204030204" pitchFamily="34" charset="0"/>
                <a:cs typeface="Poppins" panose="00000500000000000000" pitchFamily="2" charset="0"/>
              </a:rPr>
              <a:t>Establecer prioridades </a:t>
            </a:r>
            <a:r>
              <a:rPr lang="es-ES" dirty="0">
                <a:latin typeface="Poppins" panose="00000500000000000000" pitchFamily="2" charset="0"/>
                <a:ea typeface="Calibri" panose="020F0502020204030204" pitchFamily="34" charset="0"/>
                <a:cs typeface="Poppins" panose="00000500000000000000" pitchFamily="2" charset="0"/>
              </a:rPr>
              <a:t>para la acción.
Definir los </a:t>
            </a:r>
            <a:r>
              <a:rPr lang="es-ES" b="1" dirty="0">
                <a:latin typeface="Poppins" panose="00000500000000000000" pitchFamily="2" charset="0"/>
                <a:ea typeface="Calibri" panose="020F0502020204030204" pitchFamily="34" charset="0"/>
                <a:cs typeface="Poppins" panose="00000500000000000000" pitchFamily="2" charset="0"/>
              </a:rPr>
              <a:t>pasos necesarios </a:t>
            </a:r>
            <a:r>
              <a:rPr lang="es-ES" dirty="0">
                <a:latin typeface="Poppins" panose="00000500000000000000" pitchFamily="2" charset="0"/>
                <a:ea typeface="Calibri" panose="020F0502020204030204" pitchFamily="34" charset="0"/>
                <a:cs typeface="Poppins" panose="00000500000000000000" pitchFamily="2" charset="0"/>
              </a:rPr>
              <a:t>para lograr estos objetivos.</a:t>
            </a:r>
            <a:endParaRPr lang="en-US" sz="1800" dirty="0">
              <a:effectLst/>
              <a:latin typeface="Poppins" panose="00000500000000000000" pitchFamily="2" charset="0"/>
              <a:ea typeface="Calibri" panose="020F0502020204030204" pitchFamily="34" charset="0"/>
              <a:cs typeface="Poppins" panose="00000500000000000000" pitchFamily="2" charset="0"/>
            </a:endParaRPr>
          </a:p>
        </p:txBody>
      </p:sp>
      <p:sp>
        <p:nvSpPr>
          <p:cNvPr id="12" name="Arrow: Chevron 11">
            <a:extLst>
              <a:ext uri="{FF2B5EF4-FFF2-40B4-BE49-F238E27FC236}">
                <a16:creationId xmlns:a16="http://schemas.microsoft.com/office/drawing/2014/main" id="{2BC74DA9-4BEC-4878-AEC9-EE127A452908}"/>
              </a:ext>
            </a:extLst>
          </p:cNvPr>
          <p:cNvSpPr/>
          <p:nvPr/>
        </p:nvSpPr>
        <p:spPr>
          <a:xfrm>
            <a:off x="6824870" y="4043612"/>
            <a:ext cx="503582" cy="442564"/>
          </a:xfrm>
          <a:prstGeom prst="chevron">
            <a:avLst/>
          </a:prstGeom>
          <a:solidFill>
            <a:srgbClr val="8492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A black text on a white background&#10;&#10;Description automatically generated">
            <a:extLst>
              <a:ext uri="{FF2B5EF4-FFF2-40B4-BE49-F238E27FC236}">
                <a16:creationId xmlns:a16="http://schemas.microsoft.com/office/drawing/2014/main" id="{8E2A54D4-E6B4-E0A6-F323-82C6F6DC6E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643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42682" y="2578100"/>
            <a:ext cx="5129418" cy="3238500"/>
          </a:xfrm>
        </p:spPr>
        <p:txBody>
          <a:bodyPr>
            <a:normAutofit/>
          </a:bodyPr>
          <a:lstStyle/>
          <a:p>
            <a:pPr marL="0" indent="0">
              <a:buNone/>
            </a:pPr>
            <a:r>
              <a:rPr lang="es-ES" sz="2000" dirty="0">
                <a:latin typeface="Poppins" panose="00000500000000000000" pitchFamily="2" charset="0"/>
                <a:cs typeface="Poppins" panose="00000500000000000000" pitchFamily="2" charset="0"/>
              </a:rPr>
              <a:t>La estrategia establece lo que su empresa </a:t>
            </a:r>
            <a:r>
              <a:rPr lang="es-ES" sz="2000" b="1" dirty="0">
                <a:latin typeface="Poppins" panose="00000500000000000000" pitchFamily="2" charset="0"/>
                <a:cs typeface="Poppins" panose="00000500000000000000" pitchFamily="2" charset="0"/>
              </a:rPr>
              <a:t>quiere lograr </a:t>
            </a:r>
            <a:r>
              <a:rPr lang="es-ES" sz="2000" dirty="0">
                <a:latin typeface="Poppins" panose="00000500000000000000" pitchFamily="2" charset="0"/>
                <a:cs typeface="Poppins" panose="00000500000000000000" pitchFamily="2" charset="0"/>
              </a:rPr>
              <a:t>y </a:t>
            </a:r>
            <a:r>
              <a:rPr lang="es-ES" sz="2000" b="1" dirty="0">
                <a:latin typeface="Poppins" panose="00000500000000000000" pitchFamily="2" charset="0"/>
                <a:cs typeface="Poppins" panose="00000500000000000000" pitchFamily="2" charset="0"/>
              </a:rPr>
              <a:t>cómo</a:t>
            </a:r>
            <a:r>
              <a:rPr lang="es-ES" sz="2000" dirty="0">
                <a:latin typeface="Poppins" panose="00000500000000000000" pitchFamily="2" charset="0"/>
                <a:cs typeface="Poppins" panose="00000500000000000000" pitchFamily="2" charset="0"/>
              </a:rPr>
              <a:t> lo logrará</a:t>
            </a:r>
            <a:r>
              <a:rPr lang="en-US" sz="2000" dirty="0">
                <a:latin typeface="Poppins" panose="00000500000000000000" pitchFamily="2" charset="0"/>
                <a:cs typeface="Poppins" panose="00000500000000000000" pitchFamily="2" charset="0"/>
              </a:rPr>
              <a:t>:</a:t>
            </a:r>
          </a:p>
          <a:p>
            <a:pPr marL="0" indent="0">
              <a:buNone/>
            </a:pPr>
            <a:endParaRPr lang="en-US" sz="2000" dirty="0">
              <a:latin typeface="Poppins" panose="00000500000000000000" pitchFamily="2" charset="0"/>
              <a:cs typeface="Poppins" panose="00000500000000000000" pitchFamily="2" charset="0"/>
            </a:endParaRPr>
          </a:p>
          <a:p>
            <a:pPr>
              <a:buClr>
                <a:srgbClr val="849240"/>
              </a:buClr>
              <a:buSzPct val="150000"/>
            </a:pPr>
            <a:r>
              <a:rPr lang="es-ES" sz="2000" dirty="0">
                <a:latin typeface="Poppins" panose="00000500000000000000" pitchFamily="2" charset="0"/>
                <a:cs typeface="Poppins" panose="00000500000000000000" pitchFamily="2" charset="0"/>
              </a:rPr>
              <a:t>Establecer </a:t>
            </a:r>
            <a:r>
              <a:rPr lang="es-ES" sz="2000" b="1" dirty="0">
                <a:latin typeface="Poppins" panose="00000500000000000000" pitchFamily="2" charset="0"/>
                <a:cs typeface="Poppins" panose="00000500000000000000" pitchFamily="2" charset="0"/>
              </a:rPr>
              <a:t>objetivos</a:t>
            </a:r>
            <a:r>
              <a:rPr lang="es-ES" sz="2000" dirty="0">
                <a:latin typeface="Poppins" panose="00000500000000000000" pitchFamily="2" charset="0"/>
                <a:cs typeface="Poppins" panose="00000500000000000000" pitchFamily="2" charset="0"/>
              </a:rPr>
              <a:t> de resiliencia y sostenibilidad a corto y largo plazo.
Definir </a:t>
            </a:r>
            <a:r>
              <a:rPr lang="es-ES" sz="2000" b="1" dirty="0">
                <a:latin typeface="Poppins" panose="00000500000000000000" pitchFamily="2" charset="0"/>
                <a:cs typeface="Poppins" panose="00000500000000000000" pitchFamily="2" charset="0"/>
              </a:rPr>
              <a:t>cómo</a:t>
            </a:r>
            <a:r>
              <a:rPr lang="es-ES" sz="2000" dirty="0">
                <a:latin typeface="Poppins" panose="00000500000000000000" pitchFamily="2" charset="0"/>
                <a:cs typeface="Poppins" panose="00000500000000000000" pitchFamily="2" charset="0"/>
              </a:rPr>
              <a:t> alcanzar los objetivos (actividades, acciones, programas, etc.)</a:t>
            </a:r>
            <a:endParaRPr lang="en-US" sz="2000" dirty="0">
              <a:latin typeface="Poppins" panose="00000500000000000000" pitchFamily="2" charset="0"/>
              <a:cs typeface="Poppins" panose="00000500000000000000" pitchFamily="2" charset="0"/>
            </a:endParaRPr>
          </a:p>
        </p:txBody>
      </p:sp>
      <p:sp>
        <p:nvSpPr>
          <p:cNvPr id="7" name="Title 1">
            <a:extLst>
              <a:ext uri="{FF2B5EF4-FFF2-40B4-BE49-F238E27FC236}">
                <a16:creationId xmlns:a16="http://schemas.microsoft.com/office/drawing/2014/main" id="{3621DF08-FFCE-6C30-5C4B-99FD53CD777B}"/>
              </a:ext>
            </a:extLst>
          </p:cNvPr>
          <p:cNvSpPr>
            <a:spLocks noGrp="1"/>
          </p:cNvSpPr>
          <p:nvPr>
            <p:ph type="title"/>
          </p:nvPr>
        </p:nvSpPr>
        <p:spPr>
          <a:xfrm>
            <a:off x="185530" y="1041399"/>
            <a:ext cx="11111118" cy="924367"/>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2. </a:t>
            </a:r>
            <a:r>
              <a:rPr lang="es-ES" sz="2800" dirty="0">
                <a:solidFill>
                  <a:srgbClr val="314C14"/>
                </a:solidFill>
                <a:latin typeface="Poppins" panose="00000500000000000000" pitchFamily="2" charset="0"/>
                <a:cs typeface="Poppins" panose="00000500000000000000" pitchFamily="2" charset="0"/>
              </a:rPr>
              <a:t>Desarrollar una estrategia de resiliencia y sostenibilidad para su empresa</a:t>
            </a:r>
            <a:endParaRPr lang="en-US" sz="2800" dirty="0">
              <a:solidFill>
                <a:srgbClr val="314C14"/>
              </a:solidFill>
              <a:latin typeface="Poppins" panose="00000500000000000000" pitchFamily="2" charset="0"/>
              <a:cs typeface="Poppins" panose="00000500000000000000" pitchFamily="2" charset="0"/>
            </a:endParaRPr>
          </a:p>
        </p:txBody>
      </p:sp>
      <p:grpSp>
        <p:nvGrpSpPr>
          <p:cNvPr id="19" name="Group 18">
            <a:extLst>
              <a:ext uri="{FF2B5EF4-FFF2-40B4-BE49-F238E27FC236}">
                <a16:creationId xmlns:a16="http://schemas.microsoft.com/office/drawing/2014/main" id="{7F642477-5E82-F2DA-9565-19145C465A8F}"/>
              </a:ext>
            </a:extLst>
          </p:cNvPr>
          <p:cNvGrpSpPr/>
          <p:nvPr/>
        </p:nvGrpSpPr>
        <p:grpSpPr>
          <a:xfrm>
            <a:off x="6348883" y="2623117"/>
            <a:ext cx="4572000" cy="1346201"/>
            <a:chOff x="1231900" y="3562912"/>
            <a:chExt cx="5237897" cy="2521661"/>
          </a:xfrm>
          <a:solidFill>
            <a:srgbClr val="EBF1DE"/>
          </a:solidFill>
        </p:grpSpPr>
        <p:sp>
          <p:nvSpPr>
            <p:cNvPr id="17" name="Rectangle: Rounded Corners 16">
              <a:extLst>
                <a:ext uri="{FF2B5EF4-FFF2-40B4-BE49-F238E27FC236}">
                  <a16:creationId xmlns:a16="http://schemas.microsoft.com/office/drawing/2014/main" id="{AFFC53D7-C7C8-F9CA-FFFA-0290A4F6DE45}"/>
                </a:ext>
              </a:extLst>
            </p:cNvPr>
            <p:cNvSpPr/>
            <p:nvPr/>
          </p:nvSpPr>
          <p:spPr>
            <a:xfrm>
              <a:off x="1231900" y="3562912"/>
              <a:ext cx="5237897" cy="2521661"/>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CDDCE4-78AB-FBA1-01F6-EE9B40883F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4315" y="3902615"/>
              <a:ext cx="1325945" cy="1753049"/>
            </a:xfrm>
            <a:prstGeom prst="rect">
              <a:avLst/>
            </a:prstGeom>
            <a:grpFill/>
          </p:spPr>
        </p:pic>
        <p:sp>
          <p:nvSpPr>
            <p:cNvPr id="10" name="Content Placeholder 2">
              <a:extLst>
                <a:ext uri="{FF2B5EF4-FFF2-40B4-BE49-F238E27FC236}">
                  <a16:creationId xmlns:a16="http://schemas.microsoft.com/office/drawing/2014/main" id="{745EBC68-DDAB-1137-8986-6A63DAA8C52F}"/>
                </a:ext>
              </a:extLst>
            </p:cNvPr>
            <p:cNvSpPr txBox="1">
              <a:spLocks/>
            </p:cNvSpPr>
            <p:nvPr/>
          </p:nvSpPr>
          <p:spPr>
            <a:xfrm>
              <a:off x="2966345" y="3976940"/>
              <a:ext cx="3127809" cy="1753049"/>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err="1">
                  <a:latin typeface="Poppins" panose="00000500000000000000" pitchFamily="2" charset="0"/>
                  <a:cs typeface="Poppins" panose="00000500000000000000" pitchFamily="2" charset="0"/>
                </a:rPr>
                <a:t>Teoría</a:t>
              </a:r>
              <a:r>
                <a:rPr lang="en-US" sz="2000" b="1" dirty="0">
                  <a:latin typeface="Poppins" panose="00000500000000000000" pitchFamily="2" charset="0"/>
                  <a:cs typeface="Poppins" panose="00000500000000000000" pitchFamily="2" charset="0"/>
                </a:rPr>
                <a:t> del </a:t>
              </a:r>
              <a:r>
                <a:rPr lang="en-US" sz="2000" b="1" dirty="0" err="1">
                  <a:latin typeface="Poppins" panose="00000500000000000000" pitchFamily="2" charset="0"/>
                  <a:cs typeface="Poppins" panose="00000500000000000000" pitchFamily="2" charset="0"/>
                </a:rPr>
                <a:t>cambio</a:t>
              </a:r>
              <a:r>
                <a:rPr lang="en-US" sz="2000" b="1" dirty="0">
                  <a:latin typeface="Poppins" panose="00000500000000000000" pitchFamily="2" charset="0"/>
                  <a:cs typeface="Poppins" panose="00000500000000000000" pitchFamily="2" charset="0"/>
                </a:rPr>
                <a:t> (</a:t>
              </a:r>
              <a:r>
                <a:rPr lang="en-US" sz="2000" b="1" dirty="0" err="1">
                  <a:latin typeface="Poppins" panose="00000500000000000000" pitchFamily="2" charset="0"/>
                  <a:cs typeface="Poppins" panose="00000500000000000000" pitchFamily="2" charset="0"/>
                </a:rPr>
                <a:t>ToC</a:t>
              </a:r>
              <a:r>
                <a:rPr lang="en-US" sz="2000" b="1" dirty="0">
                  <a:latin typeface="Poppins" panose="00000500000000000000" pitchFamily="2" charset="0"/>
                  <a:cs typeface="Poppins" panose="00000500000000000000" pitchFamily="2" charset="0"/>
                </a:rPr>
                <a:t>)</a:t>
              </a:r>
            </a:p>
          </p:txBody>
        </p:sp>
      </p:grpSp>
      <p:grpSp>
        <p:nvGrpSpPr>
          <p:cNvPr id="20" name="Group 19">
            <a:extLst>
              <a:ext uri="{FF2B5EF4-FFF2-40B4-BE49-F238E27FC236}">
                <a16:creationId xmlns:a16="http://schemas.microsoft.com/office/drawing/2014/main" id="{691B20DA-02EA-8458-A286-61C7EDD9B32D}"/>
              </a:ext>
            </a:extLst>
          </p:cNvPr>
          <p:cNvGrpSpPr/>
          <p:nvPr/>
        </p:nvGrpSpPr>
        <p:grpSpPr>
          <a:xfrm>
            <a:off x="6348883" y="4303313"/>
            <a:ext cx="4572000" cy="1346201"/>
            <a:chOff x="1231900" y="5118339"/>
            <a:chExt cx="5118101" cy="2531551"/>
          </a:xfrm>
          <a:solidFill>
            <a:srgbClr val="EBF1DE"/>
          </a:solidFill>
        </p:grpSpPr>
        <p:sp>
          <p:nvSpPr>
            <p:cNvPr id="18" name="Rectangle: Rounded Corners 17">
              <a:extLst>
                <a:ext uri="{FF2B5EF4-FFF2-40B4-BE49-F238E27FC236}">
                  <a16:creationId xmlns:a16="http://schemas.microsoft.com/office/drawing/2014/main" id="{4E49E4C2-E813-97BD-F15D-B1828845D1EF}"/>
                </a:ext>
              </a:extLst>
            </p:cNvPr>
            <p:cNvSpPr/>
            <p:nvPr/>
          </p:nvSpPr>
          <p:spPr>
            <a:xfrm>
              <a:off x="1231900" y="5118339"/>
              <a:ext cx="5118101" cy="2531551"/>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C00B7DB-2B4B-55FA-3A8A-7D7BD41605A7}"/>
                </a:ext>
              </a:extLst>
            </p:cNvPr>
            <p:cNvSpPr txBox="1">
              <a:spLocks/>
            </p:cNvSpPr>
            <p:nvPr/>
          </p:nvSpPr>
          <p:spPr>
            <a:xfrm>
              <a:off x="2655717" y="5613403"/>
              <a:ext cx="3329035" cy="2022702"/>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Poppins" panose="00000500000000000000" pitchFamily="2" charset="0"/>
                  <a:cs typeface="Poppins" panose="00000500000000000000" pitchFamily="2" charset="0"/>
                </a:rPr>
                <a:t>Marco </a:t>
              </a:r>
              <a:r>
                <a:rPr lang="en-US" sz="2000" b="1" dirty="0" err="1">
                  <a:latin typeface="Poppins" panose="00000500000000000000" pitchFamily="2" charset="0"/>
                  <a:cs typeface="Poppins" panose="00000500000000000000" pitchFamily="2" charset="0"/>
                </a:rPr>
                <a:t>lógico</a:t>
              </a:r>
              <a:endParaRPr lang="en-US" sz="2000" b="1" dirty="0">
                <a:latin typeface="Poppins" panose="00000500000000000000" pitchFamily="2" charset="0"/>
                <a:cs typeface="Poppins" panose="00000500000000000000" pitchFamily="2" charset="0"/>
              </a:endParaRPr>
            </a:p>
            <a:p>
              <a:pPr marL="0" indent="0" algn="ctr">
                <a:buNone/>
              </a:pPr>
              <a:r>
                <a:rPr lang="en-US" sz="2000" b="1" dirty="0">
                  <a:latin typeface="Poppins" panose="00000500000000000000" pitchFamily="2" charset="0"/>
                  <a:cs typeface="Poppins" panose="00000500000000000000" pitchFamily="2" charset="0"/>
                </a:rPr>
                <a:t>(log frame)</a:t>
              </a:r>
            </a:p>
          </p:txBody>
        </p:sp>
        <p:pic>
          <p:nvPicPr>
            <p:cNvPr id="14" name="Picture 13">
              <a:extLst>
                <a:ext uri="{FF2B5EF4-FFF2-40B4-BE49-F238E27FC236}">
                  <a16:creationId xmlns:a16="http://schemas.microsoft.com/office/drawing/2014/main" id="{5EE8B150-22CB-E5DB-671B-38A66194D6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23741" y="5651555"/>
              <a:ext cx="1502935" cy="1465115"/>
            </a:xfrm>
            <a:prstGeom prst="rect">
              <a:avLst/>
            </a:prstGeom>
            <a:grpFill/>
          </p:spPr>
        </p:pic>
      </p:grpSp>
      <p:pic>
        <p:nvPicPr>
          <p:cNvPr id="2" name="Picture 1" descr="A black and orange background&#10;&#10;Description automatically generated">
            <a:extLst>
              <a:ext uri="{FF2B5EF4-FFF2-40B4-BE49-F238E27FC236}">
                <a16:creationId xmlns:a16="http://schemas.microsoft.com/office/drawing/2014/main" id="{F878BB0C-173F-93A8-D8A6-529E1D3E5A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15" name="Group 14">
            <a:extLst>
              <a:ext uri="{FF2B5EF4-FFF2-40B4-BE49-F238E27FC236}">
                <a16:creationId xmlns:a16="http://schemas.microsoft.com/office/drawing/2014/main" id="{7922DDA0-F40E-C100-F2B7-7C3C2B9933C0}"/>
              </a:ext>
            </a:extLst>
          </p:cNvPr>
          <p:cNvGrpSpPr/>
          <p:nvPr/>
        </p:nvGrpSpPr>
        <p:grpSpPr>
          <a:xfrm>
            <a:off x="12006024" y="-2"/>
            <a:ext cx="182880" cy="6858000"/>
            <a:chOff x="17746367" y="0"/>
            <a:chExt cx="541633" cy="8191500"/>
          </a:xfrm>
        </p:grpSpPr>
        <p:sp>
          <p:nvSpPr>
            <p:cNvPr id="16" name="Rectangle 15">
              <a:extLst>
                <a:ext uri="{FF2B5EF4-FFF2-40B4-BE49-F238E27FC236}">
                  <a16:creationId xmlns:a16="http://schemas.microsoft.com/office/drawing/2014/main" id="{45D960BB-1EE1-1506-2A58-91AB690C4D2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21" name="Rectangle 20">
              <a:extLst>
                <a:ext uri="{FF2B5EF4-FFF2-40B4-BE49-F238E27FC236}">
                  <a16:creationId xmlns:a16="http://schemas.microsoft.com/office/drawing/2014/main" id="{BA40B794-18E9-BC4D-51A3-806A595CAD56}"/>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22" name="Rectangle 21">
              <a:extLst>
                <a:ext uri="{FF2B5EF4-FFF2-40B4-BE49-F238E27FC236}">
                  <a16:creationId xmlns:a16="http://schemas.microsoft.com/office/drawing/2014/main" id="{7769CD0B-F307-B586-8924-6DEA7BE4E6C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23" name="Rectangle 22">
              <a:extLst>
                <a:ext uri="{FF2B5EF4-FFF2-40B4-BE49-F238E27FC236}">
                  <a16:creationId xmlns:a16="http://schemas.microsoft.com/office/drawing/2014/main" id="{AAEFDC64-63CA-1086-8F48-4EBFE9222E72}"/>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5" name="Picture 4" descr="A black text on a white background&#10;&#10;Description automatically generated">
            <a:extLst>
              <a:ext uri="{FF2B5EF4-FFF2-40B4-BE49-F238E27FC236}">
                <a16:creationId xmlns:a16="http://schemas.microsoft.com/office/drawing/2014/main" id="{CD872BF7-DBC5-7595-FCB3-378A225E85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281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52CF2734-CD70-DA11-F488-30E4A52C398B}"/>
              </a:ext>
            </a:extLst>
          </p:cNvPr>
          <p:cNvSpPr/>
          <p:nvPr/>
        </p:nvSpPr>
        <p:spPr>
          <a:xfrm>
            <a:off x="556591" y="1961322"/>
            <a:ext cx="10986052" cy="4532243"/>
          </a:xfrm>
          <a:prstGeom prst="roundRect">
            <a:avLst/>
          </a:prstGeom>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Title 1">
            <a:extLst>
              <a:ext uri="{FF2B5EF4-FFF2-40B4-BE49-F238E27FC236}">
                <a16:creationId xmlns:a16="http://schemas.microsoft.com/office/drawing/2014/main" id="{F9271F5B-F3EC-B1AA-3DB8-89A3A54A1C59}"/>
              </a:ext>
            </a:extLst>
          </p:cNvPr>
          <p:cNvSpPr txBox="1">
            <a:spLocks/>
          </p:cNvSpPr>
          <p:nvPr/>
        </p:nvSpPr>
        <p:spPr>
          <a:xfrm>
            <a:off x="185529" y="1041400"/>
            <a:ext cx="11449879"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rgbClr val="314C14"/>
                </a:solidFill>
                <a:latin typeface="Poppins" panose="00000500000000000000" pitchFamily="2" charset="0"/>
                <a:cs typeface="Poppins" panose="00000500000000000000" pitchFamily="2" charset="0"/>
              </a:rPr>
              <a:t>¿Cómo desarrollar una estrategia de resiliencia y sostenibilidad?</a:t>
            </a:r>
            <a:endParaRPr lang="en-US" sz="2800" dirty="0">
              <a:solidFill>
                <a:srgbClr val="314C14"/>
              </a:solidFill>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076BF6BC-9393-4E81-2D35-97297E61F67D}"/>
              </a:ext>
            </a:extLst>
          </p:cNvPr>
          <p:cNvGrpSpPr/>
          <p:nvPr/>
        </p:nvGrpSpPr>
        <p:grpSpPr>
          <a:xfrm>
            <a:off x="7931188" y="2778550"/>
            <a:ext cx="2872381" cy="3615732"/>
            <a:chOff x="8643758" y="2554355"/>
            <a:chExt cx="3291840" cy="3829695"/>
          </a:xfrm>
        </p:grpSpPr>
        <p:sp>
          <p:nvSpPr>
            <p:cNvPr id="8" name="Arrow: Chevron 7">
              <a:extLst>
                <a:ext uri="{FF2B5EF4-FFF2-40B4-BE49-F238E27FC236}">
                  <a16:creationId xmlns:a16="http://schemas.microsoft.com/office/drawing/2014/main" id="{CCD73165-639A-6891-BDC0-C9572225F23C}"/>
                </a:ext>
              </a:extLst>
            </p:cNvPr>
            <p:cNvSpPr/>
            <p:nvPr/>
          </p:nvSpPr>
          <p:spPr>
            <a:xfrm>
              <a:off x="8643758" y="2554355"/>
              <a:ext cx="3291840" cy="1828800"/>
            </a:xfrm>
            <a:prstGeom prst="chevron">
              <a:avLst>
                <a:gd name="adj" fmla="val 3851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30766EC-1328-8D68-9509-4D8F554D5E2A}"/>
                </a:ext>
              </a:extLst>
            </p:cNvPr>
            <p:cNvSpPr txBox="1"/>
            <p:nvPr/>
          </p:nvSpPr>
          <p:spPr>
            <a:xfrm>
              <a:off x="9304983" y="2653782"/>
              <a:ext cx="2154526" cy="1597348"/>
            </a:xfrm>
            <a:prstGeom prst="rect">
              <a:avLst/>
            </a:prstGeom>
            <a:noFill/>
          </p:spPr>
          <p:txBody>
            <a:bodyPr wrap="square" rtlCol="0">
              <a:spAutoFit/>
            </a:bodyPr>
            <a:lstStyle/>
            <a:p>
              <a:pPr algn="ctr"/>
              <a:r>
                <a:rPr lang="en-US" sz="2000" b="1" dirty="0">
                  <a:solidFill>
                    <a:schemeClr val="bg1"/>
                  </a:solidFill>
                  <a:latin typeface="Poppins" panose="00000500000000000000" pitchFamily="2" charset="0"/>
                  <a:cs typeface="Poppins" panose="00000500000000000000" pitchFamily="2" charset="0"/>
                </a:rPr>
                <a:t>1. </a:t>
              </a:r>
            </a:p>
            <a:p>
              <a:pPr algn="ctr"/>
              <a:r>
                <a:rPr lang="es-ES" b="1" dirty="0">
                  <a:solidFill>
                    <a:schemeClr val="bg1"/>
                  </a:solidFill>
                  <a:latin typeface="Poppins" panose="00000500000000000000" pitchFamily="2" charset="0"/>
                  <a:cs typeface="Poppins" panose="00000500000000000000" pitchFamily="2" charset="0"/>
                </a:rPr>
                <a:t>Establecer la meta de resiliencia y sostenibilidad</a:t>
              </a:r>
              <a:endParaRPr lang="en-US" dirty="0"/>
            </a:p>
          </p:txBody>
        </p:sp>
        <p:sp>
          <p:nvSpPr>
            <p:cNvPr id="15" name="Freeform: Shape 14">
              <a:extLst>
                <a:ext uri="{FF2B5EF4-FFF2-40B4-BE49-F238E27FC236}">
                  <a16:creationId xmlns:a16="http://schemas.microsoft.com/office/drawing/2014/main" id="{C785B7DF-F165-3FB7-9E6C-D62B71579C24}"/>
                </a:ext>
              </a:extLst>
            </p:cNvPr>
            <p:cNvSpPr/>
            <p:nvPr/>
          </p:nvSpPr>
          <p:spPr>
            <a:xfrm>
              <a:off x="8643758" y="4555251"/>
              <a:ext cx="2734142" cy="18287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¿Qué es lo que quieres conseguir en última instancia?
</a:t>
              </a:r>
              <a:r>
                <a:rPr lang="es-ES" sz="1600" b="1" dirty="0">
                  <a:latin typeface="Poppins" panose="00000500000000000000" pitchFamily="2" charset="0"/>
                  <a:cs typeface="Poppins" panose="00000500000000000000" pitchFamily="2" charset="0"/>
                </a:rPr>
                <a:t>(¡NO está totalmente bajo el control de su empresa!)</a:t>
              </a:r>
              <a:endParaRPr lang="en-GB" sz="1600" b="1" dirty="0">
                <a:latin typeface="Poppins" panose="00000500000000000000" pitchFamily="2" charset="0"/>
                <a:cs typeface="Poppins" panose="00000500000000000000" pitchFamily="2" charset="0"/>
              </a:endParaRPr>
            </a:p>
          </p:txBody>
        </p:sp>
      </p:grpSp>
      <p:grpSp>
        <p:nvGrpSpPr>
          <p:cNvPr id="33" name="Group 32">
            <a:extLst>
              <a:ext uri="{FF2B5EF4-FFF2-40B4-BE49-F238E27FC236}">
                <a16:creationId xmlns:a16="http://schemas.microsoft.com/office/drawing/2014/main" id="{E8538641-2779-5EBB-BF7E-00F853B2F139}"/>
              </a:ext>
            </a:extLst>
          </p:cNvPr>
          <p:cNvGrpSpPr/>
          <p:nvPr/>
        </p:nvGrpSpPr>
        <p:grpSpPr>
          <a:xfrm>
            <a:off x="3292068" y="2786110"/>
            <a:ext cx="2872381" cy="3030491"/>
            <a:chOff x="3183660" y="2546645"/>
            <a:chExt cx="3291840" cy="3209821"/>
          </a:xfrm>
        </p:grpSpPr>
        <p:sp>
          <p:nvSpPr>
            <p:cNvPr id="11" name="Arrow: Chevron 10">
              <a:extLst>
                <a:ext uri="{FF2B5EF4-FFF2-40B4-BE49-F238E27FC236}">
                  <a16:creationId xmlns:a16="http://schemas.microsoft.com/office/drawing/2014/main" id="{1002D4F4-3A93-10C0-6C12-74DC851F76F4}"/>
                </a:ext>
              </a:extLst>
            </p:cNvPr>
            <p:cNvSpPr/>
            <p:nvPr/>
          </p:nvSpPr>
          <p:spPr>
            <a:xfrm>
              <a:off x="3183660" y="2546645"/>
              <a:ext cx="3291840" cy="1828800"/>
            </a:xfrm>
            <a:prstGeom prst="chevron">
              <a:avLst>
                <a:gd name="adj" fmla="val 3851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7" name="Freeform: Shape 16">
              <a:extLst>
                <a:ext uri="{FF2B5EF4-FFF2-40B4-BE49-F238E27FC236}">
                  <a16:creationId xmlns:a16="http://schemas.microsoft.com/office/drawing/2014/main" id="{6CB7EBF7-2CBB-F278-1BD6-2B866C91DC48}"/>
                </a:ext>
              </a:extLst>
            </p:cNvPr>
            <p:cNvSpPr/>
            <p:nvPr/>
          </p:nvSpPr>
          <p:spPr>
            <a:xfrm>
              <a:off x="3379207" y="4548083"/>
              <a:ext cx="2355951" cy="120838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¿Qué está haciendo su empresa para lograr los resultados?</a:t>
              </a:r>
              <a:endParaRPr lang="en-US" sz="1600" kern="1200" dirty="0">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721DDFD-5BD9-1B0F-7CB6-9FDDC9035B2C}"/>
                </a:ext>
              </a:extLst>
            </p:cNvPr>
            <p:cNvSpPr txBox="1"/>
            <p:nvPr/>
          </p:nvSpPr>
          <p:spPr>
            <a:xfrm>
              <a:off x="3768423" y="2727051"/>
              <a:ext cx="2391474" cy="1564749"/>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3.</a:t>
              </a:r>
            </a:p>
            <a:p>
              <a:pPr algn="ctr"/>
              <a:r>
                <a:rPr lang="es-ES" b="1" dirty="0">
                  <a:solidFill>
                    <a:schemeClr val="bg1"/>
                  </a:solidFill>
                  <a:latin typeface="Poppins" panose="00000500000000000000" pitchFamily="2" charset="0"/>
                  <a:cs typeface="Poppins" panose="00000500000000000000" pitchFamily="2" charset="0"/>
                </a:rPr>
                <a:t>Establecer los resultados </a:t>
              </a:r>
            </a:p>
            <a:p>
              <a:pPr algn="ctr"/>
              <a:r>
                <a:rPr lang="es-ES" b="1" dirty="0">
                  <a:solidFill>
                    <a:schemeClr val="bg1"/>
                  </a:solidFill>
                  <a:latin typeface="Poppins" panose="00000500000000000000" pitchFamily="2" charset="0"/>
                  <a:cs typeface="Poppins" panose="00000500000000000000" pitchFamily="2" charset="0"/>
                </a:rPr>
                <a:t>(objetivos a corto plazo)</a:t>
              </a:r>
              <a:endParaRPr lang="en-US" sz="1800" b="1" dirty="0">
                <a:solidFill>
                  <a:schemeClr val="bg1"/>
                </a:solidFill>
                <a:latin typeface="Poppins" panose="00000500000000000000" pitchFamily="2" charset="0"/>
                <a:cs typeface="Poppins" panose="00000500000000000000" pitchFamily="2" charset="0"/>
              </a:endParaRPr>
            </a:p>
          </p:txBody>
        </p:sp>
      </p:grpSp>
      <p:grpSp>
        <p:nvGrpSpPr>
          <p:cNvPr id="34" name="Group 33">
            <a:extLst>
              <a:ext uri="{FF2B5EF4-FFF2-40B4-BE49-F238E27FC236}">
                <a16:creationId xmlns:a16="http://schemas.microsoft.com/office/drawing/2014/main" id="{86F8A605-6BE4-9F08-DA60-937376DB3506}"/>
              </a:ext>
            </a:extLst>
          </p:cNvPr>
          <p:cNvGrpSpPr/>
          <p:nvPr/>
        </p:nvGrpSpPr>
        <p:grpSpPr>
          <a:xfrm>
            <a:off x="882173" y="2789890"/>
            <a:ext cx="2935599" cy="3560499"/>
            <a:chOff x="360183" y="2541103"/>
            <a:chExt cx="3364290" cy="3771193"/>
          </a:xfrm>
        </p:grpSpPr>
        <p:sp>
          <p:nvSpPr>
            <p:cNvPr id="26" name="Arrow: Chevron 25">
              <a:extLst>
                <a:ext uri="{FF2B5EF4-FFF2-40B4-BE49-F238E27FC236}">
                  <a16:creationId xmlns:a16="http://schemas.microsoft.com/office/drawing/2014/main" id="{05731AAA-2AF0-D68D-F8E7-FE7BD8187CD5}"/>
                </a:ext>
              </a:extLst>
            </p:cNvPr>
            <p:cNvSpPr/>
            <p:nvPr/>
          </p:nvSpPr>
          <p:spPr>
            <a:xfrm>
              <a:off x="436035" y="2541103"/>
              <a:ext cx="3288438" cy="1828800"/>
            </a:xfrm>
            <a:prstGeom prst="chevron">
              <a:avLst>
                <a:gd name="adj" fmla="val 38513"/>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949DC4B8-E348-A4AB-0021-5D27980992AA}"/>
                </a:ext>
              </a:extLst>
            </p:cNvPr>
            <p:cNvSpPr txBox="1"/>
            <p:nvPr/>
          </p:nvSpPr>
          <p:spPr>
            <a:xfrm>
              <a:off x="1061461" y="2761968"/>
              <a:ext cx="2103120" cy="977968"/>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4. </a:t>
              </a:r>
            </a:p>
            <a:p>
              <a:pPr algn="ctr"/>
              <a:r>
                <a:rPr lang="en-US" b="1" dirty="0" err="1">
                  <a:solidFill>
                    <a:schemeClr val="bg1"/>
                  </a:solidFill>
                  <a:latin typeface="Poppins" panose="00000500000000000000" pitchFamily="2" charset="0"/>
                  <a:cs typeface="Poppins" panose="00000500000000000000" pitchFamily="2" charset="0"/>
                </a:rPr>
                <a:t>Definir</a:t>
              </a:r>
              <a:r>
                <a:rPr lang="en-US" b="1" dirty="0">
                  <a:solidFill>
                    <a:schemeClr val="bg1"/>
                  </a:solidFill>
                  <a:latin typeface="Poppins" panose="00000500000000000000" pitchFamily="2" charset="0"/>
                  <a:cs typeface="Poppins" panose="00000500000000000000" pitchFamily="2" charset="0"/>
                </a:rPr>
                <a:t> las </a:t>
              </a:r>
              <a:r>
                <a:rPr lang="en-US" b="1" dirty="0" err="1">
                  <a:solidFill>
                    <a:schemeClr val="bg1"/>
                  </a:solidFill>
                  <a:latin typeface="Poppins" panose="00000500000000000000" pitchFamily="2" charset="0"/>
                  <a:cs typeface="Poppins" panose="00000500000000000000" pitchFamily="2" charset="0"/>
                </a:rPr>
                <a:t>actividades</a:t>
              </a:r>
              <a:endParaRPr lang="en-US" sz="1800" b="1" dirty="0">
                <a:solidFill>
                  <a:schemeClr val="bg1"/>
                </a:solidFill>
                <a:latin typeface="Poppins" panose="00000500000000000000" pitchFamily="2" charset="0"/>
                <a:cs typeface="Poppins" panose="00000500000000000000" pitchFamily="2" charset="0"/>
              </a:endParaRPr>
            </a:p>
          </p:txBody>
        </p:sp>
        <p:sp>
          <p:nvSpPr>
            <p:cNvPr id="28" name="Freeform: Shape 27">
              <a:extLst>
                <a:ext uri="{FF2B5EF4-FFF2-40B4-BE49-F238E27FC236}">
                  <a16:creationId xmlns:a16="http://schemas.microsoft.com/office/drawing/2014/main" id="{F9FC292F-9ECC-15D4-0666-B01F145B0DAE}"/>
                </a:ext>
              </a:extLst>
            </p:cNvPr>
            <p:cNvSpPr/>
            <p:nvPr/>
          </p:nvSpPr>
          <p:spPr>
            <a:xfrm>
              <a:off x="360183" y="4483497"/>
              <a:ext cx="2734142" cy="18287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¿Qué acciones está tomando o implementando para obtener los resultados?</a:t>
              </a:r>
            </a:p>
            <a:p>
              <a:pPr lvl="0" algn="ctr" defTabSz="488950">
                <a:spcBef>
                  <a:spcPct val="0"/>
                </a:spcBef>
                <a:spcAft>
                  <a:spcPct val="35000"/>
                </a:spcAft>
              </a:pPr>
              <a:r>
                <a:rPr lang="es-ES" sz="1600" b="1" dirty="0">
                  <a:latin typeface="Poppins" panose="00000500000000000000" pitchFamily="2" charset="0"/>
                  <a:cs typeface="Poppins" panose="00000500000000000000" pitchFamily="2" charset="0"/>
                </a:rPr>
                <a:t>(¡Totalmente bajo el control de su empresa!)</a:t>
              </a:r>
              <a:endParaRPr lang="en-US" sz="1600" b="1" kern="1200" dirty="0">
                <a:latin typeface="Poppins" panose="00000500000000000000" pitchFamily="2" charset="0"/>
                <a:cs typeface="Poppins" panose="00000500000000000000" pitchFamily="2" charset="0"/>
              </a:endParaRPr>
            </a:p>
          </p:txBody>
        </p:sp>
      </p:grpSp>
      <p:sp>
        <p:nvSpPr>
          <p:cNvPr id="29" name="Arrow: Left 28">
            <a:extLst>
              <a:ext uri="{FF2B5EF4-FFF2-40B4-BE49-F238E27FC236}">
                <a16:creationId xmlns:a16="http://schemas.microsoft.com/office/drawing/2014/main" id="{B0775E65-E522-0690-0DD6-20576BB12AA2}"/>
              </a:ext>
            </a:extLst>
          </p:cNvPr>
          <p:cNvSpPr/>
          <p:nvPr/>
        </p:nvSpPr>
        <p:spPr>
          <a:xfrm>
            <a:off x="2216370" y="2099630"/>
            <a:ext cx="7273557" cy="588355"/>
          </a:xfrm>
          <a:prstGeom prst="lef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Poppins" panose="00000500000000000000" pitchFamily="2" charset="0"/>
                <a:cs typeface="Poppins" panose="00000500000000000000" pitchFamily="2" charset="0"/>
              </a:rPr>
              <a:t>¡</a:t>
            </a:r>
            <a:r>
              <a:rPr lang="en-US" sz="1600" dirty="0" err="1">
                <a:latin typeface="Poppins" panose="00000500000000000000" pitchFamily="2" charset="0"/>
                <a:cs typeface="Poppins" panose="00000500000000000000" pitchFamily="2" charset="0"/>
              </a:rPr>
              <a:t>Diseñada</a:t>
            </a:r>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en</a:t>
            </a:r>
            <a:r>
              <a:rPr lang="en-US" sz="1600" dirty="0">
                <a:latin typeface="Poppins" panose="00000500000000000000" pitchFamily="2" charset="0"/>
                <a:cs typeface="Poppins" panose="00000500000000000000" pitchFamily="2" charset="0"/>
              </a:rPr>
              <a:t> oden </a:t>
            </a:r>
            <a:r>
              <a:rPr lang="en-US" sz="1600" dirty="0" err="1">
                <a:latin typeface="Poppins" panose="00000500000000000000" pitchFamily="2" charset="0"/>
                <a:cs typeface="Poppins" panose="00000500000000000000" pitchFamily="2" charset="0"/>
              </a:rPr>
              <a:t>inverso</a:t>
            </a:r>
            <a:r>
              <a:rPr lang="en-US" sz="1600" dirty="0">
                <a:latin typeface="Poppins" panose="00000500000000000000" pitchFamily="2" charset="0"/>
                <a:cs typeface="Poppins" panose="00000500000000000000" pitchFamily="2" charset="0"/>
              </a:rPr>
              <a:t>!</a:t>
            </a:r>
          </a:p>
        </p:txBody>
      </p:sp>
      <p:sp>
        <p:nvSpPr>
          <p:cNvPr id="30" name="TextBox 20">
            <a:extLst>
              <a:ext uri="{FF2B5EF4-FFF2-40B4-BE49-F238E27FC236}">
                <a16:creationId xmlns:a16="http://schemas.microsoft.com/office/drawing/2014/main" id="{C454DEE8-8BA8-C0DB-D4B8-CFD697E2390F}"/>
              </a:ext>
            </a:extLst>
          </p:cNvPr>
          <p:cNvSpPr txBox="1"/>
          <p:nvPr/>
        </p:nvSpPr>
        <p:spPr>
          <a:xfrm>
            <a:off x="2902155" y="6184914"/>
            <a:ext cx="6385531" cy="553998"/>
          </a:xfrm>
          <a:prstGeom prst="rect">
            <a:avLst/>
          </a:prstGeom>
          <a:solidFill>
            <a:schemeClr val="bg1"/>
          </a:solidFill>
        </p:spPr>
        <p:txBody>
          <a:bodyPr wrap="square" lIns="0" tIns="0" rIns="0" bIns="0" rtlCol="0" anchor="t">
            <a:spAutoFit/>
          </a:bodyPr>
          <a:lstStyle/>
          <a:p>
            <a:pPr algn="ctr"/>
            <a:r>
              <a:rPr lang="en-US" dirty="0" err="1">
                <a:solidFill>
                  <a:schemeClr val="accent4">
                    <a:lumMod val="75000"/>
                  </a:schemeClr>
                </a:solidFill>
                <a:latin typeface="Poppins" panose="00000500000000000000" pitchFamily="2" charset="0"/>
                <a:cs typeface="Poppins" panose="00000500000000000000" pitchFamily="2" charset="0"/>
                <a:sym typeface="Garet Bold"/>
              </a:rPr>
              <a:t>Choques</a:t>
            </a:r>
            <a:r>
              <a:rPr lang="en-US" dirty="0">
                <a:solidFill>
                  <a:schemeClr val="accent4">
                    <a:lumMod val="75000"/>
                  </a:schemeClr>
                </a:solidFill>
                <a:latin typeface="Poppins" panose="00000500000000000000" pitchFamily="2" charset="0"/>
                <a:cs typeface="Poppins" panose="00000500000000000000" pitchFamily="2" charset="0"/>
                <a:sym typeface="Garet Bold"/>
              </a:rPr>
              <a:t>, </a:t>
            </a:r>
            <a:r>
              <a:rPr lang="en-US" dirty="0" err="1">
                <a:solidFill>
                  <a:schemeClr val="accent4">
                    <a:lumMod val="75000"/>
                  </a:schemeClr>
                </a:solidFill>
                <a:latin typeface="Poppins" panose="00000500000000000000" pitchFamily="2" charset="0"/>
                <a:cs typeface="Poppins" panose="00000500000000000000" pitchFamily="2" charset="0"/>
                <a:sym typeface="Garet Bold"/>
              </a:rPr>
              <a:t>factores</a:t>
            </a:r>
            <a:r>
              <a:rPr lang="en-US" dirty="0">
                <a:solidFill>
                  <a:schemeClr val="accent4">
                    <a:lumMod val="75000"/>
                  </a:schemeClr>
                </a:solidFill>
                <a:latin typeface="Poppins" panose="00000500000000000000" pitchFamily="2" charset="0"/>
                <a:cs typeface="Poppins" panose="00000500000000000000" pitchFamily="2" charset="0"/>
                <a:sym typeface="Garet Bold"/>
              </a:rPr>
              <a:t> </a:t>
            </a:r>
            <a:r>
              <a:rPr lang="en-US" dirty="0" err="1">
                <a:solidFill>
                  <a:schemeClr val="accent4">
                    <a:lumMod val="75000"/>
                  </a:schemeClr>
                </a:solidFill>
                <a:latin typeface="Poppins" panose="00000500000000000000" pitchFamily="2" charset="0"/>
                <a:cs typeface="Poppins" panose="00000500000000000000" pitchFamily="2" charset="0"/>
                <a:sym typeface="Garet Bold"/>
              </a:rPr>
              <a:t>estresantes</a:t>
            </a:r>
            <a:r>
              <a:rPr lang="en-US" dirty="0">
                <a:solidFill>
                  <a:schemeClr val="accent4">
                    <a:lumMod val="75000"/>
                  </a:schemeClr>
                </a:solidFill>
                <a:latin typeface="Poppins" panose="00000500000000000000" pitchFamily="2" charset="0"/>
                <a:cs typeface="Poppins" panose="00000500000000000000" pitchFamily="2" charset="0"/>
                <a:sym typeface="Garet Bold"/>
              </a:rPr>
              <a:t> y </a:t>
            </a:r>
            <a:r>
              <a:rPr lang="en-US" dirty="0" err="1">
                <a:solidFill>
                  <a:schemeClr val="accent4">
                    <a:lumMod val="75000"/>
                  </a:schemeClr>
                </a:solidFill>
                <a:latin typeface="Poppins" panose="00000500000000000000" pitchFamily="2" charset="0"/>
                <a:cs typeface="Poppins" panose="00000500000000000000" pitchFamily="2" charset="0"/>
                <a:sym typeface="Garet Bold"/>
              </a:rPr>
              <a:t>riesgos</a:t>
            </a:r>
            <a:endParaRPr lang="en-US" dirty="0">
              <a:solidFill>
                <a:schemeClr val="accent4">
                  <a:lumMod val="75000"/>
                </a:schemeClr>
              </a:solidFill>
              <a:latin typeface="Poppins" panose="00000500000000000000" pitchFamily="2" charset="0"/>
              <a:cs typeface="Poppins" panose="00000500000000000000" pitchFamily="2" charset="0"/>
              <a:sym typeface="Garet Bold"/>
            </a:endParaRPr>
          </a:p>
          <a:p>
            <a:pPr algn="ctr"/>
            <a:r>
              <a:rPr lang="es-ES" dirty="0">
                <a:solidFill>
                  <a:schemeClr val="accent4">
                    <a:lumMod val="75000"/>
                  </a:schemeClr>
                </a:solidFill>
                <a:latin typeface="Poppins" panose="00000500000000000000" pitchFamily="2" charset="0"/>
                <a:cs typeface="Poppins" panose="00000500000000000000" pitchFamily="2" charset="0"/>
                <a:sym typeface="Garet Bold"/>
              </a:rPr>
              <a:t>Poblaciones o territorios beneficiados por la estrategia</a:t>
            </a:r>
            <a:endParaRPr lang="en-US" dirty="0">
              <a:solidFill>
                <a:schemeClr val="accent4">
                  <a:lumMod val="75000"/>
                </a:schemeClr>
              </a:solidFill>
              <a:latin typeface="Poppins" panose="00000500000000000000" pitchFamily="2" charset="0"/>
              <a:cs typeface="Poppins" panose="00000500000000000000" pitchFamily="2" charset="0"/>
              <a:sym typeface="Garet Bold"/>
            </a:endParaRPr>
          </a:p>
        </p:txBody>
      </p:sp>
      <p:grpSp>
        <p:nvGrpSpPr>
          <p:cNvPr id="31" name="Group 30">
            <a:extLst>
              <a:ext uri="{FF2B5EF4-FFF2-40B4-BE49-F238E27FC236}">
                <a16:creationId xmlns:a16="http://schemas.microsoft.com/office/drawing/2014/main" id="{7D17E22B-9D2F-2C13-47EF-E3E44C368411}"/>
              </a:ext>
            </a:extLst>
          </p:cNvPr>
          <p:cNvGrpSpPr/>
          <p:nvPr/>
        </p:nvGrpSpPr>
        <p:grpSpPr>
          <a:xfrm>
            <a:off x="5611628" y="2782330"/>
            <a:ext cx="2872381" cy="2716104"/>
            <a:chOff x="5882236" y="2546646"/>
            <a:chExt cx="3291840" cy="2876831"/>
          </a:xfrm>
        </p:grpSpPr>
        <p:sp>
          <p:nvSpPr>
            <p:cNvPr id="13" name="Arrow: Chevron 12">
              <a:extLst>
                <a:ext uri="{FF2B5EF4-FFF2-40B4-BE49-F238E27FC236}">
                  <a16:creationId xmlns:a16="http://schemas.microsoft.com/office/drawing/2014/main" id="{816BABFA-C044-7787-117B-4B6926697906}"/>
                </a:ext>
              </a:extLst>
            </p:cNvPr>
            <p:cNvSpPr/>
            <p:nvPr/>
          </p:nvSpPr>
          <p:spPr>
            <a:xfrm>
              <a:off x="5882236" y="2546646"/>
              <a:ext cx="3291840" cy="1828800"/>
            </a:xfrm>
            <a:prstGeom prst="chevron">
              <a:avLst>
                <a:gd name="adj" fmla="val 38513"/>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28A9D55D-26DD-E975-F429-B9E5323034E6}"/>
                </a:ext>
              </a:extLst>
            </p:cNvPr>
            <p:cNvSpPr txBox="1"/>
            <p:nvPr/>
          </p:nvSpPr>
          <p:spPr>
            <a:xfrm>
              <a:off x="6311129" y="2674668"/>
              <a:ext cx="2434055" cy="1564750"/>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2.</a:t>
              </a:r>
            </a:p>
            <a:p>
              <a:pPr algn="ctr"/>
              <a:r>
                <a:rPr lang="es-ES" b="1" dirty="0">
                  <a:solidFill>
                    <a:schemeClr val="bg1"/>
                  </a:solidFill>
                  <a:latin typeface="Poppins" panose="00000500000000000000" pitchFamily="2" charset="0"/>
                  <a:cs typeface="Poppins" panose="00000500000000000000" pitchFamily="2" charset="0"/>
                </a:rPr>
                <a:t>Definir los resultados 
(objetivos a medio plazo)</a:t>
              </a:r>
              <a:endParaRPr lang="en-US" sz="1800" b="1" dirty="0">
                <a:solidFill>
                  <a:schemeClr val="bg1"/>
                </a:solidFill>
                <a:latin typeface="Poppins" panose="00000500000000000000" pitchFamily="2" charset="0"/>
                <a:cs typeface="Poppins" panose="00000500000000000000" pitchFamily="2" charset="0"/>
              </a:endParaRPr>
            </a:p>
          </p:txBody>
        </p:sp>
        <p:sp>
          <p:nvSpPr>
            <p:cNvPr id="16" name="Freeform: Shape 15">
              <a:extLst>
                <a:ext uri="{FF2B5EF4-FFF2-40B4-BE49-F238E27FC236}">
                  <a16:creationId xmlns:a16="http://schemas.microsoft.com/office/drawing/2014/main" id="{8BFB652E-E645-E455-D121-10B00A85A132}"/>
                </a:ext>
              </a:extLst>
            </p:cNvPr>
            <p:cNvSpPr/>
            <p:nvPr/>
          </p:nvSpPr>
          <p:spPr>
            <a:xfrm>
              <a:off x="6035860" y="4592478"/>
              <a:ext cx="2355951" cy="8309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¿Qué tiene que pasar para alcanzar tu objetivo?</a:t>
              </a:r>
              <a:endParaRPr lang="en-US" sz="1600" kern="1200" dirty="0">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A5D3D6EF-5729-A5D0-7E66-E561C399F13B}"/>
              </a:ext>
            </a:extLst>
          </p:cNvPr>
          <p:cNvGrpSpPr/>
          <p:nvPr/>
        </p:nvGrpSpPr>
        <p:grpSpPr>
          <a:xfrm>
            <a:off x="12006024" y="-2"/>
            <a:ext cx="182880" cy="6858000"/>
            <a:chOff x="17746367" y="0"/>
            <a:chExt cx="541633" cy="8191500"/>
          </a:xfrm>
        </p:grpSpPr>
        <p:sp>
          <p:nvSpPr>
            <p:cNvPr id="3" name="Rectangle 2">
              <a:extLst>
                <a:ext uri="{FF2B5EF4-FFF2-40B4-BE49-F238E27FC236}">
                  <a16:creationId xmlns:a16="http://schemas.microsoft.com/office/drawing/2014/main" id="{10319EC0-2B9A-897B-9D98-0856DF804AB9}"/>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5" name="Rectangle 4">
              <a:extLst>
                <a:ext uri="{FF2B5EF4-FFF2-40B4-BE49-F238E27FC236}">
                  <a16:creationId xmlns:a16="http://schemas.microsoft.com/office/drawing/2014/main" id="{632EF429-8B40-D482-F422-5E003AC86625}"/>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9" name="Rectangle 8">
              <a:extLst>
                <a:ext uri="{FF2B5EF4-FFF2-40B4-BE49-F238E27FC236}">
                  <a16:creationId xmlns:a16="http://schemas.microsoft.com/office/drawing/2014/main" id="{DFBDE74B-EB64-EBBC-F3DB-630708B3461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2" name="Rectangle 11">
              <a:extLst>
                <a:ext uri="{FF2B5EF4-FFF2-40B4-BE49-F238E27FC236}">
                  <a16:creationId xmlns:a16="http://schemas.microsoft.com/office/drawing/2014/main" id="{1C4BFC42-14A9-93B8-C960-74AEC3FF4AE6}"/>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8" name="Picture 17" descr="A black text on a white background&#10;&#10;Description automatically generated">
            <a:extLst>
              <a:ext uri="{FF2B5EF4-FFF2-40B4-BE49-F238E27FC236}">
                <a16:creationId xmlns:a16="http://schemas.microsoft.com/office/drawing/2014/main" id="{FF5F64AF-4256-819C-A029-CACCD29869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2409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297F5D-07D8-B865-E957-69D8A0B1A94E}"/>
              </a:ext>
            </a:extLst>
          </p:cNvPr>
          <p:cNvSpPr>
            <a:spLocks noGrp="1"/>
          </p:cNvSpPr>
          <p:nvPr>
            <p:ph type="title"/>
          </p:nvPr>
        </p:nvSpPr>
        <p:spPr>
          <a:xfrm>
            <a:off x="1205948" y="1041400"/>
            <a:ext cx="10090700" cy="649288"/>
          </a:xfrm>
        </p:spPr>
        <p:txBody>
          <a:bodyPr>
            <a:noAutofit/>
          </a:bodyPr>
          <a:lstStyle/>
          <a:p>
            <a:r>
              <a:rPr lang="es-ES" sz="2800" dirty="0">
                <a:latin typeface="Poppins" panose="00000500000000000000" pitchFamily="2" charset="0"/>
                <a:cs typeface="Poppins" panose="00000500000000000000" pitchFamily="2" charset="0"/>
              </a:rPr>
              <a:t>Tomemos este ejemplo de la meta de la “Empresa A”:</a:t>
            </a:r>
            <a:endParaRPr lang="en-US" sz="2800" dirty="0">
              <a:latin typeface="Poppins" panose="00000500000000000000" pitchFamily="2" charset="0"/>
              <a:cs typeface="Poppins" panose="00000500000000000000" pitchFamily="2" charset="0"/>
            </a:endParaRPr>
          </a:p>
        </p:txBody>
      </p:sp>
      <p:sp>
        <p:nvSpPr>
          <p:cNvPr id="11" name="TextBox 13">
            <a:extLst>
              <a:ext uri="{FF2B5EF4-FFF2-40B4-BE49-F238E27FC236}">
                <a16:creationId xmlns:a16="http://schemas.microsoft.com/office/drawing/2014/main" id="{F04A1C30-8526-CFCA-3A3C-9FD51EC4CAEA}"/>
              </a:ext>
            </a:extLst>
          </p:cNvPr>
          <p:cNvSpPr txBox="1"/>
          <p:nvPr/>
        </p:nvSpPr>
        <p:spPr>
          <a:xfrm>
            <a:off x="6495886" y="4257542"/>
            <a:ext cx="452085" cy="548526"/>
          </a:xfrm>
          <a:prstGeom prst="rect">
            <a:avLst/>
          </a:prstGeom>
        </p:spPr>
        <p:txBody>
          <a:bodyPr lIns="33867" tIns="33867" rIns="33867" bIns="33867" rtlCol="0" anchor="ctr"/>
          <a:lstStyle/>
          <a:p>
            <a:pPr algn="ctr">
              <a:lnSpc>
                <a:spcPts val="1773"/>
              </a:lnSpc>
            </a:pPr>
            <a:endParaRPr sz="1200" dirty="0"/>
          </a:p>
        </p:txBody>
      </p:sp>
      <p:sp>
        <p:nvSpPr>
          <p:cNvPr id="24" name="TextBox 18">
            <a:extLst>
              <a:ext uri="{FF2B5EF4-FFF2-40B4-BE49-F238E27FC236}">
                <a16:creationId xmlns:a16="http://schemas.microsoft.com/office/drawing/2014/main" id="{CBF81ED8-D1DF-3B04-4655-234F9DC1F5A3}"/>
              </a:ext>
            </a:extLst>
          </p:cNvPr>
          <p:cNvSpPr txBox="1"/>
          <p:nvPr/>
        </p:nvSpPr>
        <p:spPr>
          <a:xfrm>
            <a:off x="5529944" y="3297216"/>
            <a:ext cx="5475514" cy="1829412"/>
          </a:xfrm>
          <a:prstGeom prst="rect">
            <a:avLst/>
          </a:prstGeom>
        </p:spPr>
        <p:txBody>
          <a:bodyPr wrap="square" lIns="0" tIns="0" rIns="0" bIns="0" rtlCol="0" anchor="t">
            <a:spAutoFit/>
          </a:bodyPr>
          <a:lstStyle/>
          <a:p>
            <a:pPr algn="ctr" defTabSz="1371600">
              <a:lnSpc>
                <a:spcPct val="107000"/>
              </a:lnSpc>
              <a:defRPr/>
            </a:pPr>
            <a:r>
              <a:rPr lang="es-ES" sz="2800" dirty="0">
                <a:latin typeface="Poppins" panose="00000500000000000000" pitchFamily="2" charset="0"/>
                <a:ea typeface="Roboto Light"/>
                <a:cs typeface="Poppins" panose="00000500000000000000" pitchFamily="2" charset="0"/>
              </a:rPr>
              <a:t>¿Qué </a:t>
            </a:r>
            <a:r>
              <a:rPr lang="es-ES" sz="2800" b="1" dirty="0">
                <a:latin typeface="Poppins" panose="00000500000000000000" pitchFamily="2" charset="0"/>
                <a:ea typeface="Roboto Light"/>
                <a:cs typeface="Poppins" panose="00000500000000000000" pitchFamily="2" charset="0"/>
              </a:rPr>
              <a:t>pasos y actividades a corto y mediano plazo </a:t>
            </a:r>
            <a:r>
              <a:rPr lang="es-ES" sz="2800" dirty="0">
                <a:latin typeface="Poppins" panose="00000500000000000000" pitchFamily="2" charset="0"/>
                <a:ea typeface="Roboto Light"/>
                <a:cs typeface="Poppins" panose="00000500000000000000" pitchFamily="2" charset="0"/>
              </a:rPr>
              <a:t>son necesarios para que la “Empresa A” logre esta meta?</a:t>
            </a:r>
            <a:endParaRPr lang="en-GB" sz="2800" dirty="0">
              <a:uFill>
                <a:solidFill>
                  <a:srgbClr val="000000"/>
                </a:solidFill>
              </a:uFill>
              <a:latin typeface="Poppins" panose="00000500000000000000" pitchFamily="2" charset="0"/>
              <a:ea typeface="Roboto Light"/>
              <a:cs typeface="Poppins" panose="00000500000000000000" pitchFamily="2" charset="0"/>
            </a:endParaRPr>
          </a:p>
        </p:txBody>
      </p:sp>
      <p:pic>
        <p:nvPicPr>
          <p:cNvPr id="9" name="Picture 8" descr="A black and orange background&#10;&#10;Description automatically generated">
            <a:extLst>
              <a:ext uri="{FF2B5EF4-FFF2-40B4-BE49-F238E27FC236}">
                <a16:creationId xmlns:a16="http://schemas.microsoft.com/office/drawing/2014/main" id="{8443AE4F-FF93-515B-D749-A79D7D00C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10" name="Graphic 3" descr="Storytelling with solid fill">
            <a:extLst>
              <a:ext uri="{FF2B5EF4-FFF2-40B4-BE49-F238E27FC236}">
                <a16:creationId xmlns:a16="http://schemas.microsoft.com/office/drawing/2014/main" id="{48AD8EE3-C019-CDCF-0ACE-0C8AB6A140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05" y="1000284"/>
            <a:ext cx="731520" cy="731520"/>
          </a:xfrm>
          <a:prstGeom prst="rect">
            <a:avLst/>
          </a:prstGeom>
        </p:spPr>
      </p:pic>
      <p:grpSp>
        <p:nvGrpSpPr>
          <p:cNvPr id="12" name="Group 11">
            <a:extLst>
              <a:ext uri="{FF2B5EF4-FFF2-40B4-BE49-F238E27FC236}">
                <a16:creationId xmlns:a16="http://schemas.microsoft.com/office/drawing/2014/main" id="{9C878012-6EB4-A365-73C3-BE8325D7811D}"/>
              </a:ext>
            </a:extLst>
          </p:cNvPr>
          <p:cNvGrpSpPr/>
          <p:nvPr/>
        </p:nvGrpSpPr>
        <p:grpSpPr>
          <a:xfrm>
            <a:off x="410008" y="1929503"/>
            <a:ext cx="4118449" cy="4749593"/>
            <a:chOff x="471208" y="2400301"/>
            <a:chExt cx="5048869" cy="3917865"/>
          </a:xfrm>
          <a:solidFill>
            <a:srgbClr val="EBF1DE"/>
          </a:solidFill>
        </p:grpSpPr>
        <p:sp>
          <p:nvSpPr>
            <p:cNvPr id="13" name="Rectangle: Rounded Corners 12">
              <a:extLst>
                <a:ext uri="{FF2B5EF4-FFF2-40B4-BE49-F238E27FC236}">
                  <a16:creationId xmlns:a16="http://schemas.microsoft.com/office/drawing/2014/main" id="{61A37EBF-916F-EF9C-290D-D3A4B29ED7BF}"/>
                </a:ext>
              </a:extLst>
            </p:cNvPr>
            <p:cNvSpPr/>
            <p:nvPr/>
          </p:nvSpPr>
          <p:spPr>
            <a:xfrm>
              <a:off x="471208" y="2400301"/>
              <a:ext cx="5048869" cy="3917865"/>
            </a:xfrm>
            <a:prstGeom prst="roundRect">
              <a:avLst>
                <a:gd name="adj" fmla="val 10853"/>
              </a:avLst>
            </a:prstGeom>
            <a:grpFill/>
            <a:ln>
              <a:solidFill>
                <a:srgbClr val="314C1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r>
                <a:rPr lang="en-US" i="1" dirty="0">
                  <a:effectLst/>
                  <a:latin typeface="Poppins" panose="00000500000000000000" pitchFamily="2" charset="0"/>
                  <a:ea typeface="Calibri" panose="020F0502020204030204" pitchFamily="34" charset="0"/>
                  <a:cs typeface="Poppins" panose="00000500000000000000" pitchFamily="2" charset="0"/>
                </a:rPr>
                <a:t>“</a:t>
              </a:r>
              <a:r>
                <a:rPr lang="es-ES" i="1" dirty="0">
                  <a:latin typeface="Poppins" panose="00000500000000000000" pitchFamily="2" charset="0"/>
                  <a:ea typeface="Calibri" panose="020F0502020204030204" pitchFamily="34" charset="0"/>
                  <a:cs typeface="Poppins" panose="00000500000000000000" pitchFamily="2" charset="0"/>
                </a:rPr>
                <a:t>En la próxima década, a pesar de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fenómenos</a:t>
              </a:r>
              <a:r>
                <a:rPr lang="en-US"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meteorológicos</a:t>
              </a:r>
              <a:r>
                <a:rPr lang="en-US"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extremos</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s-ES" i="1" dirty="0">
                  <a:effectLst/>
                  <a:latin typeface="Poppins" panose="00000500000000000000" pitchFamily="2" charset="0"/>
                  <a:ea typeface="Calibri" panose="020F0502020204030204" pitchFamily="34" charset="0"/>
                  <a:cs typeface="Poppins" panose="00000500000000000000" pitchFamily="2" charset="0"/>
                </a:rPr>
                <a:t>la</a:t>
              </a:r>
              <a:r>
                <a:rPr lang="es-ES" i="1" dirty="0">
                  <a:latin typeface="Poppins" panose="00000500000000000000" pitchFamily="2" charset="0"/>
                  <a:ea typeface="Calibri" panose="020F0502020204030204" pitchFamily="34" charset="0"/>
                  <a:cs typeface="Poppins" panose="00000500000000000000" pitchFamily="2" charset="0"/>
                </a:rPr>
                <a:t> compañía consolidará su posición en los mercados nacionales e internacionales, a través de una oferta de frutas</a:t>
              </a:r>
              <a:r>
                <a:rPr lang="en-US" b="1" i="1" dirty="0">
                  <a:solidFill>
                    <a:schemeClr val="accent2"/>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2"/>
                  </a:solidFill>
                  <a:latin typeface="Poppins" panose="00000500000000000000" pitchFamily="2" charset="0"/>
                  <a:ea typeface="Calibri" panose="020F0502020204030204" pitchFamily="34" charset="0"/>
                  <a:cs typeface="Poppins" panose="00000500000000000000" pitchFamily="2" charset="0"/>
                </a:rPr>
                <a:t>inócuas</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2"/>
                  </a:solidFill>
                  <a:effectLst/>
                  <a:latin typeface="Poppins" panose="00000500000000000000" pitchFamily="2" charset="0"/>
                  <a:ea typeface="Calibri" panose="020F0502020204030204" pitchFamily="34" charset="0"/>
                  <a:cs typeface="Poppins" panose="00000500000000000000" pitchFamily="2" charset="0"/>
                </a:rPr>
                <a:t>saludables</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i="1" dirty="0">
                  <a:effectLst/>
                  <a:latin typeface="Poppins" panose="00000500000000000000" pitchFamily="2" charset="0"/>
                  <a:ea typeface="Calibri" panose="020F0502020204030204" pitchFamily="34" charset="0"/>
                  <a:cs typeface="Poppins" panose="00000500000000000000" pitchFamily="2" charset="0"/>
                </a:rPr>
                <a:t>y </a:t>
              </a:r>
              <a:r>
                <a:rPr lang="en-US"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producidas</a:t>
              </a:r>
              <a:r>
                <a:rPr lang="en-US" b="1" i="1" dirty="0">
                  <a:solidFill>
                    <a:schemeClr val="accent6"/>
                  </a:solidFill>
                  <a:latin typeface="Poppins" panose="00000500000000000000" pitchFamily="2" charset="0"/>
                  <a:ea typeface="Calibri" panose="020F0502020204030204" pitchFamily="34" charset="0"/>
                  <a:cs typeface="Poppins" panose="00000500000000000000" pitchFamily="2" charset="0"/>
                </a:rPr>
                <a:t> de forma </a:t>
              </a:r>
              <a:r>
                <a:rPr lang="en-US"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sostenible</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n-US" i="1" dirty="0" err="1">
                  <a:latin typeface="Poppins" panose="00000500000000000000" pitchFamily="2" charset="0"/>
                  <a:ea typeface="Calibri" panose="020F0502020204030204" pitchFamily="34" charset="0"/>
                  <a:cs typeface="Poppins" panose="00000500000000000000" pitchFamily="2" charset="0"/>
                </a:rPr>
                <a:t>aumentando</a:t>
              </a:r>
              <a:r>
                <a:rPr lang="en-US" i="1" dirty="0">
                  <a:latin typeface="Poppins" panose="00000500000000000000" pitchFamily="2" charset="0"/>
                  <a:ea typeface="Calibri" panose="020F0502020204030204" pitchFamily="34" charset="0"/>
                  <a:cs typeface="Poppins" panose="00000500000000000000" pitchFamily="2" charset="0"/>
                </a:rPr>
                <a:t> la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rentabilidad</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de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los</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productores</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i="1" dirty="0">
                  <a:latin typeface="Poppins" panose="00000500000000000000" pitchFamily="2" charset="0"/>
                  <a:ea typeface="Calibri" panose="020F0502020204030204" pitchFamily="34" charset="0"/>
                  <a:cs typeface="Poppins" panose="00000500000000000000" pitchFamily="2" charset="0"/>
                </a:rPr>
                <a:t>y</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s-ES" b="1" i="1" dirty="0">
                  <a:solidFill>
                    <a:schemeClr val="accent5"/>
                  </a:solidFill>
                  <a:latin typeface="Poppins" panose="00000500000000000000" pitchFamily="2" charset="0"/>
                  <a:ea typeface="Calibri" panose="020F0502020204030204" pitchFamily="34" charset="0"/>
                  <a:cs typeface="Poppins" panose="00000500000000000000" pitchFamily="2" charset="0"/>
                </a:rPr>
                <a:t>bienestar de todos los trabajadores".</a:t>
              </a:r>
              <a:endParaRPr lang="en-US" i="1" dirty="0">
                <a:effectLst/>
                <a:latin typeface="Poppins" panose="00000500000000000000" pitchFamily="2" charset="0"/>
                <a:ea typeface="Calibri" panose="020F0502020204030204" pitchFamily="34" charset="0"/>
                <a:cs typeface="Poppins" panose="00000500000000000000" pitchFamily="2" charset="0"/>
              </a:endParaRPr>
            </a:p>
          </p:txBody>
        </p:sp>
        <p:pic>
          <p:nvPicPr>
            <p:cNvPr id="14" name="Picture 13">
              <a:extLst>
                <a:ext uri="{FF2B5EF4-FFF2-40B4-BE49-F238E27FC236}">
                  <a16:creationId xmlns:a16="http://schemas.microsoft.com/office/drawing/2014/main" id="{1543857C-9374-94D5-F17E-8905310B94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4383" y="2501673"/>
              <a:ext cx="1271838" cy="821259"/>
            </a:xfrm>
            <a:prstGeom prst="rect">
              <a:avLst/>
            </a:prstGeom>
            <a:grpFill/>
          </p:spPr>
        </p:pic>
        <p:sp>
          <p:nvSpPr>
            <p:cNvPr id="15" name="Content Placeholder 2">
              <a:extLst>
                <a:ext uri="{FF2B5EF4-FFF2-40B4-BE49-F238E27FC236}">
                  <a16:creationId xmlns:a16="http://schemas.microsoft.com/office/drawing/2014/main" id="{559EE7AA-7458-C64E-60F2-FFC5DFBFDC55}"/>
                </a:ext>
              </a:extLst>
            </p:cNvPr>
            <p:cNvSpPr txBox="1">
              <a:spLocks/>
            </p:cNvSpPr>
            <p:nvPr/>
          </p:nvSpPr>
          <p:spPr>
            <a:xfrm>
              <a:off x="1836869" y="2691806"/>
              <a:ext cx="3533669" cy="543675"/>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Poppins" panose="00000500000000000000" pitchFamily="2" charset="0"/>
                  <a:ea typeface="Calibri" panose="020F0502020204030204" pitchFamily="34" charset="0"/>
                  <a:cs typeface="Poppins" panose="00000500000000000000" pitchFamily="2" charset="0"/>
                </a:rPr>
                <a:t>Meta de la “</a:t>
              </a:r>
              <a:r>
                <a:rPr lang="en-US" sz="2000" b="1" dirty="0" err="1">
                  <a:latin typeface="Poppins" panose="00000500000000000000" pitchFamily="2" charset="0"/>
                  <a:ea typeface="Calibri" panose="020F0502020204030204" pitchFamily="34" charset="0"/>
                  <a:cs typeface="Poppins" panose="00000500000000000000" pitchFamily="2" charset="0"/>
                </a:rPr>
                <a:t>Empresa</a:t>
              </a:r>
              <a:r>
                <a:rPr lang="en-US" sz="2000" b="1" dirty="0">
                  <a:latin typeface="Poppins" panose="00000500000000000000" pitchFamily="2" charset="0"/>
                  <a:ea typeface="Calibri" panose="020F0502020204030204" pitchFamily="34" charset="0"/>
                  <a:cs typeface="Poppins" panose="00000500000000000000" pitchFamily="2" charset="0"/>
                </a:rPr>
                <a:t> A”</a:t>
              </a:r>
            </a:p>
          </p:txBody>
        </p:sp>
      </p:grpSp>
      <p:pic>
        <p:nvPicPr>
          <p:cNvPr id="3" name="Picture 2" descr="A black text on a white background&#10;&#10;Description automatically generated">
            <a:extLst>
              <a:ext uri="{FF2B5EF4-FFF2-40B4-BE49-F238E27FC236}">
                <a16:creationId xmlns:a16="http://schemas.microsoft.com/office/drawing/2014/main" id="{F7AF7E38-DCA7-2C16-BE74-A4D214638F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2605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52CF2734-CD70-DA11-F488-30E4A52C398B}"/>
              </a:ext>
            </a:extLst>
          </p:cNvPr>
          <p:cNvSpPr/>
          <p:nvPr/>
        </p:nvSpPr>
        <p:spPr>
          <a:xfrm>
            <a:off x="209549" y="1592615"/>
            <a:ext cx="11823425" cy="4702168"/>
          </a:xfrm>
          <a:prstGeom prst="roundRect">
            <a:avLst>
              <a:gd name="adj" fmla="val 7648"/>
            </a:avLst>
          </a:prstGeom>
          <a:noFill/>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0">
            <a:extLst>
              <a:ext uri="{FF2B5EF4-FFF2-40B4-BE49-F238E27FC236}">
                <a16:creationId xmlns:a16="http://schemas.microsoft.com/office/drawing/2014/main" id="{C454DEE8-8BA8-C0DB-D4B8-CFD697E2390F}"/>
              </a:ext>
            </a:extLst>
          </p:cNvPr>
          <p:cNvSpPr txBox="1"/>
          <p:nvPr/>
        </p:nvSpPr>
        <p:spPr>
          <a:xfrm>
            <a:off x="1222041" y="6090998"/>
            <a:ext cx="9936891" cy="430887"/>
          </a:xfrm>
          <a:prstGeom prst="rect">
            <a:avLst/>
          </a:prstGeom>
          <a:solidFill>
            <a:schemeClr val="bg1"/>
          </a:solidFill>
        </p:spPr>
        <p:txBody>
          <a:bodyPr wrap="square" lIns="0" tIns="0" rIns="0" bIns="0" rtlCol="0" anchor="t">
            <a:spAutoFit/>
          </a:bodyPr>
          <a:lstStyle/>
          <a:p>
            <a:pPr algn="ctr"/>
            <a:r>
              <a:rPr lang="es-ES" sz="1400" dirty="0">
                <a:solidFill>
                  <a:schemeClr val="accent4">
                    <a:lumMod val="75000"/>
                  </a:schemeClr>
                </a:solidFill>
                <a:latin typeface="Poppins" panose="00000500000000000000" pitchFamily="2" charset="0"/>
                <a:cs typeface="Poppins" panose="00000500000000000000" pitchFamily="2" charset="0"/>
                <a:sym typeface="Garet Bold"/>
              </a:rPr>
              <a:t>Fenómenos meteorológicos extremos y regulaciones ambientales y sociales más estrictas en los mercados
Beneficiarios: la empresa, los productores de la empresa y los trabajadores</a:t>
            </a:r>
            <a:endParaRPr lang="en-US" sz="1400" dirty="0">
              <a:solidFill>
                <a:schemeClr val="accent4">
                  <a:lumMod val="75000"/>
                </a:schemeClr>
              </a:solidFill>
              <a:latin typeface="Poppins" panose="00000500000000000000" pitchFamily="2" charset="0"/>
              <a:cs typeface="Poppins" panose="00000500000000000000" pitchFamily="2" charset="0"/>
              <a:sym typeface="Garet Bold"/>
            </a:endParaRP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Title 1">
            <a:extLst>
              <a:ext uri="{FF2B5EF4-FFF2-40B4-BE49-F238E27FC236}">
                <a16:creationId xmlns:a16="http://schemas.microsoft.com/office/drawing/2014/main" id="{F9271F5B-F3EC-B1AA-3DB8-89A3A54A1C59}"/>
              </a:ext>
            </a:extLst>
          </p:cNvPr>
          <p:cNvSpPr txBox="1">
            <a:spLocks/>
          </p:cNvSpPr>
          <p:nvPr/>
        </p:nvSpPr>
        <p:spPr>
          <a:xfrm>
            <a:off x="980825" y="1041400"/>
            <a:ext cx="9802557" cy="54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Poppins" panose="00000500000000000000" pitchFamily="2" charset="0"/>
                <a:cs typeface="Poppins" panose="00000500000000000000" pitchFamily="2" charset="0"/>
              </a:rPr>
              <a:t>Ejemplo</a:t>
            </a:r>
            <a:r>
              <a:rPr lang="en-US" sz="2800" dirty="0">
                <a:latin typeface="Poppins" panose="00000500000000000000" pitchFamily="2" charset="0"/>
                <a:cs typeface="Poppins" panose="00000500000000000000" pitchFamily="2" charset="0"/>
              </a:rPr>
              <a:t> (</a:t>
            </a:r>
            <a:r>
              <a:rPr lang="en-US" sz="2800" dirty="0" err="1">
                <a:latin typeface="Poppins" panose="00000500000000000000" pitchFamily="2" charset="0"/>
                <a:cs typeface="Poppins" panose="00000500000000000000" pitchFamily="2" charset="0"/>
              </a:rPr>
              <a:t>continuación</a:t>
            </a:r>
            <a:r>
              <a:rPr lang="en-US" sz="2800" dirty="0">
                <a:latin typeface="Poppins" panose="00000500000000000000" pitchFamily="2" charset="0"/>
                <a:cs typeface="Poppins" panose="00000500000000000000" pitchFamily="2" charset="0"/>
              </a:rPr>
              <a:t>)</a:t>
            </a:r>
            <a:endParaRPr lang="en-US" sz="2800" dirty="0">
              <a:solidFill>
                <a:srgbClr val="314C14"/>
              </a:solidFill>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076BF6BC-9393-4E81-2D35-97297E61F67D}"/>
              </a:ext>
            </a:extLst>
          </p:cNvPr>
          <p:cNvGrpSpPr/>
          <p:nvPr/>
        </p:nvGrpSpPr>
        <p:grpSpPr>
          <a:xfrm>
            <a:off x="8524346" y="1761271"/>
            <a:ext cx="3419414" cy="4590455"/>
            <a:chOff x="8398513" y="2554355"/>
            <a:chExt cx="3918757" cy="4862098"/>
          </a:xfrm>
        </p:grpSpPr>
        <p:sp>
          <p:nvSpPr>
            <p:cNvPr id="8" name="Arrow: Chevron 7">
              <a:extLst>
                <a:ext uri="{FF2B5EF4-FFF2-40B4-BE49-F238E27FC236}">
                  <a16:creationId xmlns:a16="http://schemas.microsoft.com/office/drawing/2014/main" id="{CCD73165-639A-6891-BDC0-C9572225F23C}"/>
                </a:ext>
              </a:extLst>
            </p:cNvPr>
            <p:cNvSpPr/>
            <p:nvPr/>
          </p:nvSpPr>
          <p:spPr>
            <a:xfrm>
              <a:off x="8643757" y="2554355"/>
              <a:ext cx="3458174" cy="1507114"/>
            </a:xfrm>
            <a:prstGeom prst="chevron">
              <a:avLst>
                <a:gd name="adj" fmla="val 3851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30766EC-1328-8D68-9509-4D8F554D5E2A}"/>
                </a:ext>
              </a:extLst>
            </p:cNvPr>
            <p:cNvSpPr txBox="1"/>
            <p:nvPr/>
          </p:nvSpPr>
          <p:spPr>
            <a:xfrm>
              <a:off x="9352859" y="2727051"/>
              <a:ext cx="2154526" cy="717176"/>
            </a:xfrm>
            <a:prstGeom prst="rect">
              <a:avLst/>
            </a:prstGeom>
            <a:noFill/>
          </p:spPr>
          <p:txBody>
            <a:bodyPr wrap="square" rtlCol="0">
              <a:spAutoFit/>
            </a:bodyPr>
            <a:lstStyle/>
            <a:p>
              <a:pPr algn="ctr"/>
              <a:r>
                <a:rPr lang="en-US" sz="2000" b="1" dirty="0">
                  <a:solidFill>
                    <a:schemeClr val="bg1"/>
                  </a:solidFill>
                  <a:latin typeface="Poppins" panose="00000500000000000000" pitchFamily="2" charset="0"/>
                  <a:cs typeface="Poppins" panose="00000500000000000000" pitchFamily="2" charset="0"/>
                </a:rPr>
                <a:t>1. </a:t>
              </a:r>
            </a:p>
            <a:p>
              <a:pPr algn="ctr"/>
              <a:r>
                <a:rPr lang="en-US" b="1" dirty="0">
                  <a:solidFill>
                    <a:schemeClr val="bg1"/>
                  </a:solidFill>
                  <a:latin typeface="Poppins" panose="00000500000000000000" pitchFamily="2" charset="0"/>
                  <a:cs typeface="Poppins" panose="00000500000000000000" pitchFamily="2" charset="0"/>
                </a:rPr>
                <a:t>Meta</a:t>
              </a:r>
              <a:endParaRPr lang="en-US" dirty="0"/>
            </a:p>
          </p:txBody>
        </p:sp>
        <p:sp>
          <p:nvSpPr>
            <p:cNvPr id="15" name="Freeform: Shape 14">
              <a:extLst>
                <a:ext uri="{FF2B5EF4-FFF2-40B4-BE49-F238E27FC236}">
                  <a16:creationId xmlns:a16="http://schemas.microsoft.com/office/drawing/2014/main" id="{C785B7DF-F165-3FB7-9E6C-D62B71579C24}"/>
                </a:ext>
              </a:extLst>
            </p:cNvPr>
            <p:cNvSpPr/>
            <p:nvPr/>
          </p:nvSpPr>
          <p:spPr>
            <a:xfrm>
              <a:off x="8398513" y="4234165"/>
              <a:ext cx="3918757" cy="3182288"/>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a:r>
                <a:rPr lang="en-US" sz="1600" i="1" dirty="0">
                  <a:effectLst/>
                  <a:latin typeface="Poppins" panose="00000500000000000000" pitchFamily="2" charset="0"/>
                  <a:ea typeface="Calibri" panose="020F0502020204030204" pitchFamily="34" charset="0"/>
                  <a:cs typeface="Poppins" panose="00000500000000000000" pitchFamily="2" charset="0"/>
                </a:rPr>
                <a:t>“</a:t>
              </a:r>
              <a:r>
                <a:rPr lang="es-ES" sz="1600" i="1" dirty="0">
                  <a:latin typeface="Poppins" panose="00000500000000000000" pitchFamily="2" charset="0"/>
                  <a:ea typeface="Calibri" panose="020F0502020204030204" pitchFamily="34" charset="0"/>
                  <a:cs typeface="Poppins" panose="00000500000000000000" pitchFamily="2" charset="0"/>
                </a:rPr>
                <a:t>En la próxima década, a pesar de </a:t>
              </a:r>
              <a:r>
                <a:rPr lang="en-US" sz="1600"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fenómenos</a:t>
              </a:r>
              <a:r>
                <a:rPr lang="en-US" sz="1600"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sz="1600"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meteorológicos</a:t>
              </a:r>
              <a:r>
                <a:rPr lang="en-US" sz="1600"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sz="1600"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extremos</a:t>
              </a:r>
              <a:r>
                <a:rPr lang="en-US" sz="1600" i="1" dirty="0">
                  <a:effectLst/>
                  <a:latin typeface="Poppins" panose="00000500000000000000" pitchFamily="2" charset="0"/>
                  <a:ea typeface="Calibri" panose="020F0502020204030204" pitchFamily="34" charset="0"/>
                  <a:cs typeface="Poppins" panose="00000500000000000000" pitchFamily="2" charset="0"/>
                </a:rPr>
                <a:t>– </a:t>
              </a:r>
              <a:r>
                <a:rPr lang="es-ES" sz="1600" i="1" dirty="0">
                  <a:effectLst/>
                  <a:latin typeface="Poppins" panose="00000500000000000000" pitchFamily="2" charset="0"/>
                  <a:ea typeface="Calibri" panose="020F0502020204030204" pitchFamily="34" charset="0"/>
                  <a:cs typeface="Poppins" panose="00000500000000000000" pitchFamily="2" charset="0"/>
                </a:rPr>
                <a:t>la</a:t>
              </a:r>
              <a:r>
                <a:rPr lang="es-ES" sz="1600" i="1" dirty="0">
                  <a:latin typeface="Poppins" panose="00000500000000000000" pitchFamily="2" charset="0"/>
                  <a:ea typeface="Calibri" panose="020F0502020204030204" pitchFamily="34" charset="0"/>
                  <a:cs typeface="Poppins" panose="00000500000000000000" pitchFamily="2" charset="0"/>
                </a:rPr>
                <a:t> compañía consolidará su posición en los mercados, a través de una oferta de frutas</a:t>
              </a:r>
              <a:r>
                <a:rPr lang="en-US" sz="1600" b="1" i="1" dirty="0">
                  <a:solidFill>
                    <a:schemeClr val="accent2"/>
                  </a:solidFill>
                  <a:latin typeface="Poppins" panose="00000500000000000000" pitchFamily="2" charset="0"/>
                  <a:ea typeface="Calibri" panose="020F0502020204030204" pitchFamily="34" charset="0"/>
                  <a:cs typeface="Poppins" panose="00000500000000000000" pitchFamily="2" charset="0"/>
                </a:rPr>
                <a:t> </a:t>
              </a:r>
              <a:r>
                <a:rPr lang="en-US" sz="1600" b="1" i="1" dirty="0" err="1">
                  <a:solidFill>
                    <a:schemeClr val="accent2"/>
                  </a:solidFill>
                  <a:latin typeface="Poppins" panose="00000500000000000000" pitchFamily="2" charset="0"/>
                  <a:ea typeface="Calibri" panose="020F0502020204030204" pitchFamily="34" charset="0"/>
                  <a:cs typeface="Poppins" panose="00000500000000000000" pitchFamily="2" charset="0"/>
                </a:rPr>
                <a:t>inócuas</a:t>
              </a:r>
              <a:r>
                <a:rPr lang="en-US" sz="1600"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sz="1600" b="1" i="1" dirty="0" err="1">
                  <a:solidFill>
                    <a:schemeClr val="accent2"/>
                  </a:solidFill>
                  <a:effectLst/>
                  <a:latin typeface="Poppins" panose="00000500000000000000" pitchFamily="2" charset="0"/>
                  <a:ea typeface="Calibri" panose="020F0502020204030204" pitchFamily="34" charset="0"/>
                  <a:cs typeface="Poppins" panose="00000500000000000000" pitchFamily="2" charset="0"/>
                </a:rPr>
                <a:t>saludables</a:t>
              </a:r>
              <a:r>
                <a:rPr lang="en-US" sz="1600"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sz="1600" i="1" dirty="0">
                  <a:effectLst/>
                  <a:latin typeface="Poppins" panose="00000500000000000000" pitchFamily="2" charset="0"/>
                  <a:ea typeface="Calibri" panose="020F0502020204030204" pitchFamily="34" charset="0"/>
                  <a:cs typeface="Poppins" panose="00000500000000000000" pitchFamily="2" charset="0"/>
                </a:rPr>
                <a:t>y </a:t>
              </a:r>
              <a:r>
                <a:rPr lang="en-US" sz="1600"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producidas</a:t>
              </a:r>
              <a:r>
                <a:rPr lang="en-US" sz="1600" b="1" i="1" dirty="0">
                  <a:solidFill>
                    <a:schemeClr val="accent6"/>
                  </a:solidFill>
                  <a:latin typeface="Poppins" panose="00000500000000000000" pitchFamily="2" charset="0"/>
                  <a:ea typeface="Calibri" panose="020F0502020204030204" pitchFamily="34" charset="0"/>
                  <a:cs typeface="Poppins" panose="00000500000000000000" pitchFamily="2" charset="0"/>
                </a:rPr>
                <a:t> de forma </a:t>
              </a:r>
              <a:r>
                <a:rPr lang="en-US" sz="1600"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sostenible</a:t>
              </a:r>
              <a:r>
                <a:rPr lang="en-US" sz="1600" i="1" dirty="0">
                  <a:effectLst/>
                  <a:latin typeface="Poppins" panose="00000500000000000000" pitchFamily="2" charset="0"/>
                  <a:ea typeface="Calibri" panose="020F0502020204030204" pitchFamily="34" charset="0"/>
                  <a:cs typeface="Poppins" panose="00000500000000000000" pitchFamily="2" charset="0"/>
                </a:rPr>
                <a:t>, </a:t>
              </a:r>
              <a:r>
                <a:rPr lang="en-US" sz="1600" i="1" dirty="0" err="1">
                  <a:latin typeface="Poppins" panose="00000500000000000000" pitchFamily="2" charset="0"/>
                  <a:ea typeface="Calibri" panose="020F0502020204030204" pitchFamily="34" charset="0"/>
                  <a:cs typeface="Poppins" panose="00000500000000000000" pitchFamily="2" charset="0"/>
                </a:rPr>
                <a:t>aumentando</a:t>
              </a:r>
              <a:r>
                <a:rPr lang="en-US" sz="1600" i="1" dirty="0">
                  <a:latin typeface="Poppins" panose="00000500000000000000" pitchFamily="2" charset="0"/>
                  <a:ea typeface="Calibri" panose="020F0502020204030204" pitchFamily="34" charset="0"/>
                  <a:cs typeface="Poppins" panose="00000500000000000000" pitchFamily="2" charset="0"/>
                </a:rPr>
                <a:t> la </a:t>
              </a:r>
              <a:r>
                <a:rPr lang="en-US" sz="1600"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rentabilidad</a:t>
              </a:r>
              <a:r>
                <a:rPr lang="en-US" sz="1600"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de </a:t>
              </a:r>
              <a:r>
                <a:rPr lang="en-US" sz="1600"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los</a:t>
              </a:r>
              <a:r>
                <a:rPr lang="en-US" sz="1600"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sz="1600"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productores</a:t>
              </a:r>
              <a:r>
                <a:rPr lang="en-US" sz="1600"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sz="1600" i="1" dirty="0">
                  <a:latin typeface="Poppins" panose="00000500000000000000" pitchFamily="2" charset="0"/>
                  <a:ea typeface="Calibri" panose="020F0502020204030204" pitchFamily="34" charset="0"/>
                  <a:cs typeface="Poppins" panose="00000500000000000000" pitchFamily="2" charset="0"/>
                </a:rPr>
                <a:t>y</a:t>
              </a:r>
              <a:r>
                <a:rPr lang="en-US" sz="1600" i="1" dirty="0">
                  <a:effectLst/>
                  <a:latin typeface="Poppins" panose="00000500000000000000" pitchFamily="2" charset="0"/>
                  <a:ea typeface="Calibri" panose="020F0502020204030204" pitchFamily="34" charset="0"/>
                  <a:cs typeface="Poppins" panose="00000500000000000000" pitchFamily="2" charset="0"/>
                </a:rPr>
                <a:t> </a:t>
              </a:r>
              <a:r>
                <a:rPr lang="es-ES" sz="1600" b="1" i="1" dirty="0">
                  <a:solidFill>
                    <a:schemeClr val="accent5"/>
                  </a:solidFill>
                  <a:latin typeface="Poppins" panose="00000500000000000000" pitchFamily="2" charset="0"/>
                  <a:ea typeface="Calibri" panose="020F0502020204030204" pitchFamily="34" charset="0"/>
                  <a:cs typeface="Poppins" panose="00000500000000000000" pitchFamily="2" charset="0"/>
                </a:rPr>
                <a:t>bienestar de todos los trabajadores".</a:t>
              </a:r>
              <a:endParaRPr lang="en-US" sz="1600" i="1" dirty="0">
                <a:effectLst/>
                <a:latin typeface="Poppins" panose="00000500000000000000" pitchFamily="2" charset="0"/>
                <a:ea typeface="Calibri" panose="020F0502020204030204" pitchFamily="34" charset="0"/>
                <a:cs typeface="Poppins" panose="00000500000000000000" pitchFamily="2" charset="0"/>
              </a:endParaRPr>
            </a:p>
            <a:p>
              <a:pPr marL="0" lvl="0" indent="0" algn="ctr" defTabSz="488950">
                <a:lnSpc>
                  <a:spcPct val="100000"/>
                </a:lnSpc>
                <a:spcBef>
                  <a:spcPct val="0"/>
                </a:spcBef>
                <a:spcAft>
                  <a:spcPct val="35000"/>
                </a:spcAft>
                <a:buNone/>
              </a:pPr>
              <a:endParaRPr lang="en-GB" sz="1600" dirty="0">
                <a:latin typeface="Poppins" panose="00000500000000000000" pitchFamily="2" charset="0"/>
                <a:cs typeface="Poppins" panose="00000500000000000000" pitchFamily="2" charset="0"/>
              </a:endParaRPr>
            </a:p>
          </p:txBody>
        </p:sp>
      </p:grpSp>
      <p:sp>
        <p:nvSpPr>
          <p:cNvPr id="17" name="Freeform: Shape 16">
            <a:extLst>
              <a:ext uri="{FF2B5EF4-FFF2-40B4-BE49-F238E27FC236}">
                <a16:creationId xmlns:a16="http://schemas.microsoft.com/office/drawing/2014/main" id="{6CB7EBF7-2CBB-F278-1BD6-2B866C91DC48}"/>
              </a:ext>
            </a:extLst>
          </p:cNvPr>
          <p:cNvSpPr/>
          <p:nvPr/>
        </p:nvSpPr>
        <p:spPr>
          <a:xfrm>
            <a:off x="3307159" y="3322638"/>
            <a:ext cx="2255432" cy="1978147"/>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Para 2025, al menos el 50 % de los productores han reducido el uso de agroquímicos en un 15 % del consumo anual.</a:t>
            </a:r>
            <a:endParaRPr lang="en-US" sz="1600" kern="1200" dirty="0">
              <a:latin typeface="Poppins" panose="00000500000000000000" pitchFamily="2" charset="0"/>
              <a:cs typeface="Poppins" panose="00000500000000000000" pitchFamily="2" charset="0"/>
            </a:endParaRPr>
          </a:p>
        </p:txBody>
      </p:sp>
      <p:grpSp>
        <p:nvGrpSpPr>
          <p:cNvPr id="9" name="Group 8">
            <a:extLst>
              <a:ext uri="{FF2B5EF4-FFF2-40B4-BE49-F238E27FC236}">
                <a16:creationId xmlns:a16="http://schemas.microsoft.com/office/drawing/2014/main" id="{29A6F4FE-8642-323D-BB12-E70D3D9DAEA9}"/>
              </a:ext>
            </a:extLst>
          </p:cNvPr>
          <p:cNvGrpSpPr/>
          <p:nvPr/>
        </p:nvGrpSpPr>
        <p:grpSpPr>
          <a:xfrm>
            <a:off x="3133308" y="1775276"/>
            <a:ext cx="3017520" cy="1415352"/>
            <a:chOff x="3464083" y="2109749"/>
            <a:chExt cx="3017520" cy="1415352"/>
          </a:xfrm>
        </p:grpSpPr>
        <p:sp>
          <p:nvSpPr>
            <p:cNvPr id="11" name="Arrow: Chevron 10">
              <a:extLst>
                <a:ext uri="{FF2B5EF4-FFF2-40B4-BE49-F238E27FC236}">
                  <a16:creationId xmlns:a16="http://schemas.microsoft.com/office/drawing/2014/main" id="{1002D4F4-3A93-10C0-6C12-74DC851F76F4}"/>
                </a:ext>
              </a:extLst>
            </p:cNvPr>
            <p:cNvSpPr/>
            <p:nvPr/>
          </p:nvSpPr>
          <p:spPr>
            <a:xfrm>
              <a:off x="3464083" y="2109749"/>
              <a:ext cx="3017520" cy="1415352"/>
            </a:xfrm>
            <a:prstGeom prst="chevron">
              <a:avLst>
                <a:gd name="adj" fmla="val 3851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721DDFD-5BD9-1B0F-7CB6-9FDDC9035B2C}"/>
                </a:ext>
              </a:extLst>
            </p:cNvPr>
            <p:cNvSpPr txBox="1"/>
            <p:nvPr/>
          </p:nvSpPr>
          <p:spPr>
            <a:xfrm>
              <a:off x="3967542" y="2280076"/>
              <a:ext cx="2015652" cy="1200329"/>
            </a:xfrm>
            <a:prstGeom prst="rect">
              <a:avLst/>
            </a:prstGeom>
            <a:noFill/>
          </p:spPr>
          <p:txBody>
            <a:bodyPr wrap="square" rtlCol="0">
              <a:spAutoFit/>
            </a:bodyPr>
            <a:lstStyle/>
            <a:p>
              <a:pPr algn="ctr"/>
              <a:r>
                <a:rPr lang="en-US" b="1" dirty="0">
                  <a:solidFill>
                    <a:schemeClr val="bg1"/>
                  </a:solidFill>
                  <a:latin typeface="Poppins" panose="00000500000000000000" pitchFamily="2" charset="0"/>
                  <a:cs typeface="Poppins" panose="00000500000000000000" pitchFamily="2" charset="0"/>
                </a:rPr>
                <a:t>3.
</a:t>
              </a:r>
              <a:r>
                <a:rPr lang="en-US" b="1" dirty="0" err="1">
                  <a:solidFill>
                    <a:schemeClr val="bg1"/>
                  </a:solidFill>
                  <a:latin typeface="Poppins" panose="00000500000000000000" pitchFamily="2" charset="0"/>
                  <a:cs typeface="Poppins" panose="00000500000000000000" pitchFamily="2" charset="0"/>
                </a:rPr>
                <a:t>Definir</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los</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resultados</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corto</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plazo</a:t>
              </a:r>
              <a:r>
                <a:rPr lang="en-US" b="1" dirty="0">
                  <a:solidFill>
                    <a:schemeClr val="bg1"/>
                  </a:solidFill>
                  <a:latin typeface="Poppins" panose="00000500000000000000" pitchFamily="2" charset="0"/>
                  <a:cs typeface="Poppins" panose="00000500000000000000" pitchFamily="2" charset="0"/>
                </a:rPr>
                <a:t>)</a:t>
              </a:r>
              <a:endParaRPr lang="en-US" sz="1800" b="1" dirty="0">
                <a:solidFill>
                  <a:schemeClr val="bg1"/>
                </a:solidFill>
                <a:latin typeface="Poppins" panose="00000500000000000000" pitchFamily="2" charset="0"/>
                <a:cs typeface="Poppins" panose="00000500000000000000" pitchFamily="2" charset="0"/>
              </a:endParaRPr>
            </a:p>
          </p:txBody>
        </p:sp>
      </p:grpSp>
      <p:grpSp>
        <p:nvGrpSpPr>
          <p:cNvPr id="12" name="Group 11">
            <a:extLst>
              <a:ext uri="{FF2B5EF4-FFF2-40B4-BE49-F238E27FC236}">
                <a16:creationId xmlns:a16="http://schemas.microsoft.com/office/drawing/2014/main" id="{52A98ECC-725D-A76E-6D4B-0FD59B6E5393}"/>
              </a:ext>
            </a:extLst>
          </p:cNvPr>
          <p:cNvGrpSpPr/>
          <p:nvPr/>
        </p:nvGrpSpPr>
        <p:grpSpPr>
          <a:xfrm>
            <a:off x="446560" y="1761271"/>
            <a:ext cx="3017522" cy="1415352"/>
            <a:chOff x="860534" y="2102795"/>
            <a:chExt cx="3017522" cy="1415352"/>
          </a:xfrm>
        </p:grpSpPr>
        <p:sp>
          <p:nvSpPr>
            <p:cNvPr id="26" name="Arrow: Chevron 25">
              <a:extLst>
                <a:ext uri="{FF2B5EF4-FFF2-40B4-BE49-F238E27FC236}">
                  <a16:creationId xmlns:a16="http://schemas.microsoft.com/office/drawing/2014/main" id="{05731AAA-2AF0-D68D-F8E7-FE7BD8187CD5}"/>
                </a:ext>
              </a:extLst>
            </p:cNvPr>
            <p:cNvSpPr/>
            <p:nvPr/>
          </p:nvSpPr>
          <p:spPr>
            <a:xfrm>
              <a:off x="860534" y="2102795"/>
              <a:ext cx="3017522" cy="1415352"/>
            </a:xfrm>
            <a:prstGeom prst="chevron">
              <a:avLst>
                <a:gd name="adj" fmla="val 38513"/>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949DC4B8-E348-A4AB-0021-5D27980992AA}"/>
                </a:ext>
              </a:extLst>
            </p:cNvPr>
            <p:cNvSpPr txBox="1"/>
            <p:nvPr/>
          </p:nvSpPr>
          <p:spPr>
            <a:xfrm>
              <a:off x="1482465" y="2311320"/>
              <a:ext cx="1835133" cy="923330"/>
            </a:xfrm>
            <a:prstGeom prst="rect">
              <a:avLst/>
            </a:prstGeom>
            <a:noFill/>
          </p:spPr>
          <p:txBody>
            <a:bodyPr wrap="square" rtlCol="0">
              <a:spAutoFit/>
            </a:bodyPr>
            <a:lstStyle/>
            <a:p>
              <a:pPr algn="ctr"/>
              <a:r>
                <a:rPr lang="en-US" b="1">
                  <a:solidFill>
                    <a:schemeClr val="bg1"/>
                  </a:solidFill>
                  <a:latin typeface="Poppins" panose="00000500000000000000" pitchFamily="2" charset="0"/>
                  <a:cs typeface="Poppins" panose="00000500000000000000" pitchFamily="2" charset="0"/>
                </a:rPr>
                <a:t>4. 
Definir las actividades</a:t>
              </a:r>
              <a:endParaRPr lang="en-US" sz="1800" b="1" dirty="0">
                <a:solidFill>
                  <a:schemeClr val="bg1"/>
                </a:solidFill>
                <a:latin typeface="Poppins" panose="00000500000000000000" pitchFamily="2" charset="0"/>
                <a:cs typeface="Poppins" panose="00000500000000000000" pitchFamily="2" charset="0"/>
              </a:endParaRPr>
            </a:p>
          </p:txBody>
        </p:sp>
      </p:grpSp>
      <p:sp>
        <p:nvSpPr>
          <p:cNvPr id="28" name="Freeform: Shape 27">
            <a:extLst>
              <a:ext uri="{FF2B5EF4-FFF2-40B4-BE49-F238E27FC236}">
                <a16:creationId xmlns:a16="http://schemas.microsoft.com/office/drawing/2014/main" id="{F9FC292F-9ECC-15D4-0666-B01F145B0DAE}"/>
              </a:ext>
            </a:extLst>
          </p:cNvPr>
          <p:cNvSpPr/>
          <p:nvPr/>
        </p:nvSpPr>
        <p:spPr>
          <a:xfrm>
            <a:off x="382233" y="3299653"/>
            <a:ext cx="2435909" cy="255869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defTabSz="488950">
              <a:lnSpc>
                <a:spcPct val="100000"/>
              </a:lnSpc>
              <a:spcBef>
                <a:spcPct val="0"/>
              </a:spcBef>
              <a:spcAft>
                <a:spcPct val="35000"/>
              </a:spcAft>
              <a:buFont typeface="Arial" panose="020B0604020202020204" pitchFamily="34" charset="0"/>
              <a:buChar char="•"/>
            </a:pPr>
            <a:r>
              <a:rPr lang="es-ES" sz="1600">
                <a:latin typeface="Poppins" panose="00000500000000000000" pitchFamily="2" charset="0"/>
                <a:cs typeface="Poppins" panose="00000500000000000000" pitchFamily="2" charset="0"/>
              </a:rPr>
              <a:t>Capacitación de agricultores sobre MIP
Compra de insumos con menor carga química
Seminario impartido sobre reglamentación fitosanitaria y LMR</a:t>
            </a:r>
            <a:endParaRPr lang="en-US" sz="1600" kern="1200" dirty="0">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C4723833-CD6B-88A7-4174-89F87B10ACA0}"/>
              </a:ext>
            </a:extLst>
          </p:cNvPr>
          <p:cNvGrpSpPr/>
          <p:nvPr/>
        </p:nvGrpSpPr>
        <p:grpSpPr>
          <a:xfrm>
            <a:off x="5882103" y="1735686"/>
            <a:ext cx="3017520" cy="1477328"/>
            <a:chOff x="6069519" y="2084168"/>
            <a:chExt cx="3017520" cy="1477328"/>
          </a:xfrm>
        </p:grpSpPr>
        <p:sp>
          <p:nvSpPr>
            <p:cNvPr id="13" name="Arrow: Chevron 12">
              <a:extLst>
                <a:ext uri="{FF2B5EF4-FFF2-40B4-BE49-F238E27FC236}">
                  <a16:creationId xmlns:a16="http://schemas.microsoft.com/office/drawing/2014/main" id="{816BABFA-C044-7787-117B-4B6926697906}"/>
                </a:ext>
              </a:extLst>
            </p:cNvPr>
            <p:cNvSpPr/>
            <p:nvPr/>
          </p:nvSpPr>
          <p:spPr>
            <a:xfrm>
              <a:off x="6069519" y="2109753"/>
              <a:ext cx="3017520" cy="1422912"/>
            </a:xfrm>
            <a:prstGeom prst="chevron">
              <a:avLst>
                <a:gd name="adj" fmla="val 38513"/>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28A9D55D-26DD-E975-F429-B9E5323034E6}"/>
                </a:ext>
              </a:extLst>
            </p:cNvPr>
            <p:cNvSpPr txBox="1"/>
            <p:nvPr/>
          </p:nvSpPr>
          <p:spPr>
            <a:xfrm>
              <a:off x="6507736" y="2084168"/>
              <a:ext cx="2258994" cy="1477328"/>
            </a:xfrm>
            <a:prstGeom prst="rect">
              <a:avLst/>
            </a:prstGeom>
            <a:noFill/>
          </p:spPr>
          <p:txBody>
            <a:bodyPr wrap="square" rtlCol="0">
              <a:spAutoFit/>
            </a:bodyPr>
            <a:lstStyle/>
            <a:p>
              <a:pPr algn="ctr"/>
              <a:r>
                <a:rPr lang="en-US" b="1" dirty="0">
                  <a:solidFill>
                    <a:schemeClr val="bg1"/>
                  </a:solidFill>
                  <a:latin typeface="Poppins" panose="00000500000000000000" pitchFamily="2" charset="0"/>
                  <a:cs typeface="Poppins" panose="00000500000000000000" pitchFamily="2" charset="0"/>
                </a:rPr>
                <a:t>2.
</a:t>
              </a:r>
              <a:r>
                <a:rPr lang="en-US" b="1" dirty="0" err="1">
                  <a:solidFill>
                    <a:schemeClr val="bg1"/>
                  </a:solidFill>
                  <a:latin typeface="Poppins" panose="00000500000000000000" pitchFamily="2" charset="0"/>
                  <a:cs typeface="Poppins" panose="00000500000000000000" pitchFamily="2" charset="0"/>
                </a:rPr>
                <a:t>Definir</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los</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resultados</a:t>
              </a:r>
              <a:r>
                <a:rPr lang="en-US" b="1" dirty="0">
                  <a:solidFill>
                    <a:schemeClr val="bg1"/>
                  </a:solidFill>
                  <a:latin typeface="Poppins" panose="00000500000000000000" pitchFamily="2" charset="0"/>
                  <a:cs typeface="Poppins" panose="00000500000000000000" pitchFamily="2" charset="0"/>
                </a:rPr>
                <a:t> (</a:t>
              </a:r>
              <a:r>
                <a:rPr lang="en-US" b="1" dirty="0" err="1">
                  <a:solidFill>
                    <a:schemeClr val="bg1"/>
                  </a:solidFill>
                  <a:latin typeface="Poppins" panose="00000500000000000000" pitchFamily="2" charset="0"/>
                  <a:cs typeface="Poppins" panose="00000500000000000000" pitchFamily="2" charset="0"/>
                </a:rPr>
                <a:t>mediano</a:t>
              </a:r>
              <a:r>
                <a:rPr lang="en-US" b="1" dirty="0">
                  <a:solidFill>
                    <a:schemeClr val="bg1"/>
                  </a:solidFill>
                  <a:latin typeface="Poppins" panose="00000500000000000000" pitchFamily="2" charset="0"/>
                  <a:cs typeface="Poppins" panose="00000500000000000000" pitchFamily="2" charset="0"/>
                </a:rPr>
                <a:t> y largo </a:t>
              </a:r>
              <a:r>
                <a:rPr lang="en-US" b="1" dirty="0" err="1">
                  <a:solidFill>
                    <a:schemeClr val="bg1"/>
                  </a:solidFill>
                  <a:latin typeface="Poppins" panose="00000500000000000000" pitchFamily="2" charset="0"/>
                  <a:cs typeface="Poppins" panose="00000500000000000000" pitchFamily="2" charset="0"/>
                </a:rPr>
                <a:t>plazo</a:t>
              </a:r>
              <a:r>
                <a:rPr lang="en-US" b="1" dirty="0">
                  <a:solidFill>
                    <a:schemeClr val="bg1"/>
                  </a:solidFill>
                  <a:latin typeface="Poppins" panose="00000500000000000000" pitchFamily="2" charset="0"/>
                  <a:cs typeface="Poppins" panose="00000500000000000000" pitchFamily="2" charset="0"/>
                </a:rPr>
                <a:t>)</a:t>
              </a:r>
              <a:endParaRPr lang="en-US" sz="1800" b="1" dirty="0">
                <a:solidFill>
                  <a:schemeClr val="bg1"/>
                </a:solidFill>
                <a:latin typeface="Poppins" panose="00000500000000000000" pitchFamily="2" charset="0"/>
                <a:cs typeface="Poppins" panose="00000500000000000000" pitchFamily="2" charset="0"/>
              </a:endParaRPr>
            </a:p>
          </p:txBody>
        </p:sp>
      </p:grpSp>
      <p:sp>
        <p:nvSpPr>
          <p:cNvPr id="16" name="Freeform: Shape 15">
            <a:extLst>
              <a:ext uri="{FF2B5EF4-FFF2-40B4-BE49-F238E27FC236}">
                <a16:creationId xmlns:a16="http://schemas.microsoft.com/office/drawing/2014/main" id="{8BFB652E-E645-E455-D121-10B00A85A132}"/>
              </a:ext>
            </a:extLst>
          </p:cNvPr>
          <p:cNvSpPr/>
          <p:nvPr/>
        </p:nvSpPr>
        <p:spPr>
          <a:xfrm>
            <a:off x="5915752" y="3266814"/>
            <a:ext cx="2435910" cy="204744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sz="1600" dirty="0">
                <a:latin typeface="Poppins" panose="00000500000000000000" pitchFamily="2" charset="0"/>
                <a:cs typeface="Poppins" panose="00000500000000000000" pitchFamily="2" charset="0"/>
              </a:rPr>
              <a:t>Para 2030, al menos el 30 % de toda la fruta cultivada y abastecida por la empresa se producirá utilizando prácticas agrícolas sostenibles.</a:t>
            </a:r>
            <a:endParaRPr lang="en-US" sz="1600" kern="1200" dirty="0">
              <a:latin typeface="Poppins" panose="00000500000000000000" pitchFamily="2"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589599D4-2DC3-6E76-A4B0-AD9618464C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305" y="922641"/>
            <a:ext cx="640931" cy="640931"/>
          </a:xfrm>
          <a:prstGeom prst="rect">
            <a:avLst/>
          </a:prstGeom>
        </p:spPr>
      </p:pic>
      <p:sp>
        <p:nvSpPr>
          <p:cNvPr id="3" name="TextBox 20">
            <a:extLst>
              <a:ext uri="{FF2B5EF4-FFF2-40B4-BE49-F238E27FC236}">
                <a16:creationId xmlns:a16="http://schemas.microsoft.com/office/drawing/2014/main" id="{F8F3748E-AC78-83D2-8664-B86E898AF469}"/>
              </a:ext>
            </a:extLst>
          </p:cNvPr>
          <p:cNvSpPr txBox="1"/>
          <p:nvPr/>
        </p:nvSpPr>
        <p:spPr>
          <a:xfrm>
            <a:off x="58516" y="6496419"/>
            <a:ext cx="6811133" cy="369332"/>
          </a:xfrm>
          <a:prstGeom prst="rect">
            <a:avLst/>
          </a:prstGeom>
        </p:spPr>
        <p:txBody>
          <a:bodyPr wrap="square" lIns="0" tIns="0" rIns="0" bIns="0" rtlCol="0" anchor="t">
            <a:spAutoFit/>
          </a:bodyPr>
          <a:lstStyle/>
          <a:p>
            <a:r>
              <a:rPr lang="es-ES" sz="1200" i="1" dirty="0">
                <a:solidFill>
                  <a:srgbClr val="314C14"/>
                </a:solidFill>
                <a:latin typeface="Poppins" panose="00000500000000000000" pitchFamily="2" charset="0"/>
                <a:cs typeface="Poppins" panose="00000500000000000000" pitchFamily="2" charset="0"/>
                <a:sym typeface="Garet Bold"/>
              </a:rPr>
              <a:t>Notas: MIP = Manejo integrado de plagas; </a:t>
            </a:r>
          </a:p>
          <a:p>
            <a:r>
              <a:rPr lang="es-ES" sz="1200" i="1" dirty="0">
                <a:solidFill>
                  <a:srgbClr val="314C14"/>
                </a:solidFill>
                <a:latin typeface="Poppins" panose="00000500000000000000" pitchFamily="2" charset="0"/>
                <a:cs typeface="Poppins" panose="00000500000000000000" pitchFamily="2" charset="0"/>
                <a:sym typeface="Garet Bold"/>
              </a:rPr>
              <a:t>LMRP=límites máximos de residuos</a:t>
            </a:r>
            <a:endParaRPr lang="en-US" sz="1200" dirty="0">
              <a:solidFill>
                <a:srgbClr val="314C14"/>
              </a:solidFill>
              <a:latin typeface="Poppins" panose="00000500000000000000" pitchFamily="2" charset="0"/>
              <a:cs typeface="Poppins" panose="00000500000000000000" pitchFamily="2" charset="0"/>
              <a:sym typeface="Garet Bold"/>
            </a:endParaRPr>
          </a:p>
        </p:txBody>
      </p:sp>
      <p:pic>
        <p:nvPicPr>
          <p:cNvPr id="18" name="Picture 17" descr="A black text on a white background&#10;&#10;Description automatically generated">
            <a:extLst>
              <a:ext uri="{FF2B5EF4-FFF2-40B4-BE49-F238E27FC236}">
                <a16:creationId xmlns:a16="http://schemas.microsoft.com/office/drawing/2014/main" id="{9812B371-998D-357F-CF9C-067FEEB124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3424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 grpId="0" animBg="1"/>
      <p:bldP spid="17" grpId="0"/>
      <p:bldP spid="28" grpId="0"/>
      <p:bldP spid="1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3">
            <a:extLst>
              <a:ext uri="{FF2B5EF4-FFF2-40B4-BE49-F238E27FC236}">
                <a16:creationId xmlns:a16="http://schemas.microsoft.com/office/drawing/2014/main" id="{F04A1C30-8526-CFCA-3A3C-9FD51EC4CAEA}"/>
              </a:ext>
            </a:extLst>
          </p:cNvPr>
          <p:cNvSpPr txBox="1"/>
          <p:nvPr/>
        </p:nvSpPr>
        <p:spPr>
          <a:xfrm>
            <a:off x="6278172" y="4694157"/>
            <a:ext cx="452085" cy="548526"/>
          </a:xfrm>
          <a:prstGeom prst="rect">
            <a:avLst/>
          </a:prstGeom>
        </p:spPr>
        <p:txBody>
          <a:bodyPr lIns="33867" tIns="33867" rIns="33867" bIns="33867" rtlCol="0" anchor="ctr"/>
          <a:lstStyle/>
          <a:p>
            <a:pPr algn="ctr">
              <a:lnSpc>
                <a:spcPts val="1773"/>
              </a:lnSpc>
            </a:pPr>
            <a:endParaRPr sz="1200" dirty="0"/>
          </a:p>
        </p:txBody>
      </p:sp>
      <p:sp>
        <p:nvSpPr>
          <p:cNvPr id="2" name="TextBox 18">
            <a:extLst>
              <a:ext uri="{FF2B5EF4-FFF2-40B4-BE49-F238E27FC236}">
                <a16:creationId xmlns:a16="http://schemas.microsoft.com/office/drawing/2014/main" id="{0191E927-EF0D-35D2-5C5E-360AAD7B5F6B}"/>
              </a:ext>
            </a:extLst>
          </p:cNvPr>
          <p:cNvSpPr txBox="1"/>
          <p:nvPr/>
        </p:nvSpPr>
        <p:spPr>
          <a:xfrm>
            <a:off x="4974944" y="4969407"/>
            <a:ext cx="3288873" cy="1572418"/>
          </a:xfrm>
          <a:prstGeom prst="rect">
            <a:avLst/>
          </a:prstGeom>
        </p:spPr>
        <p:txBody>
          <a:bodyPr wrap="square" lIns="0" tIns="0" rIns="0" bIns="0" rtlCol="0" anchor="t">
            <a:spAutoFit/>
          </a:bodyPr>
          <a:lstStyle/>
          <a:p>
            <a:pPr defTabSz="1371600">
              <a:lnSpc>
                <a:spcPct val="107000"/>
              </a:lnSpc>
              <a:defRPr/>
            </a:pPr>
            <a:r>
              <a:rPr lang="en-US" sz="1600" dirty="0">
                <a:latin typeface="Poppins" panose="00000500000000000000" pitchFamily="2" charset="0"/>
                <a:ea typeface="Roboto Light"/>
                <a:cs typeface="Poppins" panose="00000500000000000000" pitchFamily="2" charset="0"/>
              </a:rPr>
              <a:t>Para </a:t>
            </a:r>
            <a:r>
              <a:rPr lang="en-US" sz="1600" b="1" dirty="0" err="1">
                <a:solidFill>
                  <a:schemeClr val="accent6"/>
                </a:solidFill>
                <a:latin typeface="Poppins" panose="00000500000000000000" pitchFamily="2" charset="0"/>
                <a:ea typeface="Roboto Light"/>
                <a:cs typeface="Poppins" panose="00000500000000000000" pitchFamily="2" charset="0"/>
              </a:rPr>
              <a:t>producir</a:t>
            </a:r>
            <a:r>
              <a:rPr lang="en-US" sz="1600" b="1" dirty="0">
                <a:solidFill>
                  <a:schemeClr val="accent6"/>
                </a:solidFill>
                <a:latin typeface="Poppins" panose="00000500000000000000" pitchFamily="2" charset="0"/>
                <a:ea typeface="Roboto Light"/>
                <a:cs typeface="Poppins" panose="00000500000000000000" pitchFamily="2" charset="0"/>
              </a:rPr>
              <a:t> de forma </a:t>
            </a:r>
            <a:r>
              <a:rPr lang="en-US" sz="1600" b="1" dirty="0" err="1">
                <a:solidFill>
                  <a:schemeClr val="accent6"/>
                </a:solidFill>
                <a:latin typeface="Poppins" panose="00000500000000000000" pitchFamily="2" charset="0"/>
                <a:ea typeface="Roboto Light"/>
                <a:cs typeface="Poppins" panose="00000500000000000000" pitchFamily="2" charset="0"/>
              </a:rPr>
              <a:t>sostenible</a:t>
            </a:r>
            <a:r>
              <a:rPr lang="en-US" sz="1600" dirty="0">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s-ES" sz="1600" dirty="0">
                <a:latin typeface="Poppins" panose="00000500000000000000" pitchFamily="2" charset="0"/>
                <a:ea typeface="Roboto Light"/>
                <a:cs typeface="Poppins" panose="00000500000000000000" pitchFamily="2" charset="0"/>
              </a:rPr>
              <a:t>Aumentar la capacidad de los productores para reducir el uso de agua (capacitaciones)</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13" name="TextBox 18">
            <a:extLst>
              <a:ext uri="{FF2B5EF4-FFF2-40B4-BE49-F238E27FC236}">
                <a16:creationId xmlns:a16="http://schemas.microsoft.com/office/drawing/2014/main" id="{0C253F61-3DFB-1584-40DB-5DA02943D81C}"/>
              </a:ext>
            </a:extLst>
          </p:cNvPr>
          <p:cNvSpPr txBox="1"/>
          <p:nvPr/>
        </p:nvSpPr>
        <p:spPr>
          <a:xfrm>
            <a:off x="8468140" y="1961028"/>
            <a:ext cx="3537516" cy="1572418"/>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Para </a:t>
            </a:r>
            <a:r>
              <a:rPr lang="en-GB" sz="1600" dirty="0" err="1">
                <a:uFill>
                  <a:solidFill>
                    <a:srgbClr val="000000"/>
                  </a:solidFill>
                </a:uFill>
                <a:latin typeface="Poppins" panose="00000500000000000000" pitchFamily="2" charset="0"/>
                <a:ea typeface="Roboto Light"/>
                <a:cs typeface="Poppins" panose="00000500000000000000" pitchFamily="2" charset="0"/>
              </a:rPr>
              <a:t>mejorar</a:t>
            </a:r>
            <a:r>
              <a:rPr lang="en-GB" sz="1600" dirty="0">
                <a:uFill>
                  <a:solidFill>
                    <a:srgbClr val="000000"/>
                  </a:solidFill>
                </a:uFill>
                <a:latin typeface="Poppins" panose="00000500000000000000" pitchFamily="2" charset="0"/>
                <a:ea typeface="Roboto Light"/>
                <a:cs typeface="Poppins" panose="00000500000000000000" pitchFamily="2" charset="0"/>
              </a:rPr>
              <a:t> </a:t>
            </a:r>
            <a:r>
              <a:rPr lang="en-GB" sz="1600" dirty="0" err="1">
                <a:uFill>
                  <a:solidFill>
                    <a:srgbClr val="000000"/>
                  </a:solidFill>
                </a:uFill>
                <a:latin typeface="Poppins" panose="00000500000000000000" pitchFamily="2" charset="0"/>
                <a:ea typeface="Roboto Light"/>
                <a:cs typeface="Poppins" panose="00000500000000000000" pitchFamily="2" charset="0"/>
              </a:rPr>
              <a:t>el</a:t>
            </a:r>
            <a:r>
              <a:rPr lang="en-GB" sz="1600" dirty="0">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5"/>
                </a:solidFill>
                <a:uFill>
                  <a:solidFill>
                    <a:srgbClr val="000000"/>
                  </a:solidFill>
                </a:uFill>
                <a:latin typeface="Poppins" panose="00000500000000000000" pitchFamily="2" charset="0"/>
                <a:ea typeface="Roboto Light"/>
                <a:cs typeface="Poppins" panose="00000500000000000000" pitchFamily="2" charset="0"/>
              </a:rPr>
              <a:t>bienestar</a:t>
            </a:r>
            <a:r>
              <a:rPr lang="en-GB" sz="1600" b="1" dirty="0">
                <a:solidFill>
                  <a:schemeClr val="accent5"/>
                </a:solidFill>
                <a:uFill>
                  <a:solidFill>
                    <a:srgbClr val="000000"/>
                  </a:solidFill>
                </a:uFill>
                <a:latin typeface="Poppins" panose="00000500000000000000" pitchFamily="2" charset="0"/>
                <a:ea typeface="Roboto Light"/>
                <a:cs typeface="Poppins" panose="00000500000000000000" pitchFamily="2" charset="0"/>
              </a:rPr>
              <a:t> de </a:t>
            </a:r>
            <a:r>
              <a:rPr lang="en-GB" sz="1600" b="1" dirty="0" err="1">
                <a:solidFill>
                  <a:schemeClr val="accent5"/>
                </a:solidFill>
                <a:uFill>
                  <a:solidFill>
                    <a:srgbClr val="000000"/>
                  </a:solidFill>
                </a:uFill>
                <a:latin typeface="Poppins" panose="00000500000000000000" pitchFamily="2" charset="0"/>
                <a:ea typeface="Roboto Light"/>
                <a:cs typeface="Poppins" panose="00000500000000000000" pitchFamily="2" charset="0"/>
              </a:rPr>
              <a:t>los</a:t>
            </a:r>
            <a:r>
              <a:rPr lang="en-GB" sz="1600" b="1" dirty="0">
                <a:solidFill>
                  <a:schemeClr val="accent5"/>
                </a:solidFill>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5"/>
                </a:solidFill>
                <a:uFill>
                  <a:solidFill>
                    <a:srgbClr val="000000"/>
                  </a:solidFill>
                </a:uFill>
                <a:latin typeface="Poppins" panose="00000500000000000000" pitchFamily="2" charset="0"/>
                <a:ea typeface="Roboto Light"/>
                <a:cs typeface="Poppins" panose="00000500000000000000" pitchFamily="2" charset="0"/>
              </a:rPr>
              <a:t>trabajadores</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s-ES" sz="1600" dirty="0">
                <a:uFill>
                  <a:solidFill>
                    <a:srgbClr val="000000"/>
                  </a:solidFill>
                </a:uFill>
                <a:latin typeface="Poppins" panose="00000500000000000000" pitchFamily="2" charset="0"/>
                <a:ea typeface="Roboto Light"/>
                <a:cs typeface="Poppins" panose="00000500000000000000" pitchFamily="2" charset="0"/>
              </a:rPr>
              <a:t>Poner en marcha protocolos de salud y seguridad en el trabajo
Proporcionar acuerdos contractuales justos y formales</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pic>
        <p:nvPicPr>
          <p:cNvPr id="56" name="Picture 55" descr="A black and orange background&#10;&#10;Description automatically generated">
            <a:extLst>
              <a:ext uri="{FF2B5EF4-FFF2-40B4-BE49-F238E27FC236}">
                <a16:creationId xmlns:a16="http://schemas.microsoft.com/office/drawing/2014/main" id="{224D6D68-24AB-07CC-BC75-CD5F8A4A3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6" name="TextBox 18">
            <a:extLst>
              <a:ext uri="{FF2B5EF4-FFF2-40B4-BE49-F238E27FC236}">
                <a16:creationId xmlns:a16="http://schemas.microsoft.com/office/drawing/2014/main" id="{8990B62D-6A5F-D3BB-01FF-57F141F6D900}"/>
              </a:ext>
            </a:extLst>
          </p:cNvPr>
          <p:cNvSpPr txBox="1"/>
          <p:nvPr/>
        </p:nvSpPr>
        <p:spPr>
          <a:xfrm>
            <a:off x="4974944" y="2014036"/>
            <a:ext cx="3396172" cy="1308948"/>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Para </a:t>
            </a:r>
            <a:r>
              <a:rPr lang="en-GB" sz="1600" dirty="0" err="1">
                <a:uFill>
                  <a:solidFill>
                    <a:srgbClr val="000000"/>
                  </a:solidFill>
                </a:uFill>
                <a:latin typeface="Poppins" panose="00000500000000000000" pitchFamily="2" charset="0"/>
                <a:ea typeface="Roboto Light"/>
                <a:cs typeface="Poppins" panose="00000500000000000000" pitchFamily="2" charset="0"/>
              </a:rPr>
              <a:t>abordar</a:t>
            </a:r>
            <a:r>
              <a:rPr lang="en-GB" sz="1600" dirty="0">
                <a:uFill>
                  <a:solidFill>
                    <a:srgbClr val="000000"/>
                  </a:solidFill>
                </a:uFill>
                <a:latin typeface="Poppins" panose="00000500000000000000" pitchFamily="2" charset="0"/>
                <a:ea typeface="Roboto Light"/>
                <a:cs typeface="Poppins" panose="00000500000000000000" pitchFamily="2" charset="0"/>
              </a:rPr>
              <a:t> </a:t>
            </a:r>
            <a:r>
              <a:rPr lang="en-GB" sz="1600" dirty="0" err="1">
                <a:uFill>
                  <a:solidFill>
                    <a:srgbClr val="000000"/>
                  </a:solidFill>
                </a:uFill>
                <a:latin typeface="Poppins" panose="00000500000000000000" pitchFamily="2" charset="0"/>
                <a:ea typeface="Roboto Light"/>
                <a:cs typeface="Poppins" panose="00000500000000000000" pitchFamily="2" charset="0"/>
              </a:rPr>
              <a:t>los</a:t>
            </a:r>
            <a:r>
              <a:rPr lang="en-GB" sz="1600" dirty="0">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4"/>
                </a:solidFill>
                <a:uFill>
                  <a:solidFill>
                    <a:srgbClr val="000000"/>
                  </a:solidFill>
                </a:uFill>
                <a:latin typeface="Poppins" panose="00000500000000000000" pitchFamily="2" charset="0"/>
                <a:ea typeface="Roboto Light"/>
                <a:cs typeface="Poppins" panose="00000500000000000000" pitchFamily="2" charset="0"/>
              </a:rPr>
              <a:t>fenómenos</a:t>
            </a:r>
            <a:r>
              <a:rPr lang="en-GB" sz="1600" b="1" dirty="0">
                <a:solidFill>
                  <a:schemeClr val="accent4"/>
                </a:solidFill>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4"/>
                </a:solidFill>
                <a:uFill>
                  <a:solidFill>
                    <a:srgbClr val="000000"/>
                  </a:solidFill>
                </a:uFill>
                <a:latin typeface="Poppins" panose="00000500000000000000" pitchFamily="2" charset="0"/>
                <a:ea typeface="Roboto Light"/>
                <a:cs typeface="Poppins" panose="00000500000000000000" pitchFamily="2" charset="0"/>
              </a:rPr>
              <a:t>meteorológicos</a:t>
            </a:r>
            <a:r>
              <a:rPr lang="en-GB" sz="1600" b="1" dirty="0">
                <a:solidFill>
                  <a:schemeClr val="accent4"/>
                </a:solidFill>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4"/>
                </a:solidFill>
                <a:uFill>
                  <a:solidFill>
                    <a:srgbClr val="000000"/>
                  </a:solidFill>
                </a:uFill>
                <a:latin typeface="Poppins" panose="00000500000000000000" pitchFamily="2" charset="0"/>
                <a:ea typeface="Roboto Light"/>
                <a:cs typeface="Poppins" panose="00000500000000000000" pitchFamily="2" charset="0"/>
              </a:rPr>
              <a:t>extremos</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s-ES" sz="1600" dirty="0">
                <a:latin typeface="Poppins" panose="00000500000000000000" pitchFamily="2" charset="0"/>
                <a:ea typeface="Roboto Light"/>
                <a:cs typeface="Poppins" panose="00000500000000000000" pitchFamily="2" charset="0"/>
              </a:rPr>
              <a:t>Invertir en tecnologías resistentes al clima (riego, insumos, etc.)</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67" name="TextBox 18">
            <a:extLst>
              <a:ext uri="{FF2B5EF4-FFF2-40B4-BE49-F238E27FC236}">
                <a16:creationId xmlns:a16="http://schemas.microsoft.com/office/drawing/2014/main" id="{33753D81-CF7E-4A91-FE82-80F533A859F7}"/>
              </a:ext>
            </a:extLst>
          </p:cNvPr>
          <p:cNvSpPr txBox="1"/>
          <p:nvPr/>
        </p:nvSpPr>
        <p:spPr>
          <a:xfrm>
            <a:off x="4961692" y="3642003"/>
            <a:ext cx="3351512" cy="1045479"/>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Para </a:t>
            </a:r>
            <a:r>
              <a:rPr lang="en-GB" sz="1600" dirty="0" err="1">
                <a:uFill>
                  <a:solidFill>
                    <a:srgbClr val="000000"/>
                  </a:solidFill>
                </a:uFill>
                <a:latin typeface="Poppins" panose="00000500000000000000" pitchFamily="2" charset="0"/>
                <a:ea typeface="Roboto Light"/>
                <a:cs typeface="Poppins" panose="00000500000000000000" pitchFamily="2" charset="0"/>
              </a:rPr>
              <a:t>producir</a:t>
            </a:r>
            <a:r>
              <a:rPr lang="en-GB" sz="1600" dirty="0">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2"/>
                </a:solidFill>
                <a:uFill>
                  <a:solidFill>
                    <a:srgbClr val="000000"/>
                  </a:solidFill>
                </a:uFill>
                <a:latin typeface="Poppins" panose="00000500000000000000" pitchFamily="2" charset="0"/>
                <a:ea typeface="Roboto Light"/>
                <a:cs typeface="Poppins" panose="00000500000000000000" pitchFamily="2" charset="0"/>
              </a:rPr>
              <a:t>alimentos</a:t>
            </a:r>
            <a:r>
              <a:rPr lang="en-GB" sz="1600" b="1" dirty="0">
                <a:solidFill>
                  <a:schemeClr val="accent2"/>
                </a:solidFill>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2"/>
                </a:solidFill>
                <a:uFill>
                  <a:solidFill>
                    <a:srgbClr val="000000"/>
                  </a:solidFill>
                </a:uFill>
                <a:latin typeface="Poppins" panose="00000500000000000000" pitchFamily="2" charset="0"/>
                <a:ea typeface="Roboto Light"/>
                <a:cs typeface="Poppins" panose="00000500000000000000" pitchFamily="2" charset="0"/>
              </a:rPr>
              <a:t>inócuos</a:t>
            </a:r>
            <a:r>
              <a:rPr lang="en-GB" sz="1600" b="1" dirty="0">
                <a:solidFill>
                  <a:schemeClr val="accent2"/>
                </a:solidFill>
                <a:uFill>
                  <a:solidFill>
                    <a:srgbClr val="000000"/>
                  </a:solidFill>
                </a:uFill>
                <a:latin typeface="Poppins" panose="00000500000000000000" pitchFamily="2" charset="0"/>
                <a:ea typeface="Roboto Light"/>
                <a:cs typeface="Poppins" panose="00000500000000000000" pitchFamily="2" charset="0"/>
              </a:rPr>
              <a:t> y </a:t>
            </a:r>
            <a:r>
              <a:rPr lang="en-GB" sz="1600" b="1" dirty="0" err="1">
                <a:solidFill>
                  <a:schemeClr val="accent2"/>
                </a:solidFill>
                <a:uFill>
                  <a:solidFill>
                    <a:srgbClr val="000000"/>
                  </a:solidFill>
                </a:uFill>
                <a:latin typeface="Poppins" panose="00000500000000000000" pitchFamily="2" charset="0"/>
                <a:ea typeface="Roboto Light"/>
                <a:cs typeface="Poppins" panose="00000500000000000000" pitchFamily="2" charset="0"/>
              </a:rPr>
              <a:t>saludables</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s-ES" sz="1600" dirty="0">
                <a:latin typeface="Poppins" panose="00000500000000000000" pitchFamily="2" charset="0"/>
                <a:ea typeface="Roboto Light"/>
                <a:cs typeface="Poppins" panose="00000500000000000000" pitchFamily="2" charset="0"/>
              </a:rPr>
              <a:t>Reducir el uso de agroquímicos</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68" name="TextBox 18">
            <a:extLst>
              <a:ext uri="{FF2B5EF4-FFF2-40B4-BE49-F238E27FC236}">
                <a16:creationId xmlns:a16="http://schemas.microsoft.com/office/drawing/2014/main" id="{AE593D9A-9A5D-F0D2-315B-3093E2AA6453}"/>
              </a:ext>
            </a:extLst>
          </p:cNvPr>
          <p:cNvSpPr txBox="1"/>
          <p:nvPr/>
        </p:nvSpPr>
        <p:spPr>
          <a:xfrm>
            <a:off x="8468141" y="3962297"/>
            <a:ext cx="3537516" cy="2362826"/>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Para </a:t>
            </a:r>
            <a:r>
              <a:rPr lang="en-GB" sz="1600" dirty="0" err="1">
                <a:uFill>
                  <a:solidFill>
                    <a:srgbClr val="000000"/>
                  </a:solidFill>
                </a:uFill>
                <a:latin typeface="Poppins" panose="00000500000000000000" pitchFamily="2" charset="0"/>
                <a:ea typeface="Roboto Light"/>
                <a:cs typeface="Poppins" panose="00000500000000000000" pitchFamily="2" charset="0"/>
              </a:rPr>
              <a:t>mejorar</a:t>
            </a:r>
            <a:r>
              <a:rPr lang="en-GB" sz="1600" dirty="0">
                <a:uFill>
                  <a:solidFill>
                    <a:srgbClr val="000000"/>
                  </a:solidFill>
                </a:uFill>
                <a:latin typeface="Poppins" panose="00000500000000000000" pitchFamily="2" charset="0"/>
                <a:ea typeface="Roboto Light"/>
                <a:cs typeface="Poppins" panose="00000500000000000000" pitchFamily="2" charset="0"/>
              </a:rPr>
              <a:t> la </a:t>
            </a:r>
            <a:r>
              <a:rPr lang="en-GB" sz="1600" b="1" dirty="0" err="1">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rentabilidad</a:t>
            </a:r>
            <a:r>
              <a:rPr lang="en-GB" sz="1600" b="1" dirty="0">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 de </a:t>
            </a:r>
            <a:r>
              <a:rPr lang="en-GB" sz="1600" b="1" dirty="0" err="1">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los</a:t>
            </a:r>
            <a:r>
              <a:rPr lang="en-GB" sz="1600" b="1" dirty="0">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 </a:t>
            </a:r>
            <a:r>
              <a:rPr lang="en-GB" sz="1600" b="1" dirty="0" err="1">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productores</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s-ES" sz="1600" dirty="0">
                <a:uFill>
                  <a:solidFill>
                    <a:srgbClr val="000000"/>
                  </a:solidFill>
                </a:uFill>
                <a:latin typeface="Poppins" panose="00000500000000000000" pitchFamily="2" charset="0"/>
                <a:ea typeface="Roboto Light"/>
                <a:cs typeface="Poppins" panose="00000500000000000000" pitchFamily="2" charset="0"/>
              </a:rPr>
              <a:t>Establecer acuerdos contractuales justos y formales con los productores y proveedores
Concientizar a los consumidores sobre los desafíos de producción</a:t>
            </a:r>
            <a:endParaRPr lang="en-US" sz="1600" dirty="0">
              <a:latin typeface="Poppins" panose="00000500000000000000" pitchFamily="2" charset="0"/>
              <a:ea typeface="Roboto Light"/>
              <a:cs typeface="Poppins" panose="00000500000000000000" pitchFamily="2" charset="0"/>
            </a:endParaRPr>
          </a:p>
        </p:txBody>
      </p:sp>
      <p:sp>
        <p:nvSpPr>
          <p:cNvPr id="10" name="Title 1">
            <a:extLst>
              <a:ext uri="{FF2B5EF4-FFF2-40B4-BE49-F238E27FC236}">
                <a16:creationId xmlns:a16="http://schemas.microsoft.com/office/drawing/2014/main" id="{E3D3D676-8881-86CE-1BDE-10040298253F}"/>
              </a:ext>
            </a:extLst>
          </p:cNvPr>
          <p:cNvSpPr txBox="1">
            <a:spLocks/>
          </p:cNvSpPr>
          <p:nvPr/>
        </p:nvSpPr>
        <p:spPr>
          <a:xfrm>
            <a:off x="980825" y="1041400"/>
            <a:ext cx="9802557" cy="54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Poppins" panose="00000500000000000000" pitchFamily="2" charset="0"/>
                <a:cs typeface="Poppins" panose="00000500000000000000" pitchFamily="2" charset="0"/>
              </a:rPr>
              <a:t>Example (continued)</a:t>
            </a:r>
            <a:endParaRPr lang="en-US" sz="2800" dirty="0">
              <a:solidFill>
                <a:srgbClr val="314C14"/>
              </a:solidFill>
              <a:latin typeface="Poppins" panose="00000500000000000000" pitchFamily="2" charset="0"/>
              <a:cs typeface="Poppins" panose="00000500000000000000" pitchFamily="2" charset="0"/>
            </a:endParaRPr>
          </a:p>
        </p:txBody>
      </p:sp>
      <p:pic>
        <p:nvPicPr>
          <p:cNvPr id="12" name="Graphic 3" descr="Storytelling with solid fill">
            <a:extLst>
              <a:ext uri="{FF2B5EF4-FFF2-40B4-BE49-F238E27FC236}">
                <a16:creationId xmlns:a16="http://schemas.microsoft.com/office/drawing/2014/main" id="{5FB05717-28AD-A435-0578-E00C0CDD40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305" y="922641"/>
            <a:ext cx="731520" cy="731520"/>
          </a:xfrm>
          <a:prstGeom prst="rect">
            <a:avLst/>
          </a:prstGeom>
        </p:spPr>
      </p:pic>
      <p:grpSp>
        <p:nvGrpSpPr>
          <p:cNvPr id="3" name="Group 2">
            <a:extLst>
              <a:ext uri="{FF2B5EF4-FFF2-40B4-BE49-F238E27FC236}">
                <a16:creationId xmlns:a16="http://schemas.microsoft.com/office/drawing/2014/main" id="{FB44EDDC-77F0-6392-E1BB-65AE9958059D}"/>
              </a:ext>
            </a:extLst>
          </p:cNvPr>
          <p:cNvGrpSpPr/>
          <p:nvPr/>
        </p:nvGrpSpPr>
        <p:grpSpPr>
          <a:xfrm>
            <a:off x="410008" y="1929503"/>
            <a:ext cx="4118449" cy="4749593"/>
            <a:chOff x="471208" y="2400301"/>
            <a:chExt cx="5048869" cy="3917865"/>
          </a:xfrm>
          <a:solidFill>
            <a:srgbClr val="EBF1DE"/>
          </a:solidFill>
        </p:grpSpPr>
        <p:sp>
          <p:nvSpPr>
            <p:cNvPr id="5" name="Rectangle: Rounded Corners 4">
              <a:extLst>
                <a:ext uri="{FF2B5EF4-FFF2-40B4-BE49-F238E27FC236}">
                  <a16:creationId xmlns:a16="http://schemas.microsoft.com/office/drawing/2014/main" id="{C84D068C-8BF1-75B7-39E2-7C6352DE8E4E}"/>
                </a:ext>
              </a:extLst>
            </p:cNvPr>
            <p:cNvSpPr/>
            <p:nvPr/>
          </p:nvSpPr>
          <p:spPr>
            <a:xfrm>
              <a:off x="471208" y="2400301"/>
              <a:ext cx="5048869" cy="3917865"/>
            </a:xfrm>
            <a:prstGeom prst="roundRect">
              <a:avLst>
                <a:gd name="adj" fmla="val 10853"/>
              </a:avLst>
            </a:prstGeom>
            <a:grpFill/>
            <a:ln>
              <a:solidFill>
                <a:srgbClr val="314C1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r>
                <a:rPr lang="en-US" i="1" dirty="0">
                  <a:effectLst/>
                  <a:latin typeface="Poppins" panose="00000500000000000000" pitchFamily="2" charset="0"/>
                  <a:ea typeface="Calibri" panose="020F0502020204030204" pitchFamily="34" charset="0"/>
                  <a:cs typeface="Poppins" panose="00000500000000000000" pitchFamily="2" charset="0"/>
                </a:rPr>
                <a:t>“</a:t>
              </a:r>
              <a:r>
                <a:rPr lang="es-ES" i="1" dirty="0">
                  <a:latin typeface="Poppins" panose="00000500000000000000" pitchFamily="2" charset="0"/>
                  <a:ea typeface="Calibri" panose="020F0502020204030204" pitchFamily="34" charset="0"/>
                  <a:cs typeface="Poppins" panose="00000500000000000000" pitchFamily="2" charset="0"/>
                </a:rPr>
                <a:t>En la próxima década, a pesar de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fenómenos</a:t>
              </a:r>
              <a:r>
                <a:rPr lang="en-US"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meteorológicos</a:t>
              </a:r>
              <a:r>
                <a:rPr lang="en-US" b="1" i="1" dirty="0">
                  <a:solidFill>
                    <a:schemeClr val="accent4"/>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4"/>
                  </a:solidFill>
                  <a:latin typeface="Poppins" panose="00000500000000000000" pitchFamily="2" charset="0"/>
                  <a:ea typeface="Calibri" panose="020F0502020204030204" pitchFamily="34" charset="0"/>
                  <a:cs typeface="Poppins" panose="00000500000000000000" pitchFamily="2" charset="0"/>
                </a:rPr>
                <a:t>extremos</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s-ES" i="1" dirty="0">
                  <a:effectLst/>
                  <a:latin typeface="Poppins" panose="00000500000000000000" pitchFamily="2" charset="0"/>
                  <a:ea typeface="Calibri" panose="020F0502020204030204" pitchFamily="34" charset="0"/>
                  <a:cs typeface="Poppins" panose="00000500000000000000" pitchFamily="2" charset="0"/>
                </a:rPr>
                <a:t>la</a:t>
              </a:r>
              <a:r>
                <a:rPr lang="es-ES" i="1" dirty="0">
                  <a:latin typeface="Poppins" panose="00000500000000000000" pitchFamily="2" charset="0"/>
                  <a:ea typeface="Calibri" panose="020F0502020204030204" pitchFamily="34" charset="0"/>
                  <a:cs typeface="Poppins" panose="00000500000000000000" pitchFamily="2" charset="0"/>
                </a:rPr>
                <a:t> compañía consolidará su posición en los mercados nacionales e internacionales, a través de una oferta de frutas</a:t>
              </a:r>
              <a:r>
                <a:rPr lang="en-US" b="1" i="1" dirty="0">
                  <a:solidFill>
                    <a:schemeClr val="accent2"/>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2"/>
                  </a:solidFill>
                  <a:latin typeface="Poppins" panose="00000500000000000000" pitchFamily="2" charset="0"/>
                  <a:ea typeface="Calibri" panose="020F0502020204030204" pitchFamily="34" charset="0"/>
                  <a:cs typeface="Poppins" panose="00000500000000000000" pitchFamily="2" charset="0"/>
                </a:rPr>
                <a:t>inócuas</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2"/>
                  </a:solidFill>
                  <a:effectLst/>
                  <a:latin typeface="Poppins" panose="00000500000000000000" pitchFamily="2" charset="0"/>
                  <a:ea typeface="Calibri" panose="020F0502020204030204" pitchFamily="34" charset="0"/>
                  <a:cs typeface="Poppins" panose="00000500000000000000" pitchFamily="2" charset="0"/>
                </a:rPr>
                <a:t>saludables</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i="1" dirty="0">
                  <a:effectLst/>
                  <a:latin typeface="Poppins" panose="00000500000000000000" pitchFamily="2" charset="0"/>
                  <a:ea typeface="Calibri" panose="020F0502020204030204" pitchFamily="34" charset="0"/>
                  <a:cs typeface="Poppins" panose="00000500000000000000" pitchFamily="2" charset="0"/>
                </a:rPr>
                <a:t>y </a:t>
              </a:r>
              <a:r>
                <a:rPr lang="en-US"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producidas</a:t>
              </a:r>
              <a:r>
                <a:rPr lang="en-US" b="1" i="1" dirty="0">
                  <a:solidFill>
                    <a:schemeClr val="accent6"/>
                  </a:solidFill>
                  <a:latin typeface="Poppins" panose="00000500000000000000" pitchFamily="2" charset="0"/>
                  <a:ea typeface="Calibri" panose="020F0502020204030204" pitchFamily="34" charset="0"/>
                  <a:cs typeface="Poppins" panose="00000500000000000000" pitchFamily="2" charset="0"/>
                </a:rPr>
                <a:t> de forma </a:t>
              </a:r>
              <a:r>
                <a:rPr lang="en-US" b="1" i="1" dirty="0" err="1">
                  <a:solidFill>
                    <a:schemeClr val="accent6"/>
                  </a:solidFill>
                  <a:latin typeface="Poppins" panose="00000500000000000000" pitchFamily="2" charset="0"/>
                  <a:ea typeface="Calibri" panose="020F0502020204030204" pitchFamily="34" charset="0"/>
                  <a:cs typeface="Poppins" panose="00000500000000000000" pitchFamily="2" charset="0"/>
                </a:rPr>
                <a:t>sostenible</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n-US" i="1" dirty="0" err="1">
                  <a:latin typeface="Poppins" panose="00000500000000000000" pitchFamily="2" charset="0"/>
                  <a:ea typeface="Calibri" panose="020F0502020204030204" pitchFamily="34" charset="0"/>
                  <a:cs typeface="Poppins" panose="00000500000000000000" pitchFamily="2" charset="0"/>
                </a:rPr>
                <a:t>aumentando</a:t>
              </a:r>
              <a:r>
                <a:rPr lang="en-US" i="1" dirty="0">
                  <a:latin typeface="Poppins" panose="00000500000000000000" pitchFamily="2" charset="0"/>
                  <a:ea typeface="Calibri" panose="020F0502020204030204" pitchFamily="34" charset="0"/>
                  <a:cs typeface="Poppins" panose="00000500000000000000" pitchFamily="2" charset="0"/>
                </a:rPr>
                <a:t> la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rentabilidad</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de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los</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b="1" i="1" dirty="0" err="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productores</a:t>
              </a:r>
              <a:r>
                <a:rPr lang="en-US" b="1" i="1" dirty="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rPr>
                <a:t> </a:t>
              </a:r>
              <a:r>
                <a:rPr lang="en-US" i="1" dirty="0">
                  <a:latin typeface="Poppins" panose="00000500000000000000" pitchFamily="2" charset="0"/>
                  <a:ea typeface="Calibri" panose="020F0502020204030204" pitchFamily="34" charset="0"/>
                  <a:cs typeface="Poppins" panose="00000500000000000000" pitchFamily="2" charset="0"/>
                </a:rPr>
                <a:t>y</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s-ES" b="1" i="1" dirty="0">
                  <a:solidFill>
                    <a:schemeClr val="accent5"/>
                  </a:solidFill>
                  <a:latin typeface="Poppins" panose="00000500000000000000" pitchFamily="2" charset="0"/>
                  <a:ea typeface="Calibri" panose="020F0502020204030204" pitchFamily="34" charset="0"/>
                  <a:cs typeface="Poppins" panose="00000500000000000000" pitchFamily="2" charset="0"/>
                </a:rPr>
                <a:t>bienestar de todos los trabajadores".</a:t>
              </a:r>
              <a:endParaRPr lang="en-US" i="1" dirty="0">
                <a:effectLst/>
                <a:latin typeface="Poppins" panose="00000500000000000000" pitchFamily="2" charset="0"/>
                <a:ea typeface="Calibri" panose="020F0502020204030204" pitchFamily="34" charset="0"/>
                <a:cs typeface="Poppins" panose="00000500000000000000" pitchFamily="2" charset="0"/>
              </a:endParaRPr>
            </a:p>
          </p:txBody>
        </p:sp>
        <p:pic>
          <p:nvPicPr>
            <p:cNvPr id="6" name="Picture 5">
              <a:extLst>
                <a:ext uri="{FF2B5EF4-FFF2-40B4-BE49-F238E27FC236}">
                  <a16:creationId xmlns:a16="http://schemas.microsoft.com/office/drawing/2014/main" id="{5D8D7750-15D9-B223-9800-D6AAFBB608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4383" y="2501673"/>
              <a:ext cx="1271838" cy="821259"/>
            </a:xfrm>
            <a:prstGeom prst="rect">
              <a:avLst/>
            </a:prstGeom>
            <a:grpFill/>
          </p:spPr>
        </p:pic>
        <p:sp>
          <p:nvSpPr>
            <p:cNvPr id="7" name="Content Placeholder 2">
              <a:extLst>
                <a:ext uri="{FF2B5EF4-FFF2-40B4-BE49-F238E27FC236}">
                  <a16:creationId xmlns:a16="http://schemas.microsoft.com/office/drawing/2014/main" id="{52BCB6D6-AC44-436D-BA63-B9671DA225F7}"/>
                </a:ext>
              </a:extLst>
            </p:cNvPr>
            <p:cNvSpPr txBox="1">
              <a:spLocks/>
            </p:cNvSpPr>
            <p:nvPr/>
          </p:nvSpPr>
          <p:spPr>
            <a:xfrm>
              <a:off x="1836869" y="2691806"/>
              <a:ext cx="3533669" cy="543675"/>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Poppins" panose="00000500000000000000" pitchFamily="2" charset="0"/>
                  <a:ea typeface="Calibri" panose="020F0502020204030204" pitchFamily="34" charset="0"/>
                  <a:cs typeface="Poppins" panose="00000500000000000000" pitchFamily="2" charset="0"/>
                </a:rPr>
                <a:t>Meta de la “</a:t>
              </a:r>
              <a:r>
                <a:rPr lang="en-US" sz="2000" b="1" dirty="0" err="1">
                  <a:latin typeface="Poppins" panose="00000500000000000000" pitchFamily="2" charset="0"/>
                  <a:ea typeface="Calibri" panose="020F0502020204030204" pitchFamily="34" charset="0"/>
                  <a:cs typeface="Poppins" panose="00000500000000000000" pitchFamily="2" charset="0"/>
                </a:rPr>
                <a:t>Empresa</a:t>
              </a:r>
              <a:r>
                <a:rPr lang="en-US" sz="2000" b="1" dirty="0">
                  <a:latin typeface="Poppins" panose="00000500000000000000" pitchFamily="2" charset="0"/>
                  <a:ea typeface="Calibri" panose="020F0502020204030204" pitchFamily="34" charset="0"/>
                  <a:cs typeface="Poppins" panose="00000500000000000000" pitchFamily="2" charset="0"/>
                </a:rPr>
                <a:t> A”</a:t>
              </a:r>
            </a:p>
          </p:txBody>
        </p:sp>
      </p:grpSp>
      <p:pic>
        <p:nvPicPr>
          <p:cNvPr id="8" name="Picture 7" descr="A black text on a white background&#10;&#10;Description automatically generated">
            <a:extLst>
              <a:ext uri="{FF2B5EF4-FFF2-40B4-BE49-F238E27FC236}">
                <a16:creationId xmlns:a16="http://schemas.microsoft.com/office/drawing/2014/main" id="{5AAD74F2-22F0-6B84-DC46-55105867DC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400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267906"/>
            <a:ext cx="12192000" cy="359961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600" dirty="0"/>
          </a:p>
        </p:txBody>
      </p:sp>
      <p:grpSp>
        <p:nvGrpSpPr>
          <p:cNvPr id="7" name="Group 6">
            <a:extLst>
              <a:ext uri="{FF2B5EF4-FFF2-40B4-BE49-F238E27FC236}">
                <a16:creationId xmlns:a16="http://schemas.microsoft.com/office/drawing/2014/main" id="{3F4746F7-CF75-4045-E44D-C7B54A3EF279}"/>
              </a:ext>
            </a:extLst>
          </p:cNvPr>
          <p:cNvGrpSpPr/>
          <p:nvPr/>
        </p:nvGrpSpPr>
        <p:grpSpPr>
          <a:xfrm>
            <a:off x="5797386" y="3834209"/>
            <a:ext cx="452085" cy="548526"/>
            <a:chOff x="5797386" y="3834209"/>
            <a:chExt cx="452085" cy="548526"/>
          </a:xfrm>
        </p:grpSpPr>
        <p:grpSp>
          <p:nvGrpSpPr>
            <p:cNvPr id="11" name="Group 11"/>
            <p:cNvGrpSpPr/>
            <p:nvPr/>
          </p:nvGrpSpPr>
          <p:grpSpPr>
            <a:xfrm>
              <a:off x="5797386" y="3834209"/>
              <a:ext cx="452085" cy="548526"/>
              <a:chOff x="0" y="-38100"/>
              <a:chExt cx="178601" cy="216701"/>
            </a:xfrm>
          </p:grpSpPr>
          <p:sp>
            <p:nvSpPr>
              <p:cNvPr id="12" name="Freeform 12"/>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sz="1200" dirty="0"/>
              </a:p>
            </p:txBody>
          </p:sp>
          <p:sp>
            <p:nvSpPr>
              <p:cNvPr id="13" name="TextBox 13"/>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19" name="Freeform 19"/>
            <p:cNvSpPr/>
            <p:nvPr/>
          </p:nvSpPr>
          <p:spPr>
            <a:xfrm>
              <a:off x="5868097" y="4041465"/>
              <a:ext cx="310663" cy="230455"/>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grpSp>
        <p:nvGrpSpPr>
          <p:cNvPr id="5" name="Group 4">
            <a:extLst>
              <a:ext uri="{FF2B5EF4-FFF2-40B4-BE49-F238E27FC236}">
                <a16:creationId xmlns:a16="http://schemas.microsoft.com/office/drawing/2014/main" id="{49A90AF8-3058-92D0-7B49-7911D73A8C3F}"/>
              </a:ext>
            </a:extLst>
          </p:cNvPr>
          <p:cNvGrpSpPr/>
          <p:nvPr/>
        </p:nvGrpSpPr>
        <p:grpSpPr>
          <a:xfrm>
            <a:off x="5818263" y="4692841"/>
            <a:ext cx="452085" cy="548526"/>
            <a:chOff x="5797386" y="5246882"/>
            <a:chExt cx="452085" cy="548526"/>
          </a:xfrm>
        </p:grpSpPr>
        <p:grpSp>
          <p:nvGrpSpPr>
            <p:cNvPr id="14" name="Group 14"/>
            <p:cNvGrpSpPr/>
            <p:nvPr/>
          </p:nvGrpSpPr>
          <p:grpSpPr>
            <a:xfrm>
              <a:off x="5797386" y="5246882"/>
              <a:ext cx="452085" cy="548526"/>
              <a:chOff x="0" y="-38100"/>
              <a:chExt cx="178601" cy="216701"/>
            </a:xfrm>
          </p:grpSpPr>
          <p:sp>
            <p:nvSpPr>
              <p:cNvPr id="15" name="Freeform 15"/>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sz="1200" dirty="0"/>
              </a:p>
            </p:txBody>
          </p:sp>
          <p:sp>
            <p:nvSpPr>
              <p:cNvPr id="16" name="TextBox 16"/>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20" name="Freeform 20"/>
            <p:cNvSpPr/>
            <p:nvPr/>
          </p:nvSpPr>
          <p:spPr>
            <a:xfrm>
              <a:off x="5868097" y="5454139"/>
              <a:ext cx="310663" cy="230455"/>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sp>
        <p:nvSpPr>
          <p:cNvPr id="22" name="TextBox 22"/>
          <p:cNvSpPr txBox="1"/>
          <p:nvPr/>
        </p:nvSpPr>
        <p:spPr>
          <a:xfrm>
            <a:off x="5517987" y="2017428"/>
            <a:ext cx="5480214" cy="902683"/>
          </a:xfrm>
          <a:prstGeom prst="rect">
            <a:avLst/>
          </a:prstGeom>
        </p:spPr>
        <p:txBody>
          <a:bodyPr wrap="square" lIns="0" tIns="0" rIns="0" bIns="0" rtlCol="0" anchor="t">
            <a:spAutoFit/>
          </a:bodyPr>
          <a:lstStyle/>
          <a:p>
            <a:pPr algn="ctr"/>
            <a:r>
              <a:rPr lang="es-ES" sz="2933" b="1" dirty="0">
                <a:solidFill>
                  <a:srgbClr val="314C14"/>
                </a:solidFill>
                <a:latin typeface="Poppins" panose="00000500000000000000" pitchFamily="2" charset="0"/>
                <a:ea typeface="Garet Bold"/>
                <a:cs typeface="Poppins" panose="00000500000000000000" pitchFamily="2" charset="0"/>
                <a:sym typeface="Garet Bold"/>
              </a:rPr>
              <a:t>¿Qué aprenderemos en este curso?</a:t>
            </a:r>
            <a:endParaRPr lang="en-US" sz="2933" b="1" dirty="0">
              <a:solidFill>
                <a:srgbClr val="314C14"/>
              </a:solidFill>
              <a:latin typeface="Poppins" panose="00000500000000000000" pitchFamily="2" charset="0"/>
              <a:ea typeface="Garet Bold"/>
              <a:cs typeface="Poppins" panose="00000500000000000000" pitchFamily="2" charset="0"/>
              <a:sym typeface="Garet Bold"/>
            </a:endParaRPr>
          </a:p>
        </p:txBody>
      </p:sp>
      <p:sp>
        <p:nvSpPr>
          <p:cNvPr id="25" name="TextBox 25"/>
          <p:cNvSpPr txBox="1"/>
          <p:nvPr/>
        </p:nvSpPr>
        <p:spPr>
          <a:xfrm>
            <a:off x="6560776" y="3992222"/>
            <a:ext cx="4437425" cy="487313"/>
          </a:xfrm>
          <a:prstGeom prst="rect">
            <a:avLst/>
          </a:prstGeom>
        </p:spPr>
        <p:txBody>
          <a:bodyPr lIns="0" tIns="0" rIns="0" bIns="0" rtlCol="0" anchor="t">
            <a:spAutoFit/>
          </a:bodyPr>
          <a:lstStyle/>
          <a:p>
            <a:pPr>
              <a:lnSpc>
                <a:spcPts val="1941"/>
              </a:lnSpc>
              <a:spcBef>
                <a:spcPct val="0"/>
              </a:spcBef>
            </a:pPr>
            <a:r>
              <a:rPr lang="es-ES" dirty="0">
                <a:solidFill>
                  <a:srgbClr val="487307"/>
                </a:solidFill>
                <a:latin typeface="Poppins"/>
                <a:ea typeface="Poppins"/>
                <a:cs typeface="Poppins"/>
                <a:sym typeface="Poppins"/>
              </a:rPr>
              <a:t>Qué es el </a:t>
            </a:r>
            <a:r>
              <a:rPr lang="es-ES" b="1" dirty="0">
                <a:solidFill>
                  <a:srgbClr val="487307"/>
                </a:solidFill>
                <a:latin typeface="Poppins"/>
                <a:ea typeface="Poppins"/>
                <a:cs typeface="Poppins"/>
                <a:sym typeface="Poppins"/>
              </a:rPr>
              <a:t>monitoreo, la evaluación y el aprendizaje (MEL)</a:t>
            </a:r>
            <a:r>
              <a:rPr lang="es-ES" dirty="0">
                <a:solidFill>
                  <a:srgbClr val="487307"/>
                </a:solidFill>
                <a:latin typeface="Poppins"/>
                <a:ea typeface="Poppins"/>
                <a:cs typeface="Poppins"/>
                <a:sym typeface="Poppins"/>
              </a:rPr>
              <a:t>.</a:t>
            </a:r>
            <a:endParaRPr lang="en-US" dirty="0">
              <a:solidFill>
                <a:srgbClr val="487307"/>
              </a:solidFill>
              <a:latin typeface="Poppins"/>
              <a:ea typeface="Poppins"/>
              <a:cs typeface="Poppins"/>
              <a:sym typeface="Poppins"/>
            </a:endParaRPr>
          </a:p>
        </p:txBody>
      </p:sp>
      <p:sp>
        <p:nvSpPr>
          <p:cNvPr id="26" name="TextBox 26"/>
          <p:cNvSpPr txBox="1"/>
          <p:nvPr/>
        </p:nvSpPr>
        <p:spPr>
          <a:xfrm>
            <a:off x="6560776" y="5674458"/>
            <a:ext cx="4437425" cy="734688"/>
          </a:xfrm>
          <a:prstGeom prst="rect">
            <a:avLst/>
          </a:prstGeom>
        </p:spPr>
        <p:txBody>
          <a:bodyPr lIns="0" tIns="0" rIns="0" bIns="0" rtlCol="0" anchor="t">
            <a:spAutoFit/>
          </a:bodyPr>
          <a:lstStyle/>
          <a:p>
            <a:pPr>
              <a:lnSpc>
                <a:spcPts val="1941"/>
              </a:lnSpc>
              <a:spcBef>
                <a:spcPct val="0"/>
              </a:spcBef>
            </a:pPr>
            <a:r>
              <a:rPr lang="es-ES" dirty="0">
                <a:solidFill>
                  <a:srgbClr val="487307"/>
                </a:solidFill>
                <a:latin typeface="Poppins"/>
                <a:ea typeface="Poppins"/>
                <a:cs typeface="Poppins"/>
                <a:sym typeface="Poppins"/>
              </a:rPr>
              <a:t>Cómo </a:t>
            </a:r>
            <a:r>
              <a:rPr lang="es-ES" b="1" dirty="0">
                <a:solidFill>
                  <a:srgbClr val="487307"/>
                </a:solidFill>
                <a:latin typeface="Poppins"/>
                <a:ea typeface="Poppins"/>
                <a:cs typeface="Poppins"/>
                <a:sym typeface="Poppins"/>
              </a:rPr>
              <a:t>empezar a desarrollar un sistema</a:t>
            </a:r>
            <a:r>
              <a:rPr lang="es-ES" dirty="0">
                <a:solidFill>
                  <a:srgbClr val="487307"/>
                </a:solidFill>
                <a:latin typeface="Poppins"/>
                <a:ea typeface="Poppins"/>
                <a:cs typeface="Poppins"/>
                <a:sym typeface="Poppins"/>
              </a:rPr>
              <a:t> de monitoreo, la evaluación y el aprendizaje para su empresa.</a:t>
            </a:r>
            <a:endParaRPr lang="en-US" dirty="0">
              <a:solidFill>
                <a:srgbClr val="487307"/>
              </a:solidFill>
              <a:latin typeface="Poppins"/>
              <a:ea typeface="Poppins"/>
              <a:cs typeface="Poppins"/>
              <a:sym typeface="Poppins"/>
            </a:endParaRPr>
          </a:p>
        </p:txBody>
      </p:sp>
      <p:sp>
        <p:nvSpPr>
          <p:cNvPr id="36" name="Freeform 35">
            <a:extLst>
              <a:ext uri="{FF2B5EF4-FFF2-40B4-BE49-F238E27FC236}">
                <a16:creationId xmlns:a16="http://schemas.microsoft.com/office/drawing/2014/main" id="{1231CBD1-013B-D919-0B2A-F7E48E0BC3C3}"/>
              </a:ext>
            </a:extLst>
          </p:cNvPr>
          <p:cNvSpPr/>
          <p:nvPr/>
        </p:nvSpPr>
        <p:spPr>
          <a:xfrm>
            <a:off x="2864969" y="902510"/>
            <a:ext cx="2206119" cy="1967233"/>
          </a:xfrm>
          <a:custGeom>
            <a:avLst/>
            <a:gdLst>
              <a:gd name="connsiteX0" fmla="*/ 0 w 3309178"/>
              <a:gd name="connsiteY0" fmla="*/ 0 h 2950849"/>
              <a:gd name="connsiteX1" fmla="*/ 3309178 w 3309178"/>
              <a:gd name="connsiteY1" fmla="*/ 0 h 2950849"/>
              <a:gd name="connsiteX2" fmla="*/ 3309178 w 3309178"/>
              <a:gd name="connsiteY2" fmla="*/ 2950849 h 2950849"/>
              <a:gd name="connsiteX3" fmla="*/ 3246733 w 3309178"/>
              <a:gd name="connsiteY3" fmla="*/ 2950849 h 2950849"/>
              <a:gd name="connsiteX4" fmla="*/ 3246733 w 3309178"/>
              <a:gd name="connsiteY4" fmla="*/ 1870410 h 2950849"/>
              <a:gd name="connsiteX5" fmla="*/ 3248958 w 3309178"/>
              <a:gd name="connsiteY5" fmla="*/ 1820068 h 2950849"/>
              <a:gd name="connsiteX6" fmla="*/ 1483658 w 3309178"/>
              <a:gd name="connsiteY6" fmla="*/ 54768 h 2950849"/>
              <a:gd name="connsiteX7" fmla="*/ 1439383 w 3309178"/>
              <a:gd name="connsiteY7" fmla="*/ 57561 h 2950849"/>
              <a:gd name="connsiteX8" fmla="*/ 0 w 3309178"/>
              <a:gd name="connsiteY8" fmla="*/ 57561 h 2950849"/>
              <a:gd name="connsiteX9" fmla="*/ 0 w 3309178"/>
              <a:gd name="connsiteY9" fmla="*/ 0 h 295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9178" h="2950849">
                <a:moveTo>
                  <a:pt x="0" y="0"/>
                </a:moveTo>
                <a:lnTo>
                  <a:pt x="3309178" y="0"/>
                </a:lnTo>
                <a:lnTo>
                  <a:pt x="3309178" y="2950849"/>
                </a:lnTo>
                <a:lnTo>
                  <a:pt x="3246733" y="2950849"/>
                </a:lnTo>
                <a:lnTo>
                  <a:pt x="3246733" y="1870410"/>
                </a:lnTo>
                <a:lnTo>
                  <a:pt x="3248958" y="1820068"/>
                </a:lnTo>
                <a:cubicBezTo>
                  <a:pt x="3248958" y="845120"/>
                  <a:pt x="2458606" y="54768"/>
                  <a:pt x="1483658" y="54768"/>
                </a:cubicBezTo>
                <a:lnTo>
                  <a:pt x="1439383" y="57561"/>
                </a:lnTo>
                <a:lnTo>
                  <a:pt x="0" y="5756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T" sz="1200"/>
          </a:p>
        </p:txBody>
      </p:sp>
      <p:sp>
        <p:nvSpPr>
          <p:cNvPr id="6" name="TextBox 25">
            <a:extLst>
              <a:ext uri="{FF2B5EF4-FFF2-40B4-BE49-F238E27FC236}">
                <a16:creationId xmlns:a16="http://schemas.microsoft.com/office/drawing/2014/main" id="{2983DAE0-DA8F-A29E-A6CE-3848A14268ED}"/>
              </a:ext>
            </a:extLst>
          </p:cNvPr>
          <p:cNvSpPr txBox="1"/>
          <p:nvPr/>
        </p:nvSpPr>
        <p:spPr>
          <a:xfrm>
            <a:off x="6560776" y="4772933"/>
            <a:ext cx="4437425" cy="734688"/>
          </a:xfrm>
          <a:prstGeom prst="rect">
            <a:avLst/>
          </a:prstGeom>
        </p:spPr>
        <p:txBody>
          <a:bodyPr lIns="0" tIns="0" rIns="0" bIns="0" rtlCol="0" anchor="t">
            <a:spAutoFit/>
          </a:bodyPr>
          <a:lstStyle/>
          <a:p>
            <a:pPr>
              <a:lnSpc>
                <a:spcPts val="1941"/>
              </a:lnSpc>
              <a:spcBef>
                <a:spcPct val="0"/>
              </a:spcBef>
            </a:pPr>
            <a:r>
              <a:rPr lang="es-ES" dirty="0">
                <a:solidFill>
                  <a:srgbClr val="487307"/>
                </a:solidFill>
                <a:latin typeface="Poppins"/>
                <a:ea typeface="Poppins"/>
                <a:cs typeface="Poppins"/>
                <a:sym typeface="Poppins"/>
              </a:rPr>
              <a:t>Por qué estos procesos pueden ayudar a su empresa a ser </a:t>
            </a:r>
            <a:r>
              <a:rPr lang="es-ES" b="1" dirty="0">
                <a:solidFill>
                  <a:srgbClr val="487307"/>
                </a:solidFill>
                <a:latin typeface="Poppins"/>
                <a:ea typeface="Poppins"/>
                <a:cs typeface="Poppins"/>
                <a:sym typeface="Poppins"/>
              </a:rPr>
              <a:t>más resiliente y sostenible.</a:t>
            </a:r>
            <a:endParaRPr lang="en-US" b="1" dirty="0">
              <a:solidFill>
                <a:srgbClr val="487307"/>
              </a:solidFill>
              <a:latin typeface="Poppins"/>
              <a:ea typeface="Poppins"/>
              <a:cs typeface="Poppins"/>
              <a:sym typeface="Poppins"/>
            </a:endParaRPr>
          </a:p>
        </p:txBody>
      </p:sp>
      <p:grpSp>
        <p:nvGrpSpPr>
          <p:cNvPr id="9" name="Group 8">
            <a:extLst>
              <a:ext uri="{FF2B5EF4-FFF2-40B4-BE49-F238E27FC236}">
                <a16:creationId xmlns:a16="http://schemas.microsoft.com/office/drawing/2014/main" id="{068A22E8-E723-ECC5-D6E8-2C463DA51609}"/>
              </a:ext>
            </a:extLst>
          </p:cNvPr>
          <p:cNvGrpSpPr/>
          <p:nvPr/>
        </p:nvGrpSpPr>
        <p:grpSpPr>
          <a:xfrm>
            <a:off x="5818263" y="5633213"/>
            <a:ext cx="452085" cy="452085"/>
            <a:chOff x="5797386" y="3930650"/>
            <a:chExt cx="452085" cy="452085"/>
          </a:xfrm>
        </p:grpSpPr>
        <p:grpSp>
          <p:nvGrpSpPr>
            <p:cNvPr id="10" name="Group 11">
              <a:extLst>
                <a:ext uri="{FF2B5EF4-FFF2-40B4-BE49-F238E27FC236}">
                  <a16:creationId xmlns:a16="http://schemas.microsoft.com/office/drawing/2014/main" id="{F5977BA7-37A7-F3ED-3D1A-09B1F88E435C}"/>
                </a:ext>
              </a:extLst>
            </p:cNvPr>
            <p:cNvGrpSpPr/>
            <p:nvPr/>
          </p:nvGrpSpPr>
          <p:grpSpPr>
            <a:xfrm>
              <a:off x="5797386" y="3930650"/>
              <a:ext cx="452085" cy="452085"/>
              <a:chOff x="0" y="0"/>
              <a:chExt cx="178601" cy="178601"/>
            </a:xfrm>
          </p:grpSpPr>
          <p:sp>
            <p:nvSpPr>
              <p:cNvPr id="18" name="Freeform 12">
                <a:extLst>
                  <a:ext uri="{FF2B5EF4-FFF2-40B4-BE49-F238E27FC236}">
                    <a16:creationId xmlns:a16="http://schemas.microsoft.com/office/drawing/2014/main" id="{9C7F6062-963C-CC62-EF3D-25FB44274561}"/>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sz="1200" dirty="0"/>
              </a:p>
            </p:txBody>
          </p:sp>
          <p:sp>
            <p:nvSpPr>
              <p:cNvPr id="21" name="TextBox 13">
                <a:extLst>
                  <a:ext uri="{FF2B5EF4-FFF2-40B4-BE49-F238E27FC236}">
                    <a16:creationId xmlns:a16="http://schemas.microsoft.com/office/drawing/2014/main" id="{828BD876-B44F-D877-16E6-C3F04DA3403C}"/>
                  </a:ext>
                </a:extLst>
              </p:cNvPr>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17" name="Freeform 19">
              <a:extLst>
                <a:ext uri="{FF2B5EF4-FFF2-40B4-BE49-F238E27FC236}">
                  <a16:creationId xmlns:a16="http://schemas.microsoft.com/office/drawing/2014/main" id="{42FEDD5E-E880-1423-066F-E388E954B334}"/>
                </a:ext>
              </a:extLst>
            </p:cNvPr>
            <p:cNvSpPr/>
            <p:nvPr/>
          </p:nvSpPr>
          <p:spPr>
            <a:xfrm>
              <a:off x="5868097" y="4041465"/>
              <a:ext cx="310663" cy="230455"/>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pic>
        <p:nvPicPr>
          <p:cNvPr id="33" name="Picture 32" descr="A person looking through a microscope&#10;&#10;Description automatically generated">
            <a:extLst>
              <a:ext uri="{FF2B5EF4-FFF2-40B4-BE49-F238E27FC236}">
                <a16:creationId xmlns:a16="http://schemas.microsoft.com/office/drawing/2014/main" id="{9393B748-0E27-5706-0FE3-2D1B1E9401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868" y="1560085"/>
            <a:ext cx="4211596" cy="4144831"/>
          </a:xfrm>
          <a:prstGeom prst="ellipse">
            <a:avLst/>
          </a:prstGeom>
        </p:spPr>
      </p:pic>
      <p:sp>
        <p:nvSpPr>
          <p:cNvPr id="35" name="TextBox 34">
            <a:extLst>
              <a:ext uri="{FF2B5EF4-FFF2-40B4-BE49-F238E27FC236}">
                <a16:creationId xmlns:a16="http://schemas.microsoft.com/office/drawing/2014/main" id="{02CF6A36-0A3E-AC04-B6DB-5FD1853C5CE4}"/>
              </a:ext>
            </a:extLst>
          </p:cNvPr>
          <p:cNvSpPr txBox="1"/>
          <p:nvPr/>
        </p:nvSpPr>
        <p:spPr>
          <a:xfrm>
            <a:off x="353995" y="5703502"/>
            <a:ext cx="1950929" cy="276999"/>
          </a:xfrm>
          <a:prstGeom prst="rect">
            <a:avLst/>
          </a:prstGeom>
          <a:noFill/>
        </p:spPr>
        <p:txBody>
          <a:bodyPr wrap="square">
            <a:spAutoFit/>
          </a:bodyPr>
          <a:lstStyle/>
          <a:p>
            <a:r>
              <a:rPr lang="en-US" sz="1200" dirty="0"/>
              <a:t>© FAO/Ezequiel Becerra</a:t>
            </a:r>
          </a:p>
        </p:txBody>
      </p:sp>
      <p:pic>
        <p:nvPicPr>
          <p:cNvPr id="43" name="Picture 42" descr="A black and orange background&#10;&#10;Description automatically generated">
            <a:extLst>
              <a:ext uri="{FF2B5EF4-FFF2-40B4-BE49-F238E27FC236}">
                <a16:creationId xmlns:a16="http://schemas.microsoft.com/office/drawing/2014/main" id="{6ECED18C-B04A-D0AF-648E-A7C88E17C0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8" name="Group 27">
            <a:extLst>
              <a:ext uri="{FF2B5EF4-FFF2-40B4-BE49-F238E27FC236}">
                <a16:creationId xmlns:a16="http://schemas.microsoft.com/office/drawing/2014/main" id="{45F26B71-1FC0-D177-9C7B-9E33D5D20987}"/>
              </a:ext>
            </a:extLst>
          </p:cNvPr>
          <p:cNvGrpSpPr/>
          <p:nvPr/>
        </p:nvGrpSpPr>
        <p:grpSpPr>
          <a:xfrm>
            <a:off x="12006024" y="-2"/>
            <a:ext cx="182880" cy="6858000"/>
            <a:chOff x="17746367" y="0"/>
            <a:chExt cx="541633" cy="8191500"/>
          </a:xfrm>
        </p:grpSpPr>
        <p:sp>
          <p:nvSpPr>
            <p:cNvPr id="29" name="Rectangle 28">
              <a:extLst>
                <a:ext uri="{FF2B5EF4-FFF2-40B4-BE49-F238E27FC236}">
                  <a16:creationId xmlns:a16="http://schemas.microsoft.com/office/drawing/2014/main" id="{C20A7C32-7DE9-140D-0089-3BF774C4D74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1</a:t>
              </a:r>
            </a:p>
          </p:txBody>
        </p:sp>
        <p:sp>
          <p:nvSpPr>
            <p:cNvPr id="30" name="Rectangle 29">
              <a:extLst>
                <a:ext uri="{FF2B5EF4-FFF2-40B4-BE49-F238E27FC236}">
                  <a16:creationId xmlns:a16="http://schemas.microsoft.com/office/drawing/2014/main" id="{69775604-9DF7-3CD2-F2C2-5EEB57531FFC}"/>
                </a:ext>
              </a:extLst>
            </p:cNvPr>
            <p:cNvSpPr/>
            <p:nvPr/>
          </p:nvSpPr>
          <p:spPr>
            <a:xfrm>
              <a:off x="17746367" y="0"/>
              <a:ext cx="541633" cy="2052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i</a:t>
              </a:r>
            </a:p>
          </p:txBody>
        </p:sp>
        <p:sp>
          <p:nvSpPr>
            <p:cNvPr id="32" name="Rectangle 31">
              <a:extLst>
                <a:ext uri="{FF2B5EF4-FFF2-40B4-BE49-F238E27FC236}">
                  <a16:creationId xmlns:a16="http://schemas.microsoft.com/office/drawing/2014/main" id="{381653A8-4788-9F9D-83BA-F040C9547C10}"/>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34" name="Rectangle 33">
              <a:extLst>
                <a:ext uri="{FF2B5EF4-FFF2-40B4-BE49-F238E27FC236}">
                  <a16:creationId xmlns:a16="http://schemas.microsoft.com/office/drawing/2014/main" id="{4B76A7CF-99A8-48A1-DBD0-A8AC870423F4}"/>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4" name="Picture 3" descr="A black text on a white background&#10;&#10;Description automatically generated">
            <a:extLst>
              <a:ext uri="{FF2B5EF4-FFF2-40B4-BE49-F238E27FC236}">
                <a16:creationId xmlns:a16="http://schemas.microsoft.com/office/drawing/2014/main" id="{FAEE9E16-D8B0-B097-1256-9D2CBD05FE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431799" y="1825625"/>
            <a:ext cx="11106147" cy="857679"/>
          </a:xfrm>
        </p:spPr>
        <p:txBody>
          <a:bodyPr>
            <a:normAutofit/>
          </a:bodyPr>
          <a:lstStyle/>
          <a:p>
            <a:pPr marL="0" indent="0">
              <a:buNone/>
            </a:pPr>
            <a:r>
              <a:rPr lang="es-ES" sz="2000" dirty="0">
                <a:latin typeface="Poppins" panose="00000500000000000000" pitchFamily="2" charset="0"/>
                <a:cs typeface="Poppins" panose="00000500000000000000" pitchFamily="2" charset="0"/>
              </a:rPr>
              <a:t>Identifique y priorice a los grupos de interés que utilizarán la información y el aprendizaje generados a través de su sistema MEL.</a:t>
            </a:r>
            <a:endParaRPr lang="en-US" sz="2000" dirty="0">
              <a:latin typeface="Poppins" panose="00000500000000000000" pitchFamily="2" charset="0"/>
              <a:cs typeface="Poppins" panose="00000500000000000000" pitchFamily="2" charset="0"/>
            </a:endParaRPr>
          </a:p>
        </p:txBody>
      </p:sp>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90500" y="1041400"/>
            <a:ext cx="11106148"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3. </a:t>
            </a:r>
            <a:r>
              <a:rPr lang="es-ES" sz="2800" dirty="0">
                <a:solidFill>
                  <a:srgbClr val="314C14"/>
                </a:solidFill>
                <a:latin typeface="Poppins" panose="00000500000000000000" pitchFamily="2" charset="0"/>
                <a:cs typeface="Poppins" panose="00000500000000000000" pitchFamily="2" charset="0"/>
              </a:rPr>
              <a:t>Identificar el público objetivo de su sistema MEL</a:t>
            </a:r>
            <a:endParaRPr lang="en-US" sz="2800" dirty="0">
              <a:solidFill>
                <a:srgbClr val="314C14"/>
              </a:solidFill>
              <a:latin typeface="Poppins" panose="00000500000000000000" pitchFamily="2" charset="0"/>
              <a:cs typeface="Poppins" panose="00000500000000000000" pitchFamily="2" charset="0"/>
            </a:endParaRPr>
          </a:p>
        </p:txBody>
      </p:sp>
      <p:sp>
        <p:nvSpPr>
          <p:cNvPr id="20" name="Rectangle: Rounded Corners 19">
            <a:extLst>
              <a:ext uri="{FF2B5EF4-FFF2-40B4-BE49-F238E27FC236}">
                <a16:creationId xmlns:a16="http://schemas.microsoft.com/office/drawing/2014/main" id="{0327930F-5E89-550C-DC33-FD0136E378B9}"/>
              </a:ext>
            </a:extLst>
          </p:cNvPr>
          <p:cNvSpPr/>
          <p:nvPr/>
        </p:nvSpPr>
        <p:spPr>
          <a:xfrm>
            <a:off x="6206760" y="2763511"/>
            <a:ext cx="4572000" cy="3624037"/>
          </a:xfrm>
          <a:prstGeom prst="roundRect">
            <a:avLst/>
          </a:prstGeom>
          <a:solidFill>
            <a:srgbClr val="EBF1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CA3A100-2B10-854E-4D8F-FBAA298A13A3}"/>
              </a:ext>
            </a:extLst>
          </p:cNvPr>
          <p:cNvSpPr txBox="1">
            <a:spLocks/>
          </p:cNvSpPr>
          <p:nvPr/>
        </p:nvSpPr>
        <p:spPr>
          <a:xfrm>
            <a:off x="7583882" y="3041864"/>
            <a:ext cx="2507434" cy="5119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latin typeface="Poppins" panose="00000500000000000000" pitchFamily="2" charset="0"/>
                <a:cs typeface="Poppins" panose="00000500000000000000" pitchFamily="2" charset="0"/>
              </a:rPr>
              <a:t>Usuarios</a:t>
            </a:r>
            <a:r>
              <a:rPr lang="en-US" sz="2000" b="1" dirty="0">
                <a:latin typeface="Poppins" panose="00000500000000000000" pitchFamily="2" charset="0"/>
                <a:cs typeface="Poppins" panose="00000500000000000000" pitchFamily="2" charset="0"/>
              </a:rPr>
              <a:t> </a:t>
            </a:r>
            <a:r>
              <a:rPr lang="en-US" sz="2000" b="1" dirty="0" err="1">
                <a:latin typeface="Poppins" panose="00000500000000000000" pitchFamily="2" charset="0"/>
                <a:cs typeface="Poppins" panose="00000500000000000000" pitchFamily="2" charset="0"/>
              </a:rPr>
              <a:t>externos</a:t>
            </a:r>
            <a:endParaRPr lang="en-US" sz="2000" b="1" dirty="0">
              <a:latin typeface="Poppins" panose="00000500000000000000" pitchFamily="2" charset="0"/>
              <a:cs typeface="Poppins" panose="00000500000000000000" pitchFamily="2" charset="0"/>
            </a:endParaRPr>
          </a:p>
        </p:txBody>
      </p:sp>
      <p:sp>
        <p:nvSpPr>
          <p:cNvPr id="22" name="Content Placeholder 2">
            <a:extLst>
              <a:ext uri="{FF2B5EF4-FFF2-40B4-BE49-F238E27FC236}">
                <a16:creationId xmlns:a16="http://schemas.microsoft.com/office/drawing/2014/main" id="{F77BB3C1-472D-EC88-E7DB-8F34ADFBE74E}"/>
              </a:ext>
            </a:extLst>
          </p:cNvPr>
          <p:cNvSpPr txBox="1">
            <a:spLocks/>
          </p:cNvSpPr>
          <p:nvPr/>
        </p:nvSpPr>
        <p:spPr>
          <a:xfrm>
            <a:off x="7583882" y="3422072"/>
            <a:ext cx="3060994" cy="1565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No están directamente relacionados con la empresa, pero que tienen interés en sus actividades.</a:t>
            </a:r>
            <a:endParaRPr lang="en-US" sz="1800" dirty="0">
              <a:latin typeface="Poppins" panose="00000500000000000000" pitchFamily="2" charset="0"/>
              <a:cs typeface="Poppins" panose="00000500000000000000" pitchFamily="2" charset="0"/>
            </a:endParaRPr>
          </a:p>
        </p:txBody>
      </p:sp>
      <p:grpSp>
        <p:nvGrpSpPr>
          <p:cNvPr id="24" name="Group 23">
            <a:extLst>
              <a:ext uri="{FF2B5EF4-FFF2-40B4-BE49-F238E27FC236}">
                <a16:creationId xmlns:a16="http://schemas.microsoft.com/office/drawing/2014/main" id="{707EDCFE-ABD5-6A0B-4C6B-2B0379FC093B}"/>
              </a:ext>
            </a:extLst>
          </p:cNvPr>
          <p:cNvGrpSpPr/>
          <p:nvPr/>
        </p:nvGrpSpPr>
        <p:grpSpPr>
          <a:xfrm>
            <a:off x="697398" y="2757162"/>
            <a:ext cx="4639473" cy="3577376"/>
            <a:chOff x="714462" y="3030959"/>
            <a:chExt cx="4639473" cy="3268241"/>
          </a:xfrm>
        </p:grpSpPr>
        <p:grpSp>
          <p:nvGrpSpPr>
            <p:cNvPr id="23" name="Group 22">
              <a:extLst>
                <a:ext uri="{FF2B5EF4-FFF2-40B4-BE49-F238E27FC236}">
                  <a16:creationId xmlns:a16="http://schemas.microsoft.com/office/drawing/2014/main" id="{01F950A4-5BFF-6F72-B353-5F5FA08344E1}"/>
                </a:ext>
              </a:extLst>
            </p:cNvPr>
            <p:cNvGrpSpPr/>
            <p:nvPr/>
          </p:nvGrpSpPr>
          <p:grpSpPr>
            <a:xfrm>
              <a:off x="781935" y="3030959"/>
              <a:ext cx="4572000" cy="3268241"/>
              <a:chOff x="622708" y="3043659"/>
              <a:chExt cx="4572000" cy="3268241"/>
            </a:xfrm>
          </p:grpSpPr>
          <p:sp>
            <p:nvSpPr>
              <p:cNvPr id="13" name="Rectangle: Rounded Corners 12">
                <a:extLst>
                  <a:ext uri="{FF2B5EF4-FFF2-40B4-BE49-F238E27FC236}">
                    <a16:creationId xmlns:a16="http://schemas.microsoft.com/office/drawing/2014/main" id="{B2C9E22E-12FE-C8C3-1C58-D26325E64043}"/>
                  </a:ext>
                </a:extLst>
              </p:cNvPr>
              <p:cNvSpPr/>
              <p:nvPr/>
            </p:nvSpPr>
            <p:spPr>
              <a:xfrm>
                <a:off x="622708" y="3043659"/>
                <a:ext cx="4572000" cy="3268241"/>
              </a:xfrm>
              <a:prstGeom prst="roundRect">
                <a:avLst/>
              </a:prstGeom>
              <a:solidFill>
                <a:srgbClr val="B4C27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2D79695-4166-C3BE-2521-1950C877D7CC}"/>
                  </a:ext>
                </a:extLst>
              </p:cNvPr>
              <p:cNvSpPr txBox="1">
                <a:spLocks/>
              </p:cNvSpPr>
              <p:nvPr/>
            </p:nvSpPr>
            <p:spPr>
              <a:xfrm>
                <a:off x="1815138" y="3302000"/>
                <a:ext cx="2489733" cy="406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latin typeface="Poppins" panose="00000500000000000000" pitchFamily="2" charset="0"/>
                    <a:cs typeface="Poppins" panose="00000500000000000000" pitchFamily="2" charset="0"/>
                  </a:rPr>
                  <a:t>Usuarios</a:t>
                </a:r>
                <a:r>
                  <a:rPr lang="en-US" sz="2000" b="1" dirty="0">
                    <a:latin typeface="Poppins" panose="00000500000000000000" pitchFamily="2" charset="0"/>
                    <a:cs typeface="Poppins" panose="00000500000000000000" pitchFamily="2" charset="0"/>
                  </a:rPr>
                  <a:t> </a:t>
                </a:r>
                <a:r>
                  <a:rPr lang="en-US" sz="2000" b="1" dirty="0" err="1">
                    <a:latin typeface="Poppins" panose="00000500000000000000" pitchFamily="2" charset="0"/>
                    <a:cs typeface="Poppins" panose="00000500000000000000" pitchFamily="2" charset="0"/>
                  </a:rPr>
                  <a:t>internos</a:t>
                </a:r>
                <a:endParaRPr lang="en-US" sz="2000" b="1" dirty="0">
                  <a:latin typeface="Poppins" panose="00000500000000000000" pitchFamily="2" charset="0"/>
                  <a:cs typeface="Poppins" panose="00000500000000000000" pitchFamily="2" charset="0"/>
                </a:endParaRPr>
              </a:p>
            </p:txBody>
          </p:sp>
          <p:sp>
            <p:nvSpPr>
              <p:cNvPr id="16" name="Content Placeholder 2">
                <a:extLst>
                  <a:ext uri="{FF2B5EF4-FFF2-40B4-BE49-F238E27FC236}">
                    <a16:creationId xmlns:a16="http://schemas.microsoft.com/office/drawing/2014/main" id="{369F799C-6CAE-25F3-8CAA-8AC0776967A1}"/>
                  </a:ext>
                </a:extLst>
              </p:cNvPr>
              <p:cNvSpPr txBox="1">
                <a:spLocks/>
              </p:cNvSpPr>
              <p:nvPr/>
            </p:nvSpPr>
            <p:spPr>
              <a:xfrm>
                <a:off x="1793784" y="3708569"/>
                <a:ext cx="3133928" cy="1082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Aquellos que tienen un alto interés en las actividades comerciales y que toman decisiones</a:t>
                </a:r>
                <a:r>
                  <a:rPr lang="en-US" sz="1800" dirty="0">
                    <a:latin typeface="Poppins" panose="00000500000000000000" pitchFamily="2" charset="0"/>
                    <a:cs typeface="Poppins" panose="00000500000000000000" pitchFamily="2" charset="0"/>
                  </a:rPr>
                  <a:t>.</a:t>
                </a:r>
              </a:p>
            </p:txBody>
          </p:sp>
          <p:pic>
            <p:nvPicPr>
              <p:cNvPr id="11" name="Picture 10">
                <a:extLst>
                  <a:ext uri="{FF2B5EF4-FFF2-40B4-BE49-F238E27FC236}">
                    <a16:creationId xmlns:a16="http://schemas.microsoft.com/office/drawing/2014/main" id="{CB98C2E4-4EC1-6552-0AF0-DE7EF0095A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301" y="3315392"/>
                <a:ext cx="987418" cy="797176"/>
              </a:xfrm>
              <a:prstGeom prst="rect">
                <a:avLst/>
              </a:prstGeom>
            </p:spPr>
          </p:pic>
          <p:sp>
            <p:nvSpPr>
              <p:cNvPr id="18" name="Content Placeholder 2">
                <a:extLst>
                  <a:ext uri="{FF2B5EF4-FFF2-40B4-BE49-F238E27FC236}">
                    <a16:creationId xmlns:a16="http://schemas.microsoft.com/office/drawing/2014/main" id="{22133DD9-3D78-CBA8-FB3F-852B997D8770}"/>
                  </a:ext>
                </a:extLst>
              </p:cNvPr>
              <p:cNvSpPr txBox="1">
                <a:spLocks/>
              </p:cNvSpPr>
              <p:nvPr/>
            </p:nvSpPr>
            <p:spPr>
              <a:xfrm>
                <a:off x="798741" y="4969104"/>
                <a:ext cx="4227444" cy="111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Poppins" panose="00000500000000000000" pitchFamily="2" charset="0"/>
                    <a:cs typeface="Poppins" panose="00000500000000000000" pitchFamily="2" charset="0"/>
                  </a:rPr>
                  <a:t>Por </a:t>
                </a:r>
                <a:r>
                  <a:rPr lang="en-US" sz="1800" i="1" dirty="0" err="1">
                    <a:latin typeface="Poppins" panose="00000500000000000000" pitchFamily="2" charset="0"/>
                    <a:cs typeface="Poppins" panose="00000500000000000000" pitchFamily="2" charset="0"/>
                  </a:rPr>
                  <a:t>ej</a:t>
                </a:r>
                <a:r>
                  <a:rPr lang="en-US" sz="1800" i="1" dirty="0">
                    <a:latin typeface="Poppins" panose="00000500000000000000" pitchFamily="2" charset="0"/>
                    <a:cs typeface="Poppins" panose="00000500000000000000" pitchFamily="2" charset="0"/>
                  </a:rPr>
                  <a:t>.: junta </a:t>
                </a:r>
                <a:r>
                  <a:rPr lang="en-US" sz="1800" i="1" dirty="0" err="1">
                    <a:latin typeface="Poppins" panose="00000500000000000000" pitchFamily="2" charset="0"/>
                    <a:cs typeface="Poppins" panose="00000500000000000000" pitchFamily="2" charset="0"/>
                  </a:rPr>
                  <a:t>directiva</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alta</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gerencia</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directores</a:t>
                </a:r>
                <a:r>
                  <a:rPr lang="en-US" sz="1800" i="1" dirty="0">
                    <a:latin typeface="Poppins" panose="00000500000000000000" pitchFamily="2" charset="0"/>
                    <a:cs typeface="Poppins" panose="00000500000000000000" pitchFamily="2" charset="0"/>
                  </a:rPr>
                  <a:t> de divisions clave, y </a:t>
                </a:r>
                <a:r>
                  <a:rPr lang="en-US" sz="1800" i="1" dirty="0" err="1">
                    <a:latin typeface="Poppins" panose="00000500000000000000" pitchFamily="2" charset="0"/>
                    <a:cs typeface="Poppins" panose="00000500000000000000" pitchFamily="2" charset="0"/>
                  </a:rPr>
                  <a:t>comunidades</a:t>
                </a:r>
                <a:r>
                  <a:rPr lang="en-US" sz="1800" i="1" dirty="0">
                    <a:latin typeface="Poppins" panose="00000500000000000000" pitchFamily="2" charset="0"/>
                    <a:cs typeface="Poppins" panose="00000500000000000000" pitchFamily="2" charset="0"/>
                  </a:rPr>
                  <a:t> locales (</a:t>
                </a:r>
                <a:r>
                  <a:rPr lang="en-US" sz="1800" i="1" dirty="0" err="1">
                    <a:latin typeface="Poppins" panose="00000500000000000000" pitchFamily="2" charset="0"/>
                    <a:cs typeface="Poppins" panose="00000500000000000000" pitchFamily="2" charset="0"/>
                  </a:rPr>
                  <a:t>si</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corresponde</a:t>
                </a:r>
                <a:r>
                  <a:rPr lang="en-US" sz="1800" i="1" dirty="0">
                    <a:latin typeface="Poppins" panose="00000500000000000000" pitchFamily="2" charset="0"/>
                    <a:cs typeface="Poppins" panose="00000500000000000000" pitchFamily="2" charset="0"/>
                  </a:rPr>
                  <a:t>).</a:t>
                </a:r>
              </a:p>
            </p:txBody>
          </p:sp>
        </p:grpSp>
        <p:pic>
          <p:nvPicPr>
            <p:cNvPr id="9" name="Picture 8">
              <a:extLst>
                <a:ext uri="{FF2B5EF4-FFF2-40B4-BE49-F238E27FC236}">
                  <a16:creationId xmlns:a16="http://schemas.microsoft.com/office/drawing/2014/main" id="{6EDDB51E-0B02-BF59-5A4B-F10E2CB622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4462" y="3307454"/>
              <a:ext cx="983104" cy="783564"/>
            </a:xfrm>
            <a:prstGeom prst="rect">
              <a:avLst/>
            </a:prstGeom>
          </p:spPr>
        </p:pic>
      </p:grpSp>
      <p:sp>
        <p:nvSpPr>
          <p:cNvPr id="25" name="Content Placeholder 2">
            <a:extLst>
              <a:ext uri="{FF2B5EF4-FFF2-40B4-BE49-F238E27FC236}">
                <a16:creationId xmlns:a16="http://schemas.microsoft.com/office/drawing/2014/main" id="{4905D14E-C31A-D53C-9690-F9A85564CFEF}"/>
              </a:ext>
            </a:extLst>
          </p:cNvPr>
          <p:cNvSpPr txBox="1">
            <a:spLocks/>
          </p:cNvSpPr>
          <p:nvPr/>
        </p:nvSpPr>
        <p:spPr>
          <a:xfrm>
            <a:off x="6411758" y="4876686"/>
            <a:ext cx="4233118" cy="1457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Poppins" panose="00000500000000000000" pitchFamily="2" charset="0"/>
                <a:cs typeface="Poppins" panose="00000500000000000000" pitchFamily="2" charset="0"/>
              </a:rPr>
              <a:t>Por </a:t>
            </a:r>
            <a:r>
              <a:rPr lang="en-US" sz="1800" i="1" dirty="0" err="1">
                <a:latin typeface="Poppins" panose="00000500000000000000" pitchFamily="2" charset="0"/>
                <a:cs typeface="Poppins" panose="00000500000000000000" pitchFamily="2" charset="0"/>
              </a:rPr>
              <a:t>ej</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empresas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importadoras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consumidores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proveedores</a:t>
            </a:r>
            <a:r>
              <a:rPr lang="en-US" sz="1800" i="1" dirty="0">
                <a:latin typeface="Poppins" panose="00000500000000000000" pitchFamily="2" charset="0"/>
                <a:cs typeface="Poppins" panose="00000500000000000000" pitchFamily="2" charset="0"/>
              </a:rPr>
              <a:t> de </a:t>
            </a:r>
            <a:r>
              <a:rPr lang="en-US" sz="1800" i="1" dirty="0" err="1">
                <a:latin typeface="Poppins" panose="00000500000000000000" pitchFamily="2" charset="0"/>
                <a:cs typeface="Poppins" panose="00000500000000000000" pitchFamily="2" charset="0"/>
              </a:rPr>
              <a:t>servicios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minoristas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organismos</a:t>
            </a:r>
            <a:r>
              <a:rPr lang="en-US" sz="1800" i="1" dirty="0">
                <a:latin typeface="Poppins" panose="00000500000000000000" pitchFamily="2" charset="0"/>
                <a:cs typeface="Poppins" panose="00000500000000000000" pitchFamily="2" charset="0"/>
              </a:rPr>
              <a:t> de </a:t>
            </a:r>
            <a:r>
              <a:rPr lang="en-US" sz="1800" i="1" dirty="0" err="1">
                <a:latin typeface="Poppins" panose="00000500000000000000" pitchFamily="2" charset="0"/>
                <a:cs typeface="Poppins" panose="00000500000000000000" pitchFamily="2" charset="0"/>
              </a:rPr>
              <a:t>certificación</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formuladores</a:t>
            </a:r>
            <a:r>
              <a:rPr lang="en-US" sz="1800" i="1" dirty="0">
                <a:latin typeface="Poppins" panose="00000500000000000000" pitchFamily="2" charset="0"/>
                <a:cs typeface="Poppins" panose="00000500000000000000" pitchFamily="2" charset="0"/>
              </a:rPr>
              <a:t> de </a:t>
            </a:r>
            <a:r>
              <a:rPr lang="en-US" sz="1800" i="1" dirty="0" err="1">
                <a:latin typeface="Poppins" panose="00000500000000000000" pitchFamily="2" charset="0"/>
                <a:cs typeface="Poppins" panose="00000500000000000000" pitchFamily="2" charset="0"/>
              </a:rPr>
              <a:t>políticas</a:t>
            </a:r>
            <a:r>
              <a:rPr lang="en-US" sz="1800" i="1" dirty="0">
                <a:latin typeface="Poppins" panose="00000500000000000000" pitchFamily="2" charset="0"/>
                <a:cs typeface="Poppins" panose="00000500000000000000" pitchFamily="2" charset="0"/>
              </a:rPr>
              <a:t>, </a:t>
            </a:r>
            <a:r>
              <a:rPr lang="en-US" sz="1800" i="1" dirty="0" err="1">
                <a:latin typeface="Poppins" panose="00000500000000000000" pitchFamily="2" charset="0"/>
                <a:cs typeface="Poppins" panose="00000500000000000000" pitchFamily="2" charset="0"/>
              </a:rPr>
              <a:t>investigadores</a:t>
            </a:r>
            <a:r>
              <a:rPr lang="en-US" sz="1800" i="1" dirty="0">
                <a:latin typeface="Poppins" panose="00000500000000000000" pitchFamily="2" charset="0"/>
                <a:cs typeface="Poppins" panose="00000500000000000000" pitchFamily="2" charset="0"/>
              </a:rPr>
              <a:t>, etc.</a:t>
            </a:r>
          </a:p>
        </p:txBody>
      </p:sp>
      <p:pic>
        <p:nvPicPr>
          <p:cNvPr id="27" name="Picture 26">
            <a:extLst>
              <a:ext uri="{FF2B5EF4-FFF2-40B4-BE49-F238E27FC236}">
                <a16:creationId xmlns:a16="http://schemas.microsoft.com/office/drawing/2014/main" id="{1CCE75F2-29A8-A482-2348-F998CE1576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8750" y="2930823"/>
            <a:ext cx="1214628" cy="986666"/>
          </a:xfrm>
          <a:prstGeom prst="rect">
            <a:avLst/>
          </a:prstGeom>
        </p:spPr>
      </p:pic>
      <p:pic>
        <p:nvPicPr>
          <p:cNvPr id="28" name="Picture 27" descr="A black and orange background&#10;&#10;Description automatically generated">
            <a:extLst>
              <a:ext uri="{FF2B5EF4-FFF2-40B4-BE49-F238E27FC236}">
                <a16:creationId xmlns:a16="http://schemas.microsoft.com/office/drawing/2014/main" id="{8F5CA085-97AA-FE3A-F4EC-61F5115C5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 name="Group 1">
            <a:extLst>
              <a:ext uri="{FF2B5EF4-FFF2-40B4-BE49-F238E27FC236}">
                <a16:creationId xmlns:a16="http://schemas.microsoft.com/office/drawing/2014/main" id="{DB196699-0F1F-7138-AF6A-EA0A2F96DD3E}"/>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370641E3-8ED4-F263-CAEC-62E4F29CCBD1}"/>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0554FF0E-0732-8475-36C8-57212BBAF08E}"/>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66AAF3D5-2ACF-DC94-0417-8D4B2FC8518F}"/>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0" name="Rectangle 9">
              <a:extLst>
                <a:ext uri="{FF2B5EF4-FFF2-40B4-BE49-F238E27FC236}">
                  <a16:creationId xmlns:a16="http://schemas.microsoft.com/office/drawing/2014/main" id="{BB9D9F3F-71D0-F28D-67E8-9E31303BC417}"/>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2" name="Picture 11" descr="A black text on a white background&#10;&#10;Description automatically generated">
            <a:extLst>
              <a:ext uri="{FF2B5EF4-FFF2-40B4-BE49-F238E27FC236}">
                <a16:creationId xmlns:a16="http://schemas.microsoft.com/office/drawing/2014/main" id="{98F243A5-E620-906D-2244-5BDC6936EC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9929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04799" y="1935563"/>
            <a:ext cx="6135189" cy="3020749"/>
          </a:xfrm>
        </p:spPr>
        <p:txBody>
          <a:bodyPr>
            <a:normAutofit/>
          </a:bodyPr>
          <a:lstStyle/>
          <a:p>
            <a:pPr marL="0" indent="0">
              <a:buNone/>
            </a:pPr>
            <a:r>
              <a:rPr lang="en-GB" sz="2400" b="1" dirty="0">
                <a:latin typeface="Poppins" panose="00000500000000000000" pitchFamily="2" charset="0"/>
                <a:ea typeface="Calibri" panose="020F0502020204030204" pitchFamily="34" charset="0"/>
                <a:cs typeface="Poppins" panose="00000500000000000000" pitchFamily="2" charset="0"/>
              </a:rPr>
              <a:t>¿</a:t>
            </a:r>
            <a:r>
              <a:rPr lang="en-GB" sz="2400" b="1" dirty="0" err="1">
                <a:latin typeface="Poppins" panose="00000500000000000000" pitchFamily="2" charset="0"/>
                <a:ea typeface="Calibri" panose="020F0502020204030204" pitchFamily="34" charset="0"/>
                <a:cs typeface="Poppins" panose="00000500000000000000" pitchFamily="2" charset="0"/>
              </a:rPr>
              <a:t>Qué</a:t>
            </a:r>
            <a:r>
              <a:rPr lang="en-GB" sz="2400" b="1" dirty="0">
                <a:latin typeface="Poppins" panose="00000500000000000000" pitchFamily="2" charset="0"/>
                <a:ea typeface="Calibri" panose="020F0502020204030204" pitchFamily="34" charset="0"/>
                <a:cs typeface="Poppins" panose="00000500000000000000" pitchFamily="2" charset="0"/>
              </a:rPr>
              <a:t> es un </a:t>
            </a:r>
            <a:r>
              <a:rPr lang="en-GB" sz="2400" b="1" dirty="0" err="1">
                <a:latin typeface="Poppins" panose="00000500000000000000" pitchFamily="2" charset="0"/>
                <a:ea typeface="Calibri" panose="020F0502020204030204" pitchFamily="34" charset="0"/>
                <a:cs typeface="Poppins" panose="00000500000000000000" pitchFamily="2" charset="0"/>
              </a:rPr>
              <a:t>indicador</a:t>
            </a:r>
            <a:r>
              <a:rPr lang="en-GB" sz="2400" b="1" dirty="0">
                <a:latin typeface="Poppins" panose="00000500000000000000" pitchFamily="2" charset="0"/>
                <a:ea typeface="Calibri" panose="020F0502020204030204" pitchFamily="34" charset="0"/>
                <a:cs typeface="Poppins" panose="00000500000000000000" pitchFamily="2" charset="0"/>
              </a:rPr>
              <a:t>?</a:t>
            </a:r>
          </a:p>
          <a:p>
            <a:pPr marL="0" indent="0">
              <a:buNone/>
            </a:pPr>
            <a:endParaRPr lang="en-GB" sz="1100" dirty="0">
              <a:effectLst/>
              <a:latin typeface="Poppins" panose="00000500000000000000" pitchFamily="2" charset="0"/>
              <a:ea typeface="Calibri" panose="020F0502020204030204" pitchFamily="34" charset="0"/>
              <a:cs typeface="Poppins" panose="00000500000000000000" pitchFamily="2" charset="0"/>
            </a:endParaRPr>
          </a:p>
          <a:p>
            <a:r>
              <a:rPr lang="es-ES" sz="2000" dirty="0">
                <a:latin typeface="Poppins" panose="00000500000000000000" pitchFamily="2" charset="0"/>
                <a:ea typeface="Calibri" panose="020F0502020204030204" pitchFamily="34" charset="0"/>
                <a:cs typeface="Poppins" panose="00000500000000000000" pitchFamily="2" charset="0"/>
              </a:rPr>
              <a:t>Una herramienta para </a:t>
            </a:r>
            <a:r>
              <a:rPr lang="es-ES" sz="2000" b="1" dirty="0">
                <a:latin typeface="Poppins" panose="00000500000000000000" pitchFamily="2" charset="0"/>
                <a:ea typeface="Calibri" panose="020F0502020204030204" pitchFamily="34" charset="0"/>
                <a:cs typeface="Poppins" panose="00000500000000000000" pitchFamily="2" charset="0"/>
              </a:rPr>
              <a:t>evaluar el comportamiento</a:t>
            </a:r>
            <a:r>
              <a:rPr lang="es-ES" sz="2000" dirty="0">
                <a:latin typeface="Poppins" panose="00000500000000000000" pitchFamily="2" charset="0"/>
                <a:ea typeface="Calibri" panose="020F0502020204030204" pitchFamily="34" charset="0"/>
                <a:cs typeface="Poppins" panose="00000500000000000000" pitchFamily="2" charset="0"/>
              </a:rPr>
              <a:t> y el </a:t>
            </a:r>
            <a:r>
              <a:rPr lang="es-ES" sz="2000" b="1" dirty="0">
                <a:latin typeface="Poppins" panose="00000500000000000000" pitchFamily="2" charset="0"/>
                <a:ea typeface="Calibri" panose="020F0502020204030204" pitchFamily="34" charset="0"/>
                <a:cs typeface="Poppins" panose="00000500000000000000" pitchFamily="2" charset="0"/>
              </a:rPr>
              <a:t>éxito</a:t>
            </a:r>
            <a:r>
              <a:rPr lang="es-ES" sz="2000" dirty="0">
                <a:latin typeface="Poppins" panose="00000500000000000000" pitchFamily="2" charset="0"/>
                <a:ea typeface="Calibri" panose="020F0502020204030204" pitchFamily="34" charset="0"/>
                <a:cs typeface="Poppins" panose="00000500000000000000" pitchFamily="2" charset="0"/>
              </a:rPr>
              <a:t> de las actividades empresariales; 
un instrumento para </a:t>
            </a:r>
            <a:r>
              <a:rPr lang="es-ES" sz="2000" b="1" dirty="0">
                <a:latin typeface="Poppins" panose="00000500000000000000" pitchFamily="2" charset="0"/>
                <a:ea typeface="Calibri" panose="020F0502020204030204" pitchFamily="34" charset="0"/>
                <a:cs typeface="Poppins" panose="00000500000000000000" pitchFamily="2" charset="0"/>
              </a:rPr>
              <a:t>medir el progreso</a:t>
            </a:r>
            <a:r>
              <a:rPr lang="es-ES" sz="2000" dirty="0">
                <a:latin typeface="Poppins" panose="00000500000000000000" pitchFamily="2" charset="0"/>
                <a:ea typeface="Calibri" panose="020F0502020204030204" pitchFamily="34" charset="0"/>
                <a:cs typeface="Poppins" panose="00000500000000000000" pitchFamily="2" charset="0"/>
              </a:rPr>
              <a:t> hacia objetivos específicos; y
se basa en </a:t>
            </a:r>
            <a:r>
              <a:rPr lang="es-ES" sz="2000" b="1" dirty="0">
                <a:latin typeface="Poppins" panose="00000500000000000000" pitchFamily="2" charset="0"/>
                <a:ea typeface="Calibri" panose="020F0502020204030204" pitchFamily="34" charset="0"/>
                <a:cs typeface="Poppins" panose="00000500000000000000" pitchFamily="2" charset="0"/>
              </a:rPr>
              <a:t>información objetiva y concisa</a:t>
            </a:r>
            <a:r>
              <a:rPr lang="es-ES" sz="2000" dirty="0">
                <a:latin typeface="Poppins" panose="00000500000000000000" pitchFamily="2" charset="0"/>
                <a:ea typeface="Calibri" panose="020F0502020204030204" pitchFamily="34" charset="0"/>
                <a:cs typeface="Poppins" panose="00000500000000000000" pitchFamily="2" charset="0"/>
              </a:rPr>
              <a:t>.</a:t>
            </a:r>
            <a:endParaRPr lang="en-GB" sz="2000" dirty="0">
              <a:effectLst/>
              <a:latin typeface="Poppins" panose="00000500000000000000" pitchFamily="2" charset="0"/>
              <a:ea typeface="Calibri" panose="020F0502020204030204" pitchFamily="34" charset="0"/>
              <a:cs typeface="Poppins" panose="00000500000000000000" pitchFamily="2" charset="0"/>
            </a:endParaRPr>
          </a:p>
        </p:txBody>
      </p:sp>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76463" y="1041400"/>
            <a:ext cx="11120185"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4. </a:t>
            </a:r>
            <a:r>
              <a:rPr lang="es-ES" sz="2800" dirty="0">
                <a:solidFill>
                  <a:srgbClr val="314C14"/>
                </a:solidFill>
                <a:latin typeface="Poppins" panose="00000500000000000000" pitchFamily="2" charset="0"/>
                <a:cs typeface="Poppins" panose="00000500000000000000" pitchFamily="2" charset="0"/>
              </a:rPr>
              <a:t>Seleccionar los indicadores</a:t>
            </a:r>
            <a:endParaRPr lang="en-US" sz="2800" dirty="0">
              <a:solidFill>
                <a:srgbClr val="314C14"/>
              </a:solidFill>
              <a:latin typeface="Poppins" panose="00000500000000000000" pitchFamily="2" charset="0"/>
              <a:cs typeface="Poppins" panose="00000500000000000000" pitchFamily="2" charset="0"/>
            </a:endParaRP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8" name="Content Placeholder 2">
            <a:extLst>
              <a:ext uri="{FF2B5EF4-FFF2-40B4-BE49-F238E27FC236}">
                <a16:creationId xmlns:a16="http://schemas.microsoft.com/office/drawing/2014/main" id="{8629FAC6-B828-9339-EAB4-D2961233A2A9}"/>
              </a:ext>
            </a:extLst>
          </p:cNvPr>
          <p:cNvSpPr txBox="1">
            <a:spLocks/>
          </p:cNvSpPr>
          <p:nvPr/>
        </p:nvSpPr>
        <p:spPr>
          <a:xfrm>
            <a:off x="738809" y="5109906"/>
            <a:ext cx="4872446" cy="14499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dirty="0">
                <a:solidFill>
                  <a:srgbClr val="C00000"/>
                </a:solidFill>
                <a:latin typeface="Poppins" panose="00000500000000000000" pitchFamily="2" charset="0"/>
                <a:ea typeface="Calibri" panose="020F0502020204030204" pitchFamily="34" charset="0"/>
                <a:cs typeface="Poppins" panose="00000500000000000000" pitchFamily="2" charset="0"/>
              </a:rPr>
              <a:t>Los indicadores deben generar </a:t>
            </a:r>
            <a:r>
              <a:rPr lang="es-ES" sz="2000" b="1" dirty="0">
                <a:solidFill>
                  <a:srgbClr val="C00000"/>
                </a:solidFill>
                <a:latin typeface="Poppins" panose="00000500000000000000" pitchFamily="2" charset="0"/>
                <a:ea typeface="Calibri" panose="020F0502020204030204" pitchFamily="34" charset="0"/>
                <a:cs typeface="Poppins" panose="00000500000000000000" pitchFamily="2" charset="0"/>
              </a:rPr>
              <a:t>resultados coherentes </a:t>
            </a:r>
            <a:r>
              <a:rPr lang="es-ES" sz="2000" dirty="0">
                <a:solidFill>
                  <a:srgbClr val="C00000"/>
                </a:solidFill>
                <a:latin typeface="Poppins" panose="00000500000000000000" pitchFamily="2" charset="0"/>
                <a:ea typeface="Calibri" panose="020F0502020204030204" pitchFamily="34" charset="0"/>
                <a:cs typeface="Poppins" panose="00000500000000000000" pitchFamily="2" charset="0"/>
              </a:rPr>
              <a:t>y permitir el seguimiento del progreso en las </a:t>
            </a:r>
            <a:r>
              <a:rPr lang="es-ES" sz="2000" b="1" dirty="0">
                <a:solidFill>
                  <a:srgbClr val="C00000"/>
                </a:solidFill>
                <a:latin typeface="Poppins" panose="00000500000000000000" pitchFamily="2" charset="0"/>
                <a:ea typeface="Calibri" panose="020F0502020204030204" pitchFamily="34" charset="0"/>
                <a:cs typeface="Poppins" panose="00000500000000000000" pitchFamily="2" charset="0"/>
              </a:rPr>
              <a:t>mismas condiciones </a:t>
            </a:r>
            <a:r>
              <a:rPr lang="es-ES" sz="2000" dirty="0">
                <a:solidFill>
                  <a:srgbClr val="C00000"/>
                </a:solidFill>
                <a:latin typeface="Poppins" panose="00000500000000000000" pitchFamily="2" charset="0"/>
                <a:ea typeface="Calibri" panose="020F0502020204030204" pitchFamily="34" charset="0"/>
                <a:cs typeface="Poppins" panose="00000500000000000000" pitchFamily="2" charset="0"/>
              </a:rPr>
              <a:t>a lo largo del tiempo.</a:t>
            </a:r>
            <a:endPar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endParaRPr>
          </a:p>
        </p:txBody>
      </p:sp>
      <p:pic>
        <p:nvPicPr>
          <p:cNvPr id="11" name="Picture 10" descr="People in a factory with pineapples&#10;&#10;Description automatically generated">
            <a:extLst>
              <a:ext uri="{FF2B5EF4-FFF2-40B4-BE49-F238E27FC236}">
                <a16:creationId xmlns:a16="http://schemas.microsoft.com/office/drawing/2014/main" id="{13FA9447-84D0-64DF-B46D-5EF5DF1253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0912" y="1642480"/>
            <a:ext cx="4872446" cy="4730990"/>
          </a:xfrm>
          <a:prstGeom prst="round2DiagRect">
            <a:avLst/>
          </a:prstGeom>
        </p:spPr>
      </p:pic>
      <p:sp>
        <p:nvSpPr>
          <p:cNvPr id="12" name="TextBox 11">
            <a:extLst>
              <a:ext uri="{FF2B5EF4-FFF2-40B4-BE49-F238E27FC236}">
                <a16:creationId xmlns:a16="http://schemas.microsoft.com/office/drawing/2014/main" id="{3534F8B0-095B-33C5-3DD5-1ED2E4332E0D}"/>
              </a:ext>
            </a:extLst>
          </p:cNvPr>
          <p:cNvSpPr txBox="1"/>
          <p:nvPr/>
        </p:nvSpPr>
        <p:spPr>
          <a:xfrm>
            <a:off x="9824708" y="6325262"/>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2" name="Group 1">
            <a:extLst>
              <a:ext uri="{FF2B5EF4-FFF2-40B4-BE49-F238E27FC236}">
                <a16:creationId xmlns:a16="http://schemas.microsoft.com/office/drawing/2014/main" id="{77880CD4-7256-75E0-4880-E7A8E94A32A7}"/>
              </a:ext>
            </a:extLst>
          </p:cNvPr>
          <p:cNvGrpSpPr/>
          <p:nvPr/>
        </p:nvGrpSpPr>
        <p:grpSpPr>
          <a:xfrm>
            <a:off x="12023277" y="-17256"/>
            <a:ext cx="168723" cy="6875255"/>
            <a:chOff x="17746367" y="0"/>
            <a:chExt cx="541633" cy="8191500"/>
          </a:xfrm>
        </p:grpSpPr>
        <p:sp>
          <p:nvSpPr>
            <p:cNvPr id="6" name="Rectangle 5">
              <a:extLst>
                <a:ext uri="{FF2B5EF4-FFF2-40B4-BE49-F238E27FC236}">
                  <a16:creationId xmlns:a16="http://schemas.microsoft.com/office/drawing/2014/main" id="{1FF10ABB-77BC-6FCD-D789-C437FE68BE6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9" name="Rectangle 8">
              <a:extLst>
                <a:ext uri="{FF2B5EF4-FFF2-40B4-BE49-F238E27FC236}">
                  <a16:creationId xmlns:a16="http://schemas.microsoft.com/office/drawing/2014/main" id="{C9C483DB-7BD4-6174-F76B-8BDBCF8BA947}"/>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72D2A6D3-1128-128D-71EE-393DC189796F}"/>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3" name="Rectangle 12">
              <a:extLst>
                <a:ext uri="{FF2B5EF4-FFF2-40B4-BE49-F238E27FC236}">
                  <a16:creationId xmlns:a16="http://schemas.microsoft.com/office/drawing/2014/main" id="{50F04188-DFED-11A1-93D2-FC6C630E789A}"/>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4" name="Picture 13" descr="A black text on a white background&#10;&#10;Description automatically generated">
            <a:extLst>
              <a:ext uri="{FF2B5EF4-FFF2-40B4-BE49-F238E27FC236}">
                <a16:creationId xmlns:a16="http://schemas.microsoft.com/office/drawing/2014/main" id="{0168805C-D93F-9B2F-506F-EB37A11482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4872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556DBD0-7E7E-61C7-C8D0-4579C5D38A4E}"/>
              </a:ext>
            </a:extLst>
          </p:cNvPr>
          <p:cNvSpPr/>
          <p:nvPr/>
        </p:nvSpPr>
        <p:spPr>
          <a:xfrm>
            <a:off x="378917" y="2091779"/>
            <a:ext cx="3285369" cy="467232"/>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n-GB" sz="2000">
                <a:latin typeface="Poppins" panose="00000500000000000000" pitchFamily="2" charset="0"/>
                <a:cs typeface="Poppins" panose="00000500000000000000" pitchFamily="2" charset="0"/>
              </a:rPr>
              <a:t>¿Cómo definirlos?</a:t>
            </a:r>
            <a:endParaRPr lang="en-US" sz="2000" kern="1200" dirty="0">
              <a:latin typeface="Poppins" panose="00000500000000000000" pitchFamily="2" charset="0"/>
              <a:cs typeface="Poppins" panose="00000500000000000000" pitchFamily="2" charset="0"/>
            </a:endParaRP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1" name="Freeform: Shape 20">
            <a:extLst>
              <a:ext uri="{FF2B5EF4-FFF2-40B4-BE49-F238E27FC236}">
                <a16:creationId xmlns:a16="http://schemas.microsoft.com/office/drawing/2014/main" id="{37E1B823-79DC-DA62-BE56-FC38F22492C7}"/>
              </a:ext>
            </a:extLst>
          </p:cNvPr>
          <p:cNvSpPr/>
          <p:nvPr/>
        </p:nvSpPr>
        <p:spPr>
          <a:xfrm>
            <a:off x="1342884" y="5019889"/>
            <a:ext cx="2001081" cy="132790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dirty="0">
                <a:latin typeface="Poppins" panose="00000500000000000000" pitchFamily="2" charset="0"/>
                <a:cs typeface="Poppins" panose="00000500000000000000" pitchFamily="2" charset="0"/>
              </a:rPr>
              <a:t>¿Qué quiere medir en su estrategia?</a:t>
            </a:r>
            <a:endParaRPr lang="en-US" kern="1200" dirty="0">
              <a:latin typeface="Poppins" panose="00000500000000000000" pitchFamily="2" charset="0"/>
              <a:cs typeface="Poppins" panose="00000500000000000000" pitchFamily="2" charset="0"/>
            </a:endParaRPr>
          </a:p>
        </p:txBody>
      </p:sp>
      <p:sp>
        <p:nvSpPr>
          <p:cNvPr id="22" name="Freeform: Shape 21">
            <a:extLst>
              <a:ext uri="{FF2B5EF4-FFF2-40B4-BE49-F238E27FC236}">
                <a16:creationId xmlns:a16="http://schemas.microsoft.com/office/drawing/2014/main" id="{2666563A-582D-C51B-E142-3DA2DBD2B0F6}"/>
              </a:ext>
            </a:extLst>
          </p:cNvPr>
          <p:cNvSpPr/>
          <p:nvPr/>
        </p:nvSpPr>
        <p:spPr>
          <a:xfrm>
            <a:off x="3759805" y="5023827"/>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dirty="0">
                <a:latin typeface="Poppins" panose="00000500000000000000" pitchFamily="2" charset="0"/>
                <a:cs typeface="Poppins" panose="00000500000000000000" pitchFamily="2" charset="0"/>
              </a:rPr>
              <a:t>Quién es el objetivo de su empresa como parte de su estrategia.</a:t>
            </a:r>
            <a:endParaRPr lang="en-US" kern="1200" dirty="0">
              <a:latin typeface="Poppins" panose="00000500000000000000" pitchFamily="2" charset="0"/>
              <a:cs typeface="Poppins" panose="00000500000000000000" pitchFamily="2" charset="0"/>
            </a:endParaRPr>
          </a:p>
        </p:txBody>
      </p:sp>
      <p:sp>
        <p:nvSpPr>
          <p:cNvPr id="23" name="Freeform: Shape 22">
            <a:extLst>
              <a:ext uri="{FF2B5EF4-FFF2-40B4-BE49-F238E27FC236}">
                <a16:creationId xmlns:a16="http://schemas.microsoft.com/office/drawing/2014/main" id="{9C9034B9-5D46-7197-3DE0-31AC4A256DCC}"/>
              </a:ext>
            </a:extLst>
          </p:cNvPr>
          <p:cNvSpPr/>
          <p:nvPr/>
        </p:nvSpPr>
        <p:spPr>
          <a:xfrm>
            <a:off x="5994950" y="5023827"/>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dirty="0">
                <a:latin typeface="Poppins" panose="00000500000000000000" pitchFamily="2" charset="0"/>
                <a:cs typeface="Poppins" panose="00000500000000000000" pitchFamily="2" charset="0"/>
              </a:rPr>
              <a:t>Medida que define cómo se ve el éxito.</a:t>
            </a:r>
            <a:endParaRPr lang="en-US" kern="1200" dirty="0">
              <a:latin typeface="Poppins" panose="00000500000000000000" pitchFamily="2" charset="0"/>
              <a:cs typeface="Poppins" panose="00000500000000000000" pitchFamily="2" charset="0"/>
            </a:endParaRPr>
          </a:p>
        </p:txBody>
      </p:sp>
      <p:sp>
        <p:nvSpPr>
          <p:cNvPr id="25" name="Freeform: Shape 24">
            <a:extLst>
              <a:ext uri="{FF2B5EF4-FFF2-40B4-BE49-F238E27FC236}">
                <a16:creationId xmlns:a16="http://schemas.microsoft.com/office/drawing/2014/main" id="{95105F50-578A-5057-36A6-F91BBCEF624D}"/>
              </a:ext>
            </a:extLst>
          </p:cNvPr>
          <p:cNvSpPr/>
          <p:nvPr/>
        </p:nvSpPr>
        <p:spPr>
          <a:xfrm>
            <a:off x="8153895" y="5019889"/>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s-ES" dirty="0">
                <a:latin typeface="Poppins" panose="00000500000000000000" pitchFamily="2" charset="0"/>
                <a:cs typeface="Poppins" panose="00000500000000000000" pitchFamily="2" charset="0"/>
              </a:rPr>
              <a:t>Periodo de tiempo en el que espera alcanzar el objetivo.</a:t>
            </a:r>
            <a:endParaRPr lang="en-US" kern="1200" dirty="0">
              <a:latin typeface="Poppins" panose="00000500000000000000" pitchFamily="2"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DF9A1371-6FB6-B5C0-DBEE-69705F1C14E2}"/>
              </a:ext>
            </a:extLst>
          </p:cNvPr>
          <p:cNvGraphicFramePr/>
          <p:nvPr>
            <p:extLst>
              <p:ext uri="{D42A27DB-BD31-4B8C-83A1-F6EECF244321}">
                <p14:modId xmlns:p14="http://schemas.microsoft.com/office/powerpoint/2010/main" val="2829583284"/>
              </p:ext>
            </p:extLst>
          </p:nvPr>
        </p:nvGraphicFramePr>
        <p:xfrm>
          <a:off x="259337" y="1754686"/>
          <a:ext cx="10515600" cy="3800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22300919-16FA-E3ED-EC73-1028EE72F76D}"/>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27886B4D-CECE-054D-155B-044DE736CE2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8" name="Rectangle 7">
              <a:extLst>
                <a:ext uri="{FF2B5EF4-FFF2-40B4-BE49-F238E27FC236}">
                  <a16:creationId xmlns:a16="http://schemas.microsoft.com/office/drawing/2014/main" id="{8E168CEF-74CD-AF65-6616-5B7DB261D17E}"/>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2F9674AA-E888-6A1E-E6C3-ABB7E169836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1" name="Rectangle 10">
              <a:extLst>
                <a:ext uri="{FF2B5EF4-FFF2-40B4-BE49-F238E27FC236}">
                  <a16:creationId xmlns:a16="http://schemas.microsoft.com/office/drawing/2014/main" id="{F14BA032-C05B-D480-38D5-BDBCA7982A0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15" name="Title 1">
            <a:extLst>
              <a:ext uri="{FF2B5EF4-FFF2-40B4-BE49-F238E27FC236}">
                <a16:creationId xmlns:a16="http://schemas.microsoft.com/office/drawing/2014/main" id="{1B19B977-F56D-13B6-2300-A862E112BA97}"/>
              </a:ext>
            </a:extLst>
          </p:cNvPr>
          <p:cNvSpPr>
            <a:spLocks noGrp="1"/>
          </p:cNvSpPr>
          <p:nvPr>
            <p:ph type="title"/>
          </p:nvPr>
        </p:nvSpPr>
        <p:spPr>
          <a:xfrm>
            <a:off x="176463" y="1041400"/>
            <a:ext cx="11120185"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4. </a:t>
            </a:r>
            <a:r>
              <a:rPr lang="es-ES" sz="2800" dirty="0">
                <a:solidFill>
                  <a:srgbClr val="314C14"/>
                </a:solidFill>
                <a:latin typeface="Poppins" panose="00000500000000000000" pitchFamily="2" charset="0"/>
                <a:cs typeface="Poppins" panose="00000500000000000000" pitchFamily="2" charset="0"/>
              </a:rPr>
              <a:t>Seleccionar los indicadores (continuación)</a:t>
            </a:r>
            <a:endParaRPr lang="en-US" sz="2800" dirty="0">
              <a:solidFill>
                <a:srgbClr val="314C14"/>
              </a:solidFill>
              <a:latin typeface="Poppins" panose="00000500000000000000" pitchFamily="2" charset="0"/>
              <a:cs typeface="Poppins" panose="00000500000000000000" pitchFamily="2" charset="0"/>
            </a:endParaRPr>
          </a:p>
        </p:txBody>
      </p:sp>
      <p:pic>
        <p:nvPicPr>
          <p:cNvPr id="16" name="Picture 15" descr="A black text on a white background&#10;&#10;Description automatically generated">
            <a:extLst>
              <a:ext uri="{FF2B5EF4-FFF2-40B4-BE49-F238E27FC236}">
                <a16:creationId xmlns:a16="http://schemas.microsoft.com/office/drawing/2014/main" id="{52F8E848-E56B-D078-0F15-5DAF607D055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57482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258957" y="1094408"/>
            <a:ext cx="10037691" cy="649288"/>
          </a:xfrm>
        </p:spPr>
        <p:txBody>
          <a:bodyPr>
            <a:noAutofit/>
          </a:bodyPr>
          <a:lstStyle/>
          <a:p>
            <a:r>
              <a:rPr lang="en-US" sz="2800" dirty="0" err="1">
                <a:latin typeface="Poppins" panose="00000500000000000000" pitchFamily="2" charset="0"/>
                <a:cs typeface="Poppins" panose="00000500000000000000" pitchFamily="2" charset="0"/>
              </a:rPr>
              <a:t>Pongamos</a:t>
            </a:r>
            <a:r>
              <a:rPr lang="en-US" sz="2800" dirty="0">
                <a:latin typeface="Poppins" panose="00000500000000000000" pitchFamily="2" charset="0"/>
                <a:cs typeface="Poppins" panose="00000500000000000000" pitchFamily="2" charset="0"/>
              </a:rPr>
              <a:t> </a:t>
            </a:r>
            <a:r>
              <a:rPr lang="en-US" sz="2800" dirty="0" err="1">
                <a:latin typeface="Poppins" panose="00000500000000000000" pitchFamily="2" charset="0"/>
                <a:cs typeface="Poppins" panose="00000500000000000000" pitchFamily="2" charset="0"/>
              </a:rPr>
              <a:t>este</a:t>
            </a:r>
            <a:r>
              <a:rPr lang="en-US" sz="2800" dirty="0">
                <a:latin typeface="Poppins" panose="00000500000000000000" pitchFamily="2" charset="0"/>
                <a:cs typeface="Poppins" panose="00000500000000000000" pitchFamily="2" charset="0"/>
              </a:rPr>
              <a:t> </a:t>
            </a:r>
            <a:r>
              <a:rPr lang="en-US" sz="2800" dirty="0" err="1">
                <a:latin typeface="Poppins" panose="00000500000000000000" pitchFamily="2" charset="0"/>
                <a:cs typeface="Poppins" panose="00000500000000000000" pitchFamily="2" charset="0"/>
              </a:rPr>
              <a:t>ejemplo</a:t>
            </a:r>
            <a:r>
              <a:rPr lang="en-US" sz="2800" dirty="0">
                <a:latin typeface="Poppins" panose="00000500000000000000" pitchFamily="2" charset="0"/>
                <a:cs typeface="Poppins" panose="00000500000000000000" pitchFamily="2" charset="0"/>
              </a:rPr>
              <a:t>:</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2" name="Freeform: Shape 21">
            <a:extLst>
              <a:ext uri="{FF2B5EF4-FFF2-40B4-BE49-F238E27FC236}">
                <a16:creationId xmlns:a16="http://schemas.microsoft.com/office/drawing/2014/main" id="{2666563A-582D-C51B-E142-3DA2DBD2B0F6}"/>
              </a:ext>
            </a:extLst>
          </p:cNvPr>
          <p:cNvSpPr/>
          <p:nvPr/>
        </p:nvSpPr>
        <p:spPr>
          <a:xfrm>
            <a:off x="611860" y="2405903"/>
            <a:ext cx="3774609" cy="376651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r>
              <a:rPr lang="es-ES" sz="2400" b="1" dirty="0">
                <a:latin typeface="Poppins" panose="00000500000000000000" pitchFamily="2" charset="0"/>
                <a:ea typeface="Calibri" panose="020F0502020204030204" pitchFamily="34" charset="0"/>
                <a:cs typeface="Poppins" panose="00000500000000000000" pitchFamily="2" charset="0"/>
              </a:rPr>
              <a:t>Objetivo a corto plazo de la empresa A (producto):</a:t>
            </a:r>
            <a:endParaRPr lang="en-GB" sz="2400" b="1" dirty="0">
              <a:latin typeface="Poppins" panose="00000500000000000000" pitchFamily="2" charset="0"/>
              <a:ea typeface="Calibri" panose="020F0502020204030204" pitchFamily="34" charset="0"/>
              <a:cs typeface="Poppins" panose="00000500000000000000" pitchFamily="2" charset="0"/>
            </a:endParaRPr>
          </a:p>
          <a:p>
            <a:pPr marL="0" marR="0"/>
            <a:endParaRPr lang="en-GB" sz="2400" dirty="0">
              <a:effectLst/>
              <a:latin typeface="Poppins" panose="00000500000000000000" pitchFamily="2" charset="0"/>
              <a:ea typeface="Calibri" panose="020F0502020204030204" pitchFamily="34" charset="0"/>
              <a:cs typeface="Poppins" panose="00000500000000000000" pitchFamily="2" charset="0"/>
            </a:endParaRPr>
          </a:p>
          <a:p>
            <a:r>
              <a:rPr lang="es-ES" sz="2400" dirty="0">
                <a:latin typeface="Poppins" panose="00000500000000000000" pitchFamily="2" charset="0"/>
                <a:ea typeface="Calibri" panose="020F0502020204030204" pitchFamily="34" charset="0"/>
                <a:cs typeface="Poppins" panose="00000500000000000000" pitchFamily="2" charset="0"/>
              </a:rPr>
              <a:t>Para 2027, todos los agricultores y productores habrán mejorado la eficiencia en el uso del agua para el riego.</a:t>
            </a:r>
            <a:endParaRPr lang="en-US" sz="2400" dirty="0">
              <a:effectLst/>
              <a:latin typeface="Poppins" panose="00000500000000000000" pitchFamily="2" charset="0"/>
              <a:ea typeface="Calibri" panose="020F0502020204030204" pitchFamily="34" charset="0"/>
              <a:cs typeface="Poppins" panose="00000500000000000000" pitchFamily="2" charset="0"/>
            </a:endParaRPr>
          </a:p>
        </p:txBody>
      </p:sp>
      <p:sp>
        <p:nvSpPr>
          <p:cNvPr id="25" name="Freeform: Shape 24">
            <a:extLst>
              <a:ext uri="{FF2B5EF4-FFF2-40B4-BE49-F238E27FC236}">
                <a16:creationId xmlns:a16="http://schemas.microsoft.com/office/drawing/2014/main" id="{95105F50-578A-5057-36A6-F91BBCEF624D}"/>
              </a:ext>
            </a:extLst>
          </p:cNvPr>
          <p:cNvSpPr/>
          <p:nvPr/>
        </p:nvSpPr>
        <p:spPr>
          <a:xfrm>
            <a:off x="6591300" y="2448656"/>
            <a:ext cx="4988840" cy="3461714"/>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950">
              <a:spcBef>
                <a:spcPct val="0"/>
              </a:spcBef>
              <a:spcAft>
                <a:spcPct val="35000"/>
              </a:spcAft>
            </a:pPr>
            <a:r>
              <a:rPr lang="es-ES" sz="2400" dirty="0">
                <a:latin typeface="Poppins" panose="00000500000000000000" pitchFamily="2" charset="0"/>
                <a:ea typeface="Calibri" panose="020F0502020204030204" pitchFamily="34" charset="0"/>
                <a:cs typeface="Poppins" panose="00000500000000000000" pitchFamily="2" charset="0"/>
              </a:rPr>
              <a:t>El (los) indicador(es) debe(n)</a:t>
            </a:r>
            <a:r>
              <a:rPr lang="en-GB" sz="2400" dirty="0">
                <a:effectLst/>
                <a:latin typeface="Poppins" panose="00000500000000000000" pitchFamily="2" charset="0"/>
                <a:ea typeface="Calibri" panose="020F0502020204030204" pitchFamily="34" charset="0"/>
                <a:cs typeface="Poppins" panose="00000500000000000000" pitchFamily="2" charset="0"/>
              </a:rPr>
              <a:t>: </a:t>
            </a:r>
          </a:p>
          <a:p>
            <a:pPr marL="457200" indent="-457200" defTabSz="488950">
              <a:spcBef>
                <a:spcPct val="0"/>
              </a:spcBef>
              <a:spcAft>
                <a:spcPct val="35000"/>
              </a:spcAft>
              <a:buAutoNum type="alphaLcParenR"/>
            </a:pPr>
            <a:r>
              <a:rPr lang="es-ES" sz="2400" dirty="0">
                <a:latin typeface="Poppins" panose="00000500000000000000" pitchFamily="2" charset="0"/>
                <a:ea typeface="Calibri" panose="020F0502020204030204" pitchFamily="34" charset="0"/>
                <a:cs typeface="Poppins" panose="00000500000000000000" pitchFamily="2" charset="0"/>
              </a:rPr>
              <a:t>Medir si los </a:t>
            </a:r>
            <a:r>
              <a:rPr lang="es-ES" sz="2400" b="1" dirty="0">
                <a:latin typeface="Poppins" panose="00000500000000000000" pitchFamily="2" charset="0"/>
                <a:ea typeface="Calibri" panose="020F0502020204030204" pitchFamily="34" charset="0"/>
                <a:cs typeface="Poppins" panose="00000500000000000000" pitchFamily="2" charset="0"/>
              </a:rPr>
              <a:t>agricultores de la empresa y los productores externos</a:t>
            </a:r>
            <a:r>
              <a:rPr lang="es-ES" sz="2400" dirty="0">
                <a:latin typeface="Poppins" panose="00000500000000000000" pitchFamily="2" charset="0"/>
                <a:ea typeface="Calibri" panose="020F0502020204030204" pitchFamily="34" charset="0"/>
                <a:cs typeface="Poppins" panose="00000500000000000000" pitchFamily="2" charset="0"/>
              </a:rPr>
              <a:t> mejoraron su eficiencia en el agua utilizada para el riego.</a:t>
            </a:r>
          </a:p>
          <a:p>
            <a:pPr marL="457200" indent="-457200" defTabSz="488950">
              <a:spcBef>
                <a:spcPct val="0"/>
              </a:spcBef>
              <a:spcAft>
                <a:spcPct val="35000"/>
              </a:spcAft>
              <a:buAutoNum type="alphaLcParenR"/>
            </a:pPr>
            <a:r>
              <a:rPr lang="es-ES" sz="2400" b="1" dirty="0">
                <a:latin typeface="Poppins" panose="00000500000000000000" pitchFamily="2" charset="0"/>
                <a:ea typeface="Calibri" panose="020F0502020204030204" pitchFamily="34" charset="0"/>
                <a:cs typeface="Poppins" panose="00000500000000000000" pitchFamily="2" charset="0"/>
              </a:rPr>
              <a:t>Informar </a:t>
            </a:r>
            <a:r>
              <a:rPr lang="es-ES" sz="2400" dirty="0">
                <a:latin typeface="Poppins" panose="00000500000000000000" pitchFamily="2" charset="0"/>
                <a:ea typeface="Calibri" panose="020F0502020204030204" pitchFamily="34" charset="0"/>
                <a:cs typeface="Poppins" panose="00000500000000000000" pitchFamily="2" charset="0"/>
              </a:rPr>
              <a:t>sobre los requisitos de </a:t>
            </a:r>
            <a:r>
              <a:rPr lang="es-ES" sz="2400" b="1" dirty="0">
                <a:latin typeface="Poppins" panose="00000500000000000000" pitchFamily="2" charset="0"/>
                <a:ea typeface="Calibri" panose="020F0502020204030204" pitchFamily="34" charset="0"/>
                <a:cs typeface="Poppins" panose="00000500000000000000" pitchFamily="2" charset="0"/>
              </a:rPr>
              <a:t>debida diligencia y certificación</a:t>
            </a:r>
            <a:r>
              <a:rPr lang="en-GB" sz="2400" dirty="0">
                <a:latin typeface="Poppins" panose="00000500000000000000" pitchFamily="2" charset="0"/>
                <a:ea typeface="Calibri" panose="020F0502020204030204" pitchFamily="34" charset="0"/>
                <a:cs typeface="Poppins" panose="00000500000000000000" pitchFamily="2" charset="0"/>
              </a:rPr>
              <a:t>.</a:t>
            </a:r>
          </a:p>
          <a:p>
            <a:pPr defTabSz="488950">
              <a:spcBef>
                <a:spcPct val="0"/>
              </a:spcBef>
              <a:spcAft>
                <a:spcPct val="35000"/>
              </a:spcAft>
            </a:pPr>
            <a:endParaRPr lang="en-US" sz="2400" kern="1200" dirty="0">
              <a:latin typeface="Poppins" panose="00000500000000000000" pitchFamily="2"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2DC4716D-6382-3D49-0B2D-974F85F75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05" y="1000284"/>
            <a:ext cx="731520" cy="731520"/>
          </a:xfrm>
          <a:prstGeom prst="rect">
            <a:avLst/>
          </a:prstGeom>
        </p:spPr>
      </p:pic>
      <p:sp>
        <p:nvSpPr>
          <p:cNvPr id="3" name="Arrow: Chevron 2">
            <a:extLst>
              <a:ext uri="{FF2B5EF4-FFF2-40B4-BE49-F238E27FC236}">
                <a16:creationId xmlns:a16="http://schemas.microsoft.com/office/drawing/2014/main" id="{7DC66810-9043-C1A3-2694-C917647DDB8D}"/>
              </a:ext>
            </a:extLst>
          </p:cNvPr>
          <p:cNvSpPr/>
          <p:nvPr/>
        </p:nvSpPr>
        <p:spPr>
          <a:xfrm>
            <a:off x="5618925" y="4043612"/>
            <a:ext cx="503582" cy="442564"/>
          </a:xfrm>
          <a:prstGeom prst="chevron">
            <a:avLst/>
          </a:prstGeom>
          <a:solidFill>
            <a:srgbClr val="8492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black text on a white background&#10;&#10;Description automatically generated">
            <a:extLst>
              <a:ext uri="{FF2B5EF4-FFF2-40B4-BE49-F238E27FC236}">
                <a16:creationId xmlns:a16="http://schemas.microsoft.com/office/drawing/2014/main" id="{3207F9FA-47B9-47CB-734F-382ED8A327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2554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258957" y="1041400"/>
            <a:ext cx="10037691" cy="649288"/>
          </a:xfrm>
        </p:spPr>
        <p:txBody>
          <a:bodyPr>
            <a:noAutofit/>
          </a:bodyPr>
          <a:lstStyle/>
          <a:p>
            <a:r>
              <a:rPr lang="en-US" sz="2800" dirty="0" err="1">
                <a:latin typeface="Poppins" panose="00000500000000000000" pitchFamily="2" charset="0"/>
                <a:cs typeface="Poppins" panose="00000500000000000000" pitchFamily="2" charset="0"/>
              </a:rPr>
              <a:t>Ejemplo</a:t>
            </a:r>
            <a:r>
              <a:rPr lang="en-US" sz="2800" dirty="0">
                <a:latin typeface="Poppins" panose="00000500000000000000" pitchFamily="2" charset="0"/>
                <a:cs typeface="Poppins" panose="00000500000000000000" pitchFamily="2" charset="0"/>
              </a:rPr>
              <a:t> (</a:t>
            </a:r>
            <a:r>
              <a:rPr lang="en-US" sz="2800" dirty="0" err="1">
                <a:latin typeface="Poppins" panose="00000500000000000000" pitchFamily="2" charset="0"/>
                <a:cs typeface="Poppins" panose="00000500000000000000" pitchFamily="2" charset="0"/>
              </a:rPr>
              <a:t>continuación</a:t>
            </a:r>
            <a:r>
              <a:rPr lang="en-US" sz="2800" dirty="0">
                <a:latin typeface="Poppins" panose="00000500000000000000" pitchFamily="2" charset="0"/>
                <a:cs typeface="Poppins" panose="00000500000000000000" pitchFamily="2" charset="0"/>
              </a:rPr>
              <a:t>)</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2" name="Freeform: Shape 21">
            <a:extLst>
              <a:ext uri="{FF2B5EF4-FFF2-40B4-BE49-F238E27FC236}">
                <a16:creationId xmlns:a16="http://schemas.microsoft.com/office/drawing/2014/main" id="{2666563A-582D-C51B-E142-3DA2DBD2B0F6}"/>
              </a:ext>
            </a:extLst>
          </p:cNvPr>
          <p:cNvSpPr/>
          <p:nvPr/>
        </p:nvSpPr>
        <p:spPr>
          <a:xfrm>
            <a:off x="1245705" y="2335492"/>
            <a:ext cx="3917486" cy="3479971"/>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algn="ctr"/>
            <a:r>
              <a:rPr lang="en-GB" sz="2400" b="1" dirty="0" err="1">
                <a:effectLst/>
                <a:latin typeface="Poppins" panose="00000500000000000000" pitchFamily="2" charset="0"/>
                <a:ea typeface="Calibri" panose="020F0502020204030204" pitchFamily="34" charset="0"/>
                <a:cs typeface="Poppins" panose="00000500000000000000" pitchFamily="2" charset="0"/>
              </a:rPr>
              <a:t>Objetivo</a:t>
            </a:r>
            <a:r>
              <a:rPr lang="en-GB" sz="2400" b="1" dirty="0">
                <a:effectLst/>
                <a:latin typeface="Poppins" panose="00000500000000000000" pitchFamily="2" charset="0"/>
                <a:ea typeface="Calibri" panose="020F0502020204030204" pitchFamily="34" charset="0"/>
                <a:cs typeface="Poppins" panose="00000500000000000000" pitchFamily="2" charset="0"/>
              </a:rPr>
              <a:t> de la </a:t>
            </a:r>
            <a:r>
              <a:rPr lang="en-GB" sz="2400" b="1" dirty="0" err="1">
                <a:effectLst/>
                <a:latin typeface="Poppins" panose="00000500000000000000" pitchFamily="2" charset="0"/>
                <a:ea typeface="Calibri" panose="020F0502020204030204" pitchFamily="34" charset="0"/>
                <a:cs typeface="Poppins" panose="00000500000000000000" pitchFamily="2" charset="0"/>
              </a:rPr>
              <a:t>empresa</a:t>
            </a:r>
            <a:r>
              <a:rPr lang="en-GB" sz="2400" b="1" dirty="0">
                <a:effectLst/>
                <a:latin typeface="Poppins" panose="00000500000000000000" pitchFamily="2" charset="0"/>
                <a:ea typeface="Calibri" panose="020F0502020204030204" pitchFamily="34" charset="0"/>
                <a:cs typeface="Poppins" panose="00000500000000000000" pitchFamily="2" charset="0"/>
              </a:rPr>
              <a:t>: </a:t>
            </a:r>
          </a:p>
          <a:p>
            <a:pPr marL="0" marR="0" algn="ctr"/>
            <a:endParaRPr lang="en-GB" sz="2400" b="1" dirty="0">
              <a:effectLst/>
              <a:latin typeface="Poppins" panose="00000500000000000000" pitchFamily="2" charset="0"/>
              <a:ea typeface="Calibri" panose="020F0502020204030204" pitchFamily="34" charset="0"/>
              <a:cs typeface="Poppins" panose="00000500000000000000" pitchFamily="2" charset="0"/>
            </a:endParaRPr>
          </a:p>
          <a:p>
            <a:pPr algn="ctr"/>
            <a:r>
              <a:rPr lang="en-GB" sz="2400" dirty="0">
                <a:latin typeface="Poppins" panose="00000500000000000000" pitchFamily="2" charset="0"/>
                <a:ea typeface="Calibri" panose="020F0502020204030204" pitchFamily="34" charset="0"/>
                <a:cs typeface="Poppins" panose="00000500000000000000" pitchFamily="2" charset="0"/>
              </a:rPr>
              <a:t>Para 2027, </a:t>
            </a:r>
          </a:p>
          <a:p>
            <a:pPr algn="ctr"/>
            <a:r>
              <a:rPr lang="en-GB" sz="2400" dirty="0" err="1">
                <a:latin typeface="Poppins" panose="00000500000000000000" pitchFamily="2" charset="0"/>
                <a:ea typeface="Calibri" panose="020F0502020204030204" pitchFamily="34" charset="0"/>
                <a:cs typeface="Poppins" panose="00000500000000000000" pitchFamily="2" charset="0"/>
              </a:rPr>
              <a:t>todos</a:t>
            </a:r>
            <a:r>
              <a:rPr lang="en-GB" sz="2400" dirty="0">
                <a:latin typeface="Poppins" panose="00000500000000000000" pitchFamily="2" charset="0"/>
                <a:ea typeface="Calibri" panose="020F0502020204030204" pitchFamily="34" charset="0"/>
                <a:cs typeface="Poppins" panose="00000500000000000000" pitchFamily="2" charset="0"/>
              </a:rPr>
              <a:t> </a:t>
            </a:r>
            <a:r>
              <a:rPr lang="en-GB" sz="2400" dirty="0" err="1">
                <a:latin typeface="Poppins" panose="00000500000000000000" pitchFamily="2" charset="0"/>
                <a:ea typeface="Calibri" panose="020F0502020204030204" pitchFamily="34" charset="0"/>
                <a:cs typeface="Poppins" panose="00000500000000000000" pitchFamily="2" charset="0"/>
              </a:rPr>
              <a:t>los</a:t>
            </a:r>
            <a:r>
              <a:rPr lang="en-GB" sz="2400" dirty="0">
                <a:latin typeface="Poppins" panose="00000500000000000000" pitchFamily="2" charset="0"/>
                <a:ea typeface="Calibri" panose="020F0502020204030204" pitchFamily="34" charset="0"/>
                <a:cs typeface="Poppins" panose="00000500000000000000" pitchFamily="2" charset="0"/>
              </a:rPr>
              <a:t> </a:t>
            </a:r>
            <a:r>
              <a:rPr lang="en-GB" sz="2400" dirty="0" err="1">
                <a:latin typeface="Poppins" panose="00000500000000000000" pitchFamily="2" charset="0"/>
                <a:ea typeface="Calibri" panose="020F0502020204030204" pitchFamily="34" charset="0"/>
                <a:cs typeface="Poppins" panose="00000500000000000000" pitchFamily="2" charset="0"/>
              </a:rPr>
              <a:t>agricultores</a:t>
            </a:r>
            <a:r>
              <a:rPr lang="en-GB" sz="2400" dirty="0">
                <a:latin typeface="Poppins" panose="00000500000000000000" pitchFamily="2" charset="0"/>
                <a:ea typeface="Calibri" panose="020F0502020204030204" pitchFamily="34" charset="0"/>
                <a:cs typeface="Poppins" panose="00000500000000000000" pitchFamily="2" charset="0"/>
              </a:rPr>
              <a:t> </a:t>
            </a:r>
            <a:r>
              <a:rPr lang="es-ES" sz="2400" dirty="0">
                <a:latin typeface="Poppins" panose="00000500000000000000" pitchFamily="2" charset="0"/>
                <a:ea typeface="Calibri" panose="020F0502020204030204" pitchFamily="34" charset="0"/>
                <a:cs typeface="Poppins" panose="00000500000000000000" pitchFamily="2" charset="0"/>
              </a:rPr>
              <a:t>habrán mejorado la eficiencia en el uso del agua para riego 
en un 30%.</a:t>
            </a:r>
            <a:endParaRPr lang="en-US" sz="2400" dirty="0">
              <a:effectLst/>
              <a:latin typeface="Poppins" panose="00000500000000000000" pitchFamily="2" charset="0"/>
              <a:ea typeface="Calibri" panose="020F0502020204030204" pitchFamily="34"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2DC4716D-6382-3D49-0B2D-974F85F75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05" y="1000284"/>
            <a:ext cx="731520" cy="731520"/>
          </a:xfrm>
          <a:prstGeom prst="rect">
            <a:avLst/>
          </a:prstGeom>
        </p:spPr>
      </p:pic>
      <p:pic>
        <p:nvPicPr>
          <p:cNvPr id="15" name="Picture 14">
            <a:extLst>
              <a:ext uri="{FF2B5EF4-FFF2-40B4-BE49-F238E27FC236}">
                <a16:creationId xmlns:a16="http://schemas.microsoft.com/office/drawing/2014/main" id="{57EB4405-5DDF-9E2C-E059-7FB3D7BAA8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091732">
            <a:off x="544862" y="4340840"/>
            <a:ext cx="702414" cy="325304"/>
          </a:xfrm>
          <a:prstGeom prst="rect">
            <a:avLst/>
          </a:prstGeom>
        </p:spPr>
      </p:pic>
      <p:grpSp>
        <p:nvGrpSpPr>
          <p:cNvPr id="39" name="Group 38">
            <a:extLst>
              <a:ext uri="{FF2B5EF4-FFF2-40B4-BE49-F238E27FC236}">
                <a16:creationId xmlns:a16="http://schemas.microsoft.com/office/drawing/2014/main" id="{E6063643-B5E4-C0BE-529F-9D761227D163}"/>
              </a:ext>
            </a:extLst>
          </p:cNvPr>
          <p:cNvGrpSpPr/>
          <p:nvPr/>
        </p:nvGrpSpPr>
        <p:grpSpPr>
          <a:xfrm>
            <a:off x="1519141" y="2935117"/>
            <a:ext cx="5186019" cy="1287889"/>
            <a:chOff x="2407785" y="2655511"/>
            <a:chExt cx="4397438" cy="1287889"/>
          </a:xfrm>
        </p:grpSpPr>
        <p:sp>
          <p:nvSpPr>
            <p:cNvPr id="6" name="Rectangle: Rounded Corners 5">
              <a:extLst>
                <a:ext uri="{FF2B5EF4-FFF2-40B4-BE49-F238E27FC236}">
                  <a16:creationId xmlns:a16="http://schemas.microsoft.com/office/drawing/2014/main" id="{3ECFB93D-6920-82FD-2E2F-DBF55C3496E3}"/>
                </a:ext>
              </a:extLst>
            </p:cNvPr>
            <p:cNvSpPr/>
            <p:nvPr/>
          </p:nvSpPr>
          <p:spPr>
            <a:xfrm>
              <a:off x="2407785" y="3143440"/>
              <a:ext cx="2900568" cy="32741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2BCACA-C1C5-E965-48A3-AD42EED6BD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9074302">
              <a:off x="4457795" y="2655511"/>
              <a:ext cx="960855" cy="324944"/>
            </a:xfrm>
            <a:prstGeom prst="rect">
              <a:avLst/>
            </a:prstGeom>
          </p:spPr>
        </p:pic>
        <p:sp>
          <p:nvSpPr>
            <p:cNvPr id="19" name="Freeform: Shape 18">
              <a:extLst>
                <a:ext uri="{FF2B5EF4-FFF2-40B4-BE49-F238E27FC236}">
                  <a16:creationId xmlns:a16="http://schemas.microsoft.com/office/drawing/2014/main" id="{DCF10052-9BC0-E72B-72BE-9EDD94601F95}"/>
                </a:ext>
              </a:extLst>
            </p:cNvPr>
            <p:cNvSpPr/>
            <p:nvPr/>
          </p:nvSpPr>
          <p:spPr>
            <a:xfrm>
              <a:off x="5463690" y="2955695"/>
              <a:ext cx="1341533" cy="98770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n-GB" sz="2000" i="1" dirty="0">
                  <a:latin typeface="Poppins" panose="00000500000000000000" pitchFamily="2" charset="0"/>
                  <a:cs typeface="Poppins" panose="00000500000000000000" pitchFamily="2" charset="0"/>
                </a:rPr>
                <a:t>2. ¿</a:t>
              </a:r>
              <a:r>
                <a:rPr lang="en-GB" sz="2000" i="1" dirty="0" err="1">
                  <a:latin typeface="Poppins" panose="00000500000000000000" pitchFamily="2" charset="0"/>
                  <a:cs typeface="Poppins" panose="00000500000000000000" pitchFamily="2" charset="0"/>
                </a:rPr>
                <a:t>Quién</a:t>
              </a:r>
              <a:r>
                <a:rPr lang="en-GB" sz="2000" i="1" dirty="0">
                  <a:latin typeface="Poppins" panose="00000500000000000000" pitchFamily="2" charset="0"/>
                  <a:cs typeface="Poppins" panose="00000500000000000000" pitchFamily="2" charset="0"/>
                </a:rPr>
                <a:t>? &amp; </a:t>
              </a:r>
            </a:p>
            <a:p>
              <a:pPr lvl="0" defTabSz="488950">
                <a:spcBef>
                  <a:spcPct val="0"/>
                </a:spcBef>
                <a:spcAft>
                  <a:spcPct val="35000"/>
                </a:spcAft>
              </a:pPr>
              <a:r>
                <a:rPr lang="en-GB" sz="2000" i="1" dirty="0">
                  <a:latin typeface="Poppins" panose="00000500000000000000" pitchFamily="2" charset="0"/>
                  <a:cs typeface="Poppins" panose="00000500000000000000" pitchFamily="2" charset="0"/>
                </a:rPr>
                <a:t>4. ¿</a:t>
              </a:r>
              <a:r>
                <a:rPr lang="en-GB" sz="2000" i="1" dirty="0" err="1">
                  <a:latin typeface="Poppins" panose="00000500000000000000" pitchFamily="2" charset="0"/>
                  <a:cs typeface="Poppins" panose="00000500000000000000" pitchFamily="2" charset="0"/>
                </a:rPr>
                <a:t>Cuánto</a:t>
              </a:r>
              <a:r>
                <a:rPr lang="en-GB" sz="2000" i="1" dirty="0">
                  <a:latin typeface="Poppins" panose="00000500000000000000" pitchFamily="2" charset="0"/>
                  <a:cs typeface="Poppins" panose="00000500000000000000" pitchFamily="2" charset="0"/>
                </a:rPr>
                <a:t>?</a:t>
              </a:r>
            </a:p>
          </p:txBody>
        </p:sp>
      </p:grpSp>
      <p:grpSp>
        <p:nvGrpSpPr>
          <p:cNvPr id="37" name="Group 36">
            <a:extLst>
              <a:ext uri="{FF2B5EF4-FFF2-40B4-BE49-F238E27FC236}">
                <a16:creationId xmlns:a16="http://schemas.microsoft.com/office/drawing/2014/main" id="{593941EB-4233-8D4A-945A-E4B9867AB622}"/>
              </a:ext>
            </a:extLst>
          </p:cNvPr>
          <p:cNvGrpSpPr/>
          <p:nvPr/>
        </p:nvGrpSpPr>
        <p:grpSpPr>
          <a:xfrm>
            <a:off x="6967068" y="1992090"/>
            <a:ext cx="4833241" cy="4129095"/>
            <a:chOff x="6906638" y="1992090"/>
            <a:chExt cx="4893671" cy="4129095"/>
          </a:xfrm>
        </p:grpSpPr>
        <p:sp>
          <p:nvSpPr>
            <p:cNvPr id="18" name="Freeform: Shape 17">
              <a:extLst>
                <a:ext uri="{FF2B5EF4-FFF2-40B4-BE49-F238E27FC236}">
                  <a16:creationId xmlns:a16="http://schemas.microsoft.com/office/drawing/2014/main" id="{1ABE5C7E-E7D4-34C9-83C1-AEBB4EF9E140}"/>
                </a:ext>
              </a:extLst>
            </p:cNvPr>
            <p:cNvSpPr/>
            <p:nvPr/>
          </p:nvSpPr>
          <p:spPr>
            <a:xfrm>
              <a:off x="7483555" y="1992090"/>
              <a:ext cx="4084986" cy="54657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488950">
                <a:spcBef>
                  <a:spcPct val="0"/>
                </a:spcBef>
                <a:spcAft>
                  <a:spcPct val="35000"/>
                </a:spcAft>
              </a:pPr>
              <a:r>
                <a:rPr lang="en-US" sz="2400" b="1" dirty="0" err="1">
                  <a:latin typeface="Poppins" panose="00000500000000000000" pitchFamily="2" charset="0"/>
                  <a:cs typeface="Poppins" panose="00000500000000000000" pitchFamily="2" charset="0"/>
                </a:rPr>
                <a:t>Indicadores</a:t>
              </a:r>
              <a:r>
                <a:rPr lang="en-US" sz="2400" b="1" dirty="0">
                  <a:latin typeface="Poppins" panose="00000500000000000000" pitchFamily="2" charset="0"/>
                  <a:cs typeface="Poppins" panose="00000500000000000000" pitchFamily="2" charset="0"/>
                </a:rPr>
                <a:t>:</a:t>
              </a:r>
            </a:p>
          </p:txBody>
        </p:sp>
        <p:sp>
          <p:nvSpPr>
            <p:cNvPr id="26" name="Freeform: Shape 25">
              <a:extLst>
                <a:ext uri="{FF2B5EF4-FFF2-40B4-BE49-F238E27FC236}">
                  <a16:creationId xmlns:a16="http://schemas.microsoft.com/office/drawing/2014/main" id="{31C7EA76-6D10-B862-68E9-95E0B30591C6}"/>
                </a:ext>
              </a:extLst>
            </p:cNvPr>
            <p:cNvSpPr/>
            <p:nvPr/>
          </p:nvSpPr>
          <p:spPr>
            <a:xfrm>
              <a:off x="6906638" y="2641214"/>
              <a:ext cx="4893671" cy="3479971"/>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s-ES" sz="2000" dirty="0">
                  <a:latin typeface="Poppins" panose="00000500000000000000" pitchFamily="2" charset="0"/>
                  <a:cs typeface="Poppins" panose="00000500000000000000" pitchFamily="2" charset="0"/>
                </a:rPr>
                <a:t>1. Número de agricultores con sistemas de riego de alta eficiencia hídrica o que utilizan buenas prácticas de gestión del agua</a:t>
              </a:r>
            </a:p>
            <a:p>
              <a:pPr marL="342900" lvl="0" indent="-342900" defTabSz="488950">
                <a:spcBef>
                  <a:spcPct val="0"/>
                </a:spcBef>
                <a:spcAft>
                  <a:spcPct val="35000"/>
                </a:spcAft>
                <a:buFont typeface="Wingdings" panose="05000000000000000000" pitchFamily="2" charset="2"/>
                <a:buChar char="à"/>
              </a:pPr>
              <a:r>
                <a:rPr lang="es-ES" sz="2000" i="1" dirty="0">
                  <a:latin typeface="Poppins" panose="00000500000000000000" pitchFamily="2" charset="0"/>
                  <a:cs typeface="Poppins" panose="00000500000000000000" pitchFamily="2" charset="0"/>
                  <a:sym typeface="Wingdings" panose="05000000000000000000" pitchFamily="2" charset="2"/>
                </a:rPr>
                <a:t>Mide la cantidad de agricultores</a:t>
              </a:r>
            </a:p>
            <a:p>
              <a:pPr lvl="0" defTabSz="488950">
                <a:spcBef>
                  <a:spcPct val="0"/>
                </a:spcBef>
                <a:spcAft>
                  <a:spcPct val="35000"/>
                </a:spcAft>
              </a:pPr>
              <a:endParaRPr lang="en-US" sz="2000" i="1" dirty="0">
                <a:latin typeface="Poppins" panose="00000500000000000000" pitchFamily="2" charset="0"/>
                <a:cs typeface="Poppins" panose="00000500000000000000" pitchFamily="2" charset="0"/>
              </a:endParaRPr>
            </a:p>
            <a:p>
              <a:pPr lvl="0" defTabSz="488950">
                <a:spcBef>
                  <a:spcPct val="0"/>
                </a:spcBef>
                <a:spcAft>
                  <a:spcPct val="35000"/>
                </a:spcAft>
              </a:pPr>
              <a:r>
                <a:rPr lang="en-US" sz="2000" dirty="0">
                  <a:latin typeface="Poppins" panose="00000500000000000000" pitchFamily="2" charset="0"/>
                  <a:cs typeface="Poppins" panose="00000500000000000000" pitchFamily="2" charset="0"/>
                </a:rPr>
                <a:t>2. Agua </a:t>
              </a:r>
              <a:r>
                <a:rPr lang="en-US" sz="2000" dirty="0" err="1">
                  <a:latin typeface="Poppins" panose="00000500000000000000" pitchFamily="2" charset="0"/>
                  <a:cs typeface="Poppins" panose="00000500000000000000" pitchFamily="2" charset="0"/>
                </a:rPr>
                <a:t>utilizada</a:t>
              </a:r>
              <a:r>
                <a:rPr lang="en-US" sz="2000" dirty="0">
                  <a:latin typeface="Poppins" panose="00000500000000000000" pitchFamily="2" charset="0"/>
                  <a:cs typeface="Poppins" panose="00000500000000000000" pitchFamily="2" charset="0"/>
                </a:rPr>
                <a:t> para </a:t>
              </a:r>
              <a:r>
                <a:rPr lang="en-US" sz="2000" dirty="0" err="1">
                  <a:latin typeface="Poppins" panose="00000500000000000000" pitchFamily="2" charset="0"/>
                  <a:cs typeface="Poppins" panose="00000500000000000000" pitchFamily="2" charset="0"/>
                </a:rPr>
                <a:t>riego</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por</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hectárea</a:t>
              </a:r>
              <a:endParaRPr lang="en-US" sz="2000" dirty="0">
                <a:latin typeface="Poppins" panose="00000500000000000000" pitchFamily="2" charset="0"/>
                <a:cs typeface="Poppins" panose="00000500000000000000" pitchFamily="2" charset="0"/>
              </a:endParaRPr>
            </a:p>
            <a:p>
              <a:pPr lvl="0" defTabSz="488950">
                <a:spcBef>
                  <a:spcPct val="0"/>
                </a:spcBef>
                <a:spcAft>
                  <a:spcPct val="35000"/>
                </a:spcAft>
              </a:pPr>
              <a:r>
                <a:rPr lang="es-ES" sz="2000" i="1" dirty="0">
                  <a:latin typeface="Poppins" panose="00000500000000000000" pitchFamily="2" charset="0"/>
                  <a:cs typeface="Poppins" panose="00000500000000000000" pitchFamily="2" charset="0"/>
                  <a:sym typeface="Wingdings" panose="05000000000000000000" pitchFamily="2" charset="2"/>
                </a:rPr>
                <a:t> Cuantifica el agua utilizada (alineado con los requisitos de certificación)</a:t>
              </a:r>
              <a:endParaRPr lang="en-US" sz="2000" dirty="0">
                <a:latin typeface="Poppins" panose="00000500000000000000" pitchFamily="2" charset="0"/>
                <a:cs typeface="Poppins" panose="00000500000000000000" pitchFamily="2" charset="0"/>
              </a:endParaRPr>
            </a:p>
          </p:txBody>
        </p:sp>
      </p:grpSp>
      <p:sp>
        <p:nvSpPr>
          <p:cNvPr id="27" name="Rectangle: Rounded Corners 26">
            <a:extLst>
              <a:ext uri="{FF2B5EF4-FFF2-40B4-BE49-F238E27FC236}">
                <a16:creationId xmlns:a16="http://schemas.microsoft.com/office/drawing/2014/main" id="{2F638ED4-3DF7-F671-C776-91410564CCE5}"/>
              </a:ext>
            </a:extLst>
          </p:cNvPr>
          <p:cNvSpPr/>
          <p:nvPr/>
        </p:nvSpPr>
        <p:spPr>
          <a:xfrm>
            <a:off x="1250369" y="3794694"/>
            <a:ext cx="3859814" cy="110325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5DF941C-7D91-DE87-E0F9-95711E26B7EE}"/>
              </a:ext>
            </a:extLst>
          </p:cNvPr>
          <p:cNvSpPr/>
          <p:nvPr/>
        </p:nvSpPr>
        <p:spPr>
          <a:xfrm>
            <a:off x="88627" y="4786535"/>
            <a:ext cx="1477618" cy="334590"/>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n-GB" sz="2000" i="1" dirty="0">
                <a:latin typeface="Poppins" panose="00000500000000000000" pitchFamily="2" charset="0"/>
                <a:cs typeface="Poppins" panose="00000500000000000000" pitchFamily="2" charset="0"/>
              </a:rPr>
              <a:t>1. ¿</a:t>
            </a:r>
            <a:r>
              <a:rPr lang="en-GB" sz="2000" i="1" dirty="0" err="1">
                <a:latin typeface="Poppins" panose="00000500000000000000" pitchFamily="2" charset="0"/>
                <a:cs typeface="Poppins" panose="00000500000000000000" pitchFamily="2" charset="0"/>
              </a:rPr>
              <a:t>Qué</a:t>
            </a:r>
            <a:r>
              <a:rPr lang="en-GB" sz="2000" i="1" dirty="0">
                <a:latin typeface="Poppins" panose="00000500000000000000" pitchFamily="2" charset="0"/>
                <a:cs typeface="Poppins" panose="00000500000000000000" pitchFamily="2" charset="0"/>
              </a:rPr>
              <a:t>?</a:t>
            </a:r>
            <a:endParaRPr lang="en-US" sz="2000" i="1" kern="1200" dirty="0">
              <a:latin typeface="Poppins" panose="00000500000000000000" pitchFamily="2" charset="0"/>
              <a:cs typeface="Poppins" panose="00000500000000000000" pitchFamily="2" charset="0"/>
            </a:endParaRPr>
          </a:p>
        </p:txBody>
      </p:sp>
      <p:grpSp>
        <p:nvGrpSpPr>
          <p:cNvPr id="40" name="Group 39">
            <a:extLst>
              <a:ext uri="{FF2B5EF4-FFF2-40B4-BE49-F238E27FC236}">
                <a16:creationId xmlns:a16="http://schemas.microsoft.com/office/drawing/2014/main" id="{3A925E92-9CCB-20D7-E058-2BEF0C66C783}"/>
              </a:ext>
            </a:extLst>
          </p:cNvPr>
          <p:cNvGrpSpPr/>
          <p:nvPr/>
        </p:nvGrpSpPr>
        <p:grpSpPr>
          <a:xfrm>
            <a:off x="391692" y="2781659"/>
            <a:ext cx="3571782" cy="630396"/>
            <a:chOff x="363605" y="2781659"/>
            <a:chExt cx="3102375" cy="630396"/>
          </a:xfrm>
        </p:grpSpPr>
        <p:sp>
          <p:nvSpPr>
            <p:cNvPr id="30" name="Rectangle: Rounded Corners 29">
              <a:extLst>
                <a:ext uri="{FF2B5EF4-FFF2-40B4-BE49-F238E27FC236}">
                  <a16:creationId xmlns:a16="http://schemas.microsoft.com/office/drawing/2014/main" id="{A1181ECB-13B9-7288-1B7A-FA504BC567B5}"/>
                </a:ext>
              </a:extLst>
            </p:cNvPr>
            <p:cNvSpPr/>
            <p:nvPr/>
          </p:nvSpPr>
          <p:spPr>
            <a:xfrm>
              <a:off x="1876626" y="3084640"/>
              <a:ext cx="1589354" cy="32741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5E40CAC-06AD-932B-C3D9-B06665443689}"/>
                </a:ext>
              </a:extLst>
            </p:cNvPr>
            <p:cNvSpPr/>
            <p:nvPr/>
          </p:nvSpPr>
          <p:spPr>
            <a:xfrm>
              <a:off x="363605" y="2781659"/>
              <a:ext cx="1125300" cy="630396"/>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n-GB" sz="2000" i="1" dirty="0">
                  <a:latin typeface="Poppins" panose="00000500000000000000" pitchFamily="2" charset="0"/>
                  <a:cs typeface="Poppins" panose="00000500000000000000" pitchFamily="2" charset="0"/>
                </a:rPr>
                <a:t>3. ¿Para </a:t>
              </a:r>
              <a:r>
                <a:rPr lang="en-GB" sz="2000" i="1" dirty="0" err="1">
                  <a:latin typeface="Poppins" panose="00000500000000000000" pitchFamily="2" charset="0"/>
                  <a:cs typeface="Poppins" panose="00000500000000000000" pitchFamily="2" charset="0"/>
                </a:rPr>
                <a:t>cuándo</a:t>
              </a:r>
              <a:r>
                <a:rPr lang="en-GB" sz="2000" i="1" dirty="0">
                  <a:latin typeface="Poppins" panose="00000500000000000000" pitchFamily="2" charset="0"/>
                  <a:cs typeface="Poppins" panose="00000500000000000000" pitchFamily="2" charset="0"/>
                </a:rPr>
                <a:t>?</a:t>
              </a:r>
              <a:endParaRPr lang="en-US" sz="2000" i="1" kern="1200" dirty="0">
                <a:latin typeface="Poppins" panose="00000500000000000000" pitchFamily="2" charset="0"/>
                <a:cs typeface="Poppins" panose="00000500000000000000" pitchFamily="2" charset="0"/>
              </a:endParaRPr>
            </a:p>
          </p:txBody>
        </p:sp>
        <p:pic>
          <p:nvPicPr>
            <p:cNvPr id="33" name="Picture 32">
              <a:extLst>
                <a:ext uri="{FF2B5EF4-FFF2-40B4-BE49-F238E27FC236}">
                  <a16:creationId xmlns:a16="http://schemas.microsoft.com/office/drawing/2014/main" id="{0F35A7EE-38D4-0977-7943-EF7D961C34B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167512">
              <a:off x="1310831" y="3099613"/>
              <a:ext cx="585971" cy="271377"/>
            </a:xfrm>
            <a:prstGeom prst="rect">
              <a:avLst/>
            </a:prstGeom>
          </p:spPr>
        </p:pic>
      </p:grpSp>
      <p:sp>
        <p:nvSpPr>
          <p:cNvPr id="41" name="Rectangle: Rounded Corners 40">
            <a:extLst>
              <a:ext uri="{FF2B5EF4-FFF2-40B4-BE49-F238E27FC236}">
                <a16:creationId xmlns:a16="http://schemas.microsoft.com/office/drawing/2014/main" id="{DD3EA7E8-56A2-2882-643F-DA9149E1F3EC}"/>
              </a:ext>
            </a:extLst>
          </p:cNvPr>
          <p:cNvSpPr/>
          <p:nvPr/>
        </p:nvSpPr>
        <p:spPr>
          <a:xfrm>
            <a:off x="2256206" y="4923721"/>
            <a:ext cx="1817879" cy="34011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B938B7BB-D1F0-C83D-1AC8-2D107E7F413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9905872" flipH="1">
            <a:off x="4305353" y="4615931"/>
            <a:ext cx="1675654" cy="566676"/>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4744FCA7-4167-2914-9AFA-04E0E356CE9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8421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48343" y="1759427"/>
            <a:ext cx="7466097" cy="1527176"/>
          </a:xfrm>
        </p:spPr>
        <p:txBody>
          <a:bodyPr>
            <a:normAutofit fontScale="92500" lnSpcReduction="10000"/>
          </a:bodyPr>
          <a:lstStyle/>
          <a:p>
            <a:pPr marL="0" indent="0">
              <a:buNone/>
            </a:pPr>
            <a:r>
              <a:rPr lang="es-ES" sz="2400" b="1" dirty="0">
                <a:latin typeface="Poppins" panose="00000500000000000000" pitchFamily="2" charset="0"/>
                <a:cs typeface="Poppins" panose="00000500000000000000" pitchFamily="2" charset="0"/>
              </a:rPr>
              <a:t>¿Qué son las herramientas MEL?</a:t>
            </a:r>
          </a:p>
          <a:p>
            <a:pPr marL="0" indent="0">
              <a:buNone/>
            </a:pPr>
            <a:r>
              <a:rPr lang="es-ES" sz="1800" dirty="0">
                <a:latin typeface="Poppins" panose="00000500000000000000" pitchFamily="2" charset="0"/>
                <a:cs typeface="Poppins" panose="00000500000000000000" pitchFamily="2" charset="0"/>
              </a:rPr>
              <a:t>Instrumentos de generación de datos para la medición de indicadores.</a:t>
            </a:r>
          </a:p>
          <a:p>
            <a:pPr marL="0" indent="0">
              <a:buNone/>
            </a:pPr>
            <a:r>
              <a:rPr lang="es-ES" sz="1800" dirty="0">
                <a:latin typeface="Poppins" panose="00000500000000000000" pitchFamily="2" charset="0"/>
                <a:cs typeface="Poppins" panose="00000500000000000000" pitchFamily="2" charset="0"/>
                <a:sym typeface="Wingdings" panose="05000000000000000000" pitchFamily="2" charset="2"/>
              </a:rPr>
              <a:t> </a:t>
            </a:r>
            <a:r>
              <a:rPr lang="es-ES" sz="1800" dirty="0">
                <a:latin typeface="Poppins" panose="00000500000000000000" pitchFamily="2" charset="0"/>
                <a:cs typeface="Poppins" panose="00000500000000000000" pitchFamily="2" charset="0"/>
              </a:rPr>
              <a:t>Encuestas, pruebas de laboratorio, informes, </a:t>
            </a:r>
            <a:r>
              <a:rPr lang="es-ES" sz="1800" dirty="0" err="1">
                <a:latin typeface="Poppins" panose="00000500000000000000" pitchFamily="2" charset="0"/>
                <a:cs typeface="Poppins" panose="00000500000000000000" pitchFamily="2" charset="0"/>
              </a:rPr>
              <a:t>check</a:t>
            </a:r>
            <a:r>
              <a:rPr lang="es-ES" sz="1800" dirty="0">
                <a:latin typeface="Poppins" panose="00000500000000000000" pitchFamily="2" charset="0"/>
                <a:cs typeface="Poppins" panose="00000500000000000000" pitchFamily="2" charset="0"/>
              </a:rPr>
              <a:t> </a:t>
            </a:r>
            <a:r>
              <a:rPr lang="es-ES" sz="1800" dirty="0" err="1">
                <a:latin typeface="Poppins" panose="00000500000000000000" pitchFamily="2" charset="0"/>
                <a:cs typeface="Poppins" panose="00000500000000000000" pitchFamily="2" charset="0"/>
              </a:rPr>
              <a:t>lists</a:t>
            </a:r>
            <a:r>
              <a:rPr lang="es-ES" sz="1800" dirty="0">
                <a:latin typeface="Poppins" panose="00000500000000000000" pitchFamily="2" charset="0"/>
                <a:cs typeface="Poppins" panose="00000500000000000000" pitchFamily="2" charset="0"/>
              </a:rPr>
              <a:t>, entrevistas, información geoespacial, etc.</a:t>
            </a:r>
            <a:endParaRPr lang="en-US" sz="1800" dirty="0">
              <a:latin typeface="Poppins" panose="00000500000000000000" pitchFamily="2" charset="0"/>
              <a:cs typeface="Poppins" panose="00000500000000000000" pitchFamily="2" charset="0"/>
            </a:endParaRPr>
          </a:p>
        </p:txBody>
      </p:sp>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269420" y="1033589"/>
            <a:ext cx="10981676"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5. </a:t>
            </a:r>
            <a:r>
              <a:rPr lang="es-ES" sz="2800" dirty="0">
                <a:solidFill>
                  <a:srgbClr val="314C14"/>
                </a:solidFill>
                <a:latin typeface="Poppins" panose="00000500000000000000" pitchFamily="2" charset="0"/>
                <a:cs typeface="Poppins" panose="00000500000000000000" pitchFamily="2" charset="0"/>
              </a:rPr>
              <a:t>Seleccionar las herramientas MEL y recopilar datos</a:t>
            </a:r>
            <a:endParaRPr lang="en-US" sz="2800" dirty="0">
              <a:solidFill>
                <a:srgbClr val="314C14"/>
              </a:solidFill>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Content Placeholder 2">
            <a:extLst>
              <a:ext uri="{FF2B5EF4-FFF2-40B4-BE49-F238E27FC236}">
                <a16:creationId xmlns:a16="http://schemas.microsoft.com/office/drawing/2014/main" id="{105B45B9-9C3F-484E-ECA2-BF568626432D}"/>
              </a:ext>
            </a:extLst>
          </p:cNvPr>
          <p:cNvSpPr txBox="1">
            <a:spLocks/>
          </p:cNvSpPr>
          <p:nvPr/>
        </p:nvSpPr>
        <p:spPr>
          <a:xfrm>
            <a:off x="348343" y="3583581"/>
            <a:ext cx="7369629" cy="456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latin typeface="Poppins" panose="00000500000000000000" pitchFamily="2" charset="0"/>
                <a:cs typeface="Poppins" panose="00000500000000000000" pitchFamily="2" charset="0"/>
              </a:rPr>
              <a:t>¿Cómo seleccionarlos?</a:t>
            </a:r>
            <a:endParaRPr lang="en-US" sz="2400" b="1" dirty="0">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C1B15B15-D57B-67CB-03B2-7EAACCFBBD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4440" y="1789462"/>
            <a:ext cx="3850546" cy="3815983"/>
          </a:xfrm>
          <a:prstGeom prst="ellipse">
            <a:avLst/>
          </a:prstGeom>
        </p:spPr>
      </p:pic>
      <p:grpSp>
        <p:nvGrpSpPr>
          <p:cNvPr id="33" name="Group 32">
            <a:extLst>
              <a:ext uri="{FF2B5EF4-FFF2-40B4-BE49-F238E27FC236}">
                <a16:creationId xmlns:a16="http://schemas.microsoft.com/office/drawing/2014/main" id="{FD1F8D17-40B7-CC66-A0BA-8A334B16812D}"/>
              </a:ext>
            </a:extLst>
          </p:cNvPr>
          <p:cNvGrpSpPr/>
          <p:nvPr/>
        </p:nvGrpSpPr>
        <p:grpSpPr>
          <a:xfrm>
            <a:off x="348343" y="4198728"/>
            <a:ext cx="7369629" cy="711949"/>
            <a:chOff x="899855" y="4374994"/>
            <a:chExt cx="7978342" cy="711949"/>
          </a:xfrm>
        </p:grpSpPr>
        <p:grpSp>
          <p:nvGrpSpPr>
            <p:cNvPr id="10" name="Group 9">
              <a:extLst>
                <a:ext uri="{FF2B5EF4-FFF2-40B4-BE49-F238E27FC236}">
                  <a16:creationId xmlns:a16="http://schemas.microsoft.com/office/drawing/2014/main" id="{92FCCDE2-5727-3268-B7F7-D9C760210B48}"/>
                </a:ext>
              </a:extLst>
            </p:cNvPr>
            <p:cNvGrpSpPr/>
            <p:nvPr/>
          </p:nvGrpSpPr>
          <p:grpSpPr>
            <a:xfrm>
              <a:off x="899855" y="4374994"/>
              <a:ext cx="365760" cy="365760"/>
              <a:chOff x="2885829" y="4797991"/>
              <a:chExt cx="678128" cy="678128"/>
            </a:xfrm>
          </p:grpSpPr>
          <p:grpSp>
            <p:nvGrpSpPr>
              <p:cNvPr id="11" name="Group 10">
                <a:extLst>
                  <a:ext uri="{FF2B5EF4-FFF2-40B4-BE49-F238E27FC236}">
                    <a16:creationId xmlns:a16="http://schemas.microsoft.com/office/drawing/2014/main" id="{A115AE44-B780-E6D3-9B60-5AC649E756CB}"/>
                  </a:ext>
                </a:extLst>
              </p:cNvPr>
              <p:cNvGrpSpPr/>
              <p:nvPr/>
            </p:nvGrpSpPr>
            <p:grpSpPr>
              <a:xfrm>
                <a:off x="2885829" y="4797991"/>
                <a:ext cx="678128" cy="678128"/>
                <a:chOff x="0" y="0"/>
                <a:chExt cx="178601" cy="178601"/>
              </a:xfrm>
            </p:grpSpPr>
            <p:sp>
              <p:nvSpPr>
                <p:cNvPr id="13" name="Freeform 15">
                  <a:extLst>
                    <a:ext uri="{FF2B5EF4-FFF2-40B4-BE49-F238E27FC236}">
                      <a16:creationId xmlns:a16="http://schemas.microsoft.com/office/drawing/2014/main" id="{5861037C-1D09-37BE-D35F-129DA8265326}"/>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14" name="TextBox 16">
                  <a:extLst>
                    <a:ext uri="{FF2B5EF4-FFF2-40B4-BE49-F238E27FC236}">
                      <a16:creationId xmlns:a16="http://schemas.microsoft.com/office/drawing/2014/main" id="{2B9A0CA5-B7D0-DCF6-B308-A323D0427E9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12" name="Freeform 20">
                <a:extLst>
                  <a:ext uri="{FF2B5EF4-FFF2-40B4-BE49-F238E27FC236}">
                    <a16:creationId xmlns:a16="http://schemas.microsoft.com/office/drawing/2014/main" id="{D97C7A90-6A33-BA30-A6AA-78D2FE85C440}"/>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
          <p:nvSpPr>
            <p:cNvPr id="15" name="Content Placeholder 2">
              <a:extLst>
                <a:ext uri="{FF2B5EF4-FFF2-40B4-BE49-F238E27FC236}">
                  <a16:creationId xmlns:a16="http://schemas.microsoft.com/office/drawing/2014/main" id="{A4DC4909-57AF-829F-D1A0-FD4EC6AF87C7}"/>
                </a:ext>
              </a:extLst>
            </p:cNvPr>
            <p:cNvSpPr txBox="1">
              <a:spLocks/>
            </p:cNvSpPr>
            <p:nvPr/>
          </p:nvSpPr>
          <p:spPr>
            <a:xfrm>
              <a:off x="1330525" y="4388014"/>
              <a:ext cx="7547672" cy="69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Identificar el </a:t>
              </a:r>
              <a:r>
                <a:rPr lang="es-ES" sz="1800" b="1" dirty="0">
                  <a:latin typeface="Poppins" panose="00000500000000000000" pitchFamily="2" charset="0"/>
                  <a:cs typeface="Poppins" panose="00000500000000000000" pitchFamily="2" charset="0"/>
                </a:rPr>
                <a:t>tipo y tamaño de la actividad </a:t>
              </a:r>
              <a:r>
                <a:rPr lang="es-ES" sz="1800" dirty="0">
                  <a:latin typeface="Poppins" panose="00000500000000000000" pitchFamily="2" charset="0"/>
                  <a:cs typeface="Poppins" panose="00000500000000000000" pitchFamily="2" charset="0"/>
                </a:rPr>
                <a:t>implementada (por ejemplo, individual, parcela, cuenca hidrográfica).</a:t>
              </a:r>
              <a:endParaRPr lang="en-US" dirty="0">
                <a:latin typeface="Poppins" panose="00000500000000000000" pitchFamily="2" charset="0"/>
                <a:cs typeface="Poppins" panose="00000500000000000000" pitchFamily="2" charset="0"/>
              </a:endParaRPr>
            </a:p>
          </p:txBody>
        </p:sp>
      </p:grpSp>
      <p:grpSp>
        <p:nvGrpSpPr>
          <p:cNvPr id="34" name="Group 33">
            <a:extLst>
              <a:ext uri="{FF2B5EF4-FFF2-40B4-BE49-F238E27FC236}">
                <a16:creationId xmlns:a16="http://schemas.microsoft.com/office/drawing/2014/main" id="{28FA1344-3DD9-BBB9-A8CD-1F2E8A230911}"/>
              </a:ext>
            </a:extLst>
          </p:cNvPr>
          <p:cNvGrpSpPr/>
          <p:nvPr/>
        </p:nvGrpSpPr>
        <p:grpSpPr>
          <a:xfrm>
            <a:off x="356043" y="4842131"/>
            <a:ext cx="8573902" cy="508977"/>
            <a:chOff x="907555" y="5018397"/>
            <a:chExt cx="7970642" cy="508977"/>
          </a:xfrm>
        </p:grpSpPr>
        <p:sp>
          <p:nvSpPr>
            <p:cNvPr id="9" name="Content Placeholder 2">
              <a:extLst>
                <a:ext uri="{FF2B5EF4-FFF2-40B4-BE49-F238E27FC236}">
                  <a16:creationId xmlns:a16="http://schemas.microsoft.com/office/drawing/2014/main" id="{81CDC4E5-6B34-7EC0-020D-C06DD37863D0}"/>
                </a:ext>
              </a:extLst>
            </p:cNvPr>
            <p:cNvSpPr txBox="1">
              <a:spLocks/>
            </p:cNvSpPr>
            <p:nvPr/>
          </p:nvSpPr>
          <p:spPr>
            <a:xfrm>
              <a:off x="1330525" y="5129084"/>
              <a:ext cx="7547672" cy="398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Definir la </a:t>
              </a:r>
              <a:r>
                <a:rPr lang="es-ES" sz="1800" b="1" dirty="0">
                  <a:latin typeface="Poppins" panose="00000500000000000000" pitchFamily="2" charset="0"/>
                  <a:cs typeface="Poppins" panose="00000500000000000000" pitchFamily="2" charset="0"/>
                </a:rPr>
                <a:t>complejidad y exactitud </a:t>
              </a:r>
              <a:r>
                <a:rPr lang="es-ES" sz="1800" dirty="0">
                  <a:latin typeface="Poppins" panose="00000500000000000000" pitchFamily="2" charset="0"/>
                  <a:cs typeface="Poppins" panose="00000500000000000000" pitchFamily="2" charset="0"/>
                </a:rPr>
                <a:t>de la información requerida.</a:t>
              </a:r>
              <a:endParaRPr lang="en-US" sz="1800" dirty="0">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052D4C7C-274E-B1DE-C51E-43DA0176EED3}"/>
                </a:ext>
              </a:extLst>
            </p:cNvPr>
            <p:cNvGrpSpPr/>
            <p:nvPr/>
          </p:nvGrpSpPr>
          <p:grpSpPr>
            <a:xfrm>
              <a:off x="907555" y="5018397"/>
              <a:ext cx="365760" cy="443785"/>
              <a:chOff x="2885829" y="4653330"/>
              <a:chExt cx="678128" cy="822789"/>
            </a:xfrm>
          </p:grpSpPr>
          <p:grpSp>
            <p:nvGrpSpPr>
              <p:cNvPr id="19" name="Group 18">
                <a:extLst>
                  <a:ext uri="{FF2B5EF4-FFF2-40B4-BE49-F238E27FC236}">
                    <a16:creationId xmlns:a16="http://schemas.microsoft.com/office/drawing/2014/main" id="{7046F2F6-702E-1AA9-85EB-CA43E2F94174}"/>
                  </a:ext>
                </a:extLst>
              </p:cNvPr>
              <p:cNvGrpSpPr/>
              <p:nvPr/>
            </p:nvGrpSpPr>
            <p:grpSpPr>
              <a:xfrm>
                <a:off x="2885829" y="4653330"/>
                <a:ext cx="678128" cy="822789"/>
                <a:chOff x="0" y="-38100"/>
                <a:chExt cx="178601" cy="216701"/>
              </a:xfrm>
            </p:grpSpPr>
            <p:sp>
              <p:nvSpPr>
                <p:cNvPr id="21" name="Freeform 15">
                  <a:extLst>
                    <a:ext uri="{FF2B5EF4-FFF2-40B4-BE49-F238E27FC236}">
                      <a16:creationId xmlns:a16="http://schemas.microsoft.com/office/drawing/2014/main" id="{C671753B-C67F-6DB1-9F1B-AF89A64C334D}"/>
                    </a:ext>
                  </a:extLst>
                </p:cNvPr>
                <p:cNvSpPr/>
                <p:nvPr/>
              </p:nvSpPr>
              <p:spPr>
                <a:xfrm>
                  <a:off x="0" y="0"/>
                  <a:ext cx="166034"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2" name="TextBox 16">
                  <a:extLst>
                    <a:ext uri="{FF2B5EF4-FFF2-40B4-BE49-F238E27FC236}">
                      <a16:creationId xmlns:a16="http://schemas.microsoft.com/office/drawing/2014/main" id="{1A3D2DD5-504F-A09E-FF95-26BA1BC5EDDE}"/>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0" name="Freeform 20">
                <a:extLst>
                  <a:ext uri="{FF2B5EF4-FFF2-40B4-BE49-F238E27FC236}">
                    <a16:creationId xmlns:a16="http://schemas.microsoft.com/office/drawing/2014/main" id="{54CCAE70-56C3-DF1E-A02D-D0A98544A667}"/>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grpSp>
        <p:nvGrpSpPr>
          <p:cNvPr id="35" name="Group 34">
            <a:extLst>
              <a:ext uri="{FF2B5EF4-FFF2-40B4-BE49-F238E27FC236}">
                <a16:creationId xmlns:a16="http://schemas.microsoft.com/office/drawing/2014/main" id="{6DDBCC3D-AB50-2A6D-8808-BC5611BD08CA}"/>
              </a:ext>
            </a:extLst>
          </p:cNvPr>
          <p:cNvGrpSpPr/>
          <p:nvPr/>
        </p:nvGrpSpPr>
        <p:grpSpPr>
          <a:xfrm>
            <a:off x="356043" y="5458186"/>
            <a:ext cx="7792598" cy="417838"/>
            <a:chOff x="907555" y="5721504"/>
            <a:chExt cx="7792598" cy="417838"/>
          </a:xfrm>
        </p:grpSpPr>
        <p:sp>
          <p:nvSpPr>
            <p:cNvPr id="16" name="Content Placeholder 2">
              <a:extLst>
                <a:ext uri="{FF2B5EF4-FFF2-40B4-BE49-F238E27FC236}">
                  <a16:creationId xmlns:a16="http://schemas.microsoft.com/office/drawing/2014/main" id="{C62F9B1A-41F8-57F7-A4FA-CCB337E722C9}"/>
                </a:ext>
              </a:extLst>
            </p:cNvPr>
            <p:cNvSpPr txBox="1">
              <a:spLocks/>
            </p:cNvSpPr>
            <p:nvPr/>
          </p:nvSpPr>
          <p:spPr>
            <a:xfrm>
              <a:off x="1330524" y="5773582"/>
              <a:ext cx="7369629" cy="365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latin typeface="Poppins" panose="00000500000000000000" pitchFamily="2" charset="0"/>
                  <a:cs typeface="Poppins" panose="00000500000000000000" pitchFamily="2" charset="0"/>
                </a:rPr>
                <a:t>Establecer</a:t>
              </a:r>
              <a:r>
                <a:rPr lang="en-US" sz="1800" dirty="0">
                  <a:latin typeface="Poppins" panose="00000500000000000000" pitchFamily="2" charset="0"/>
                  <a:cs typeface="Poppins" panose="00000500000000000000" pitchFamily="2" charset="0"/>
                </a:rPr>
                <a:t> un </a:t>
              </a:r>
              <a:r>
                <a:rPr lang="en-US" sz="1800" b="1" dirty="0" err="1">
                  <a:latin typeface="Poppins" panose="00000500000000000000" pitchFamily="2" charset="0"/>
                  <a:cs typeface="Poppins" panose="00000500000000000000" pitchFamily="2" charset="0"/>
                </a:rPr>
                <a:t>presupuesto</a:t>
              </a:r>
              <a:r>
                <a:rPr lang="en-US" sz="1800" dirty="0">
                  <a:latin typeface="Poppins" panose="00000500000000000000" pitchFamily="2" charset="0"/>
                  <a:cs typeface="Poppins" panose="00000500000000000000" pitchFamily="2" charset="0"/>
                </a:rPr>
                <a:t>.</a:t>
              </a:r>
              <a:endParaRPr lang="en-US" sz="1800" b="1" dirty="0">
                <a:latin typeface="Poppins" panose="00000500000000000000" pitchFamily="2" charset="0"/>
                <a:cs typeface="Poppins" panose="00000500000000000000" pitchFamily="2" charset="0"/>
              </a:endParaRPr>
            </a:p>
          </p:txBody>
        </p:sp>
        <p:grpSp>
          <p:nvGrpSpPr>
            <p:cNvPr id="23" name="Group 22">
              <a:extLst>
                <a:ext uri="{FF2B5EF4-FFF2-40B4-BE49-F238E27FC236}">
                  <a16:creationId xmlns:a16="http://schemas.microsoft.com/office/drawing/2014/main" id="{EA142772-2E30-B105-B6BF-BE78D9283AF0}"/>
                </a:ext>
              </a:extLst>
            </p:cNvPr>
            <p:cNvGrpSpPr/>
            <p:nvPr/>
          </p:nvGrpSpPr>
          <p:grpSpPr>
            <a:xfrm>
              <a:off x="907555" y="5721504"/>
              <a:ext cx="365760" cy="365760"/>
              <a:chOff x="2885829" y="4797991"/>
              <a:chExt cx="678128" cy="678128"/>
            </a:xfrm>
          </p:grpSpPr>
          <p:grpSp>
            <p:nvGrpSpPr>
              <p:cNvPr id="24" name="Group 23">
                <a:extLst>
                  <a:ext uri="{FF2B5EF4-FFF2-40B4-BE49-F238E27FC236}">
                    <a16:creationId xmlns:a16="http://schemas.microsoft.com/office/drawing/2014/main" id="{78FE347B-EFBD-527C-2866-43F1955A1CC3}"/>
                  </a:ext>
                </a:extLst>
              </p:cNvPr>
              <p:cNvGrpSpPr/>
              <p:nvPr/>
            </p:nvGrpSpPr>
            <p:grpSpPr>
              <a:xfrm>
                <a:off x="2885829" y="4797991"/>
                <a:ext cx="678128" cy="678128"/>
                <a:chOff x="0" y="0"/>
                <a:chExt cx="178601" cy="178601"/>
              </a:xfrm>
            </p:grpSpPr>
            <p:sp>
              <p:nvSpPr>
                <p:cNvPr id="26" name="Freeform 15">
                  <a:extLst>
                    <a:ext uri="{FF2B5EF4-FFF2-40B4-BE49-F238E27FC236}">
                      <a16:creationId xmlns:a16="http://schemas.microsoft.com/office/drawing/2014/main" id="{14C836CA-2212-D42E-2D02-7D0A52EE2DB3}"/>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7" name="TextBox 16">
                  <a:extLst>
                    <a:ext uri="{FF2B5EF4-FFF2-40B4-BE49-F238E27FC236}">
                      <a16:creationId xmlns:a16="http://schemas.microsoft.com/office/drawing/2014/main" id="{172690A8-3B70-8E40-1EE6-19C98BB7CDE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5" name="Freeform 20">
                <a:extLst>
                  <a:ext uri="{FF2B5EF4-FFF2-40B4-BE49-F238E27FC236}">
                    <a16:creationId xmlns:a16="http://schemas.microsoft.com/office/drawing/2014/main" id="{724E8C0C-45D6-B159-5821-037DD1A71592}"/>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grpSp>
        <p:nvGrpSpPr>
          <p:cNvPr id="36" name="Group 35">
            <a:extLst>
              <a:ext uri="{FF2B5EF4-FFF2-40B4-BE49-F238E27FC236}">
                <a16:creationId xmlns:a16="http://schemas.microsoft.com/office/drawing/2014/main" id="{624E3395-F348-FD22-FC9C-3B99BF906734}"/>
              </a:ext>
            </a:extLst>
          </p:cNvPr>
          <p:cNvGrpSpPr/>
          <p:nvPr/>
        </p:nvGrpSpPr>
        <p:grpSpPr>
          <a:xfrm>
            <a:off x="356043" y="5999720"/>
            <a:ext cx="8573902" cy="732831"/>
            <a:chOff x="907555" y="6252188"/>
            <a:chExt cx="8573902" cy="732831"/>
          </a:xfrm>
        </p:grpSpPr>
        <p:sp>
          <p:nvSpPr>
            <p:cNvPr id="17" name="Content Placeholder 2">
              <a:extLst>
                <a:ext uri="{FF2B5EF4-FFF2-40B4-BE49-F238E27FC236}">
                  <a16:creationId xmlns:a16="http://schemas.microsoft.com/office/drawing/2014/main" id="{2DA29174-F0A0-9BA8-FB6B-32F87671B9A8}"/>
                </a:ext>
              </a:extLst>
            </p:cNvPr>
            <p:cNvSpPr txBox="1">
              <a:spLocks/>
            </p:cNvSpPr>
            <p:nvPr/>
          </p:nvSpPr>
          <p:spPr>
            <a:xfrm>
              <a:off x="1330523" y="6286090"/>
              <a:ext cx="8150934" cy="69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solidFill>
                    <a:schemeClr val="accent2"/>
                  </a:solidFill>
                  <a:latin typeface="Poppins" panose="00000500000000000000" pitchFamily="2" charset="0"/>
                  <a:cs typeface="Poppins" panose="00000500000000000000" pitchFamily="2" charset="0"/>
                </a:rPr>
                <a:t>¡Centrarse en las necesidades reales de datos de su empresa!</a:t>
              </a:r>
              <a:endParaRPr lang="en-US" sz="1800" dirty="0">
                <a:solidFill>
                  <a:schemeClr val="accent2"/>
                </a:solidFill>
                <a:latin typeface="Poppins" panose="00000500000000000000" pitchFamily="2" charset="0"/>
                <a:cs typeface="Poppins" panose="00000500000000000000" pitchFamily="2" charset="0"/>
              </a:endParaRPr>
            </a:p>
          </p:txBody>
        </p:sp>
        <p:grpSp>
          <p:nvGrpSpPr>
            <p:cNvPr id="28" name="Group 27">
              <a:extLst>
                <a:ext uri="{FF2B5EF4-FFF2-40B4-BE49-F238E27FC236}">
                  <a16:creationId xmlns:a16="http://schemas.microsoft.com/office/drawing/2014/main" id="{0C4BB5E7-BEFD-03D5-68B3-8A4D7365A34B}"/>
                </a:ext>
              </a:extLst>
            </p:cNvPr>
            <p:cNvGrpSpPr/>
            <p:nvPr/>
          </p:nvGrpSpPr>
          <p:grpSpPr>
            <a:xfrm>
              <a:off x="907555" y="6252188"/>
              <a:ext cx="365760" cy="365760"/>
              <a:chOff x="2885829" y="4797991"/>
              <a:chExt cx="678128" cy="678128"/>
            </a:xfrm>
          </p:grpSpPr>
          <p:grpSp>
            <p:nvGrpSpPr>
              <p:cNvPr id="29" name="Group 28">
                <a:extLst>
                  <a:ext uri="{FF2B5EF4-FFF2-40B4-BE49-F238E27FC236}">
                    <a16:creationId xmlns:a16="http://schemas.microsoft.com/office/drawing/2014/main" id="{2F671A41-5643-1070-F4F5-E58DEF968BAE}"/>
                  </a:ext>
                </a:extLst>
              </p:cNvPr>
              <p:cNvGrpSpPr/>
              <p:nvPr/>
            </p:nvGrpSpPr>
            <p:grpSpPr>
              <a:xfrm>
                <a:off x="2885829" y="4797991"/>
                <a:ext cx="678128" cy="678128"/>
                <a:chOff x="0" y="0"/>
                <a:chExt cx="178601" cy="178601"/>
              </a:xfrm>
            </p:grpSpPr>
            <p:sp>
              <p:nvSpPr>
                <p:cNvPr id="31" name="Freeform 15">
                  <a:extLst>
                    <a:ext uri="{FF2B5EF4-FFF2-40B4-BE49-F238E27FC236}">
                      <a16:creationId xmlns:a16="http://schemas.microsoft.com/office/drawing/2014/main" id="{6DC4DDB4-2348-9C34-66B7-BDCAB995E223}"/>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32" name="TextBox 16">
                  <a:extLst>
                    <a:ext uri="{FF2B5EF4-FFF2-40B4-BE49-F238E27FC236}">
                      <a16:creationId xmlns:a16="http://schemas.microsoft.com/office/drawing/2014/main" id="{4FBF5590-5E9D-0EF1-AFD5-74EEC76422C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0" name="Freeform 20">
                <a:extLst>
                  <a:ext uri="{FF2B5EF4-FFF2-40B4-BE49-F238E27FC236}">
                    <a16:creationId xmlns:a16="http://schemas.microsoft.com/office/drawing/2014/main" id="{2907F2AE-C1E0-0AE3-D25E-2D99C97A2487}"/>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sp>
        <p:nvSpPr>
          <p:cNvPr id="37" name="TextBox 36">
            <a:extLst>
              <a:ext uri="{FF2B5EF4-FFF2-40B4-BE49-F238E27FC236}">
                <a16:creationId xmlns:a16="http://schemas.microsoft.com/office/drawing/2014/main" id="{EFCBA500-4561-13EF-8446-BFF27DF0BBCA}"/>
              </a:ext>
            </a:extLst>
          </p:cNvPr>
          <p:cNvSpPr txBox="1"/>
          <p:nvPr/>
        </p:nvSpPr>
        <p:spPr>
          <a:xfrm>
            <a:off x="9643671" y="5044241"/>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©iStock</a:t>
            </a:r>
          </a:p>
        </p:txBody>
      </p:sp>
      <p:grpSp>
        <p:nvGrpSpPr>
          <p:cNvPr id="8" name="Group 7">
            <a:extLst>
              <a:ext uri="{FF2B5EF4-FFF2-40B4-BE49-F238E27FC236}">
                <a16:creationId xmlns:a16="http://schemas.microsoft.com/office/drawing/2014/main" id="{769EB256-A643-2ADA-EA61-C4B56D6F5B22}"/>
              </a:ext>
            </a:extLst>
          </p:cNvPr>
          <p:cNvGrpSpPr/>
          <p:nvPr/>
        </p:nvGrpSpPr>
        <p:grpSpPr>
          <a:xfrm>
            <a:off x="12006024" y="-2"/>
            <a:ext cx="182880" cy="6858000"/>
            <a:chOff x="17746367" y="0"/>
            <a:chExt cx="541633" cy="8191500"/>
          </a:xfrm>
        </p:grpSpPr>
        <p:sp>
          <p:nvSpPr>
            <p:cNvPr id="38" name="Rectangle 37">
              <a:extLst>
                <a:ext uri="{FF2B5EF4-FFF2-40B4-BE49-F238E27FC236}">
                  <a16:creationId xmlns:a16="http://schemas.microsoft.com/office/drawing/2014/main" id="{FDD1A1B8-7A89-F464-C205-E3ED07C84B7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39" name="Rectangle 38">
              <a:extLst>
                <a:ext uri="{FF2B5EF4-FFF2-40B4-BE49-F238E27FC236}">
                  <a16:creationId xmlns:a16="http://schemas.microsoft.com/office/drawing/2014/main" id="{771251CF-DE18-2067-78FC-B320E6F73644}"/>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40" name="Rectangle 39">
              <a:extLst>
                <a:ext uri="{FF2B5EF4-FFF2-40B4-BE49-F238E27FC236}">
                  <a16:creationId xmlns:a16="http://schemas.microsoft.com/office/drawing/2014/main" id="{3AEFD691-E80E-D19D-FC15-79BB4C5844D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41" name="Rectangle 40">
              <a:extLst>
                <a:ext uri="{FF2B5EF4-FFF2-40B4-BE49-F238E27FC236}">
                  <a16:creationId xmlns:a16="http://schemas.microsoft.com/office/drawing/2014/main" id="{EFA5C314-2EBD-B686-626A-575525FA39F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42" name="Picture 41" descr="A black text on a white background&#10;&#10;Description automatically generated">
            <a:extLst>
              <a:ext uri="{FF2B5EF4-FFF2-40B4-BE49-F238E27FC236}">
                <a16:creationId xmlns:a16="http://schemas.microsoft.com/office/drawing/2014/main" id="{D4EC08AF-A2A5-28F0-A01B-7E6D9BF282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7097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4670726" y="1823956"/>
            <a:ext cx="7053943" cy="649288"/>
          </a:xfrm>
        </p:spPr>
        <p:txBody>
          <a:bodyPr>
            <a:normAutofit/>
          </a:bodyPr>
          <a:lstStyle/>
          <a:p>
            <a:pPr marL="0" indent="0">
              <a:buNone/>
            </a:pPr>
            <a:r>
              <a:rPr lang="es-ES" sz="2000" b="1">
                <a:latin typeface="Poppins" panose="00000500000000000000" pitchFamily="2" charset="0"/>
                <a:cs typeface="Poppins" panose="00000500000000000000" pitchFamily="2" charset="0"/>
              </a:rPr>
              <a:t>¿Por qué analizar los datos?</a:t>
            </a:r>
            <a:endParaRPr lang="en-US" sz="2000" b="1" dirty="0">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rgbClr val="314C14"/>
                </a:solidFill>
                <a:latin typeface="Poppins" panose="00000500000000000000" pitchFamily="2" charset="0"/>
                <a:cs typeface="Poppins" panose="00000500000000000000" pitchFamily="2" charset="0"/>
              </a:rPr>
              <a:t>Paso 6. </a:t>
            </a:r>
            <a:r>
              <a:rPr lang="es-ES" sz="2800" dirty="0">
                <a:solidFill>
                  <a:srgbClr val="314C14"/>
                </a:solidFill>
                <a:latin typeface="Poppins" panose="00000500000000000000" pitchFamily="2" charset="0"/>
                <a:cs typeface="Poppins" panose="00000500000000000000" pitchFamily="2" charset="0"/>
              </a:rPr>
              <a:t>Analizar los datos</a:t>
            </a:r>
            <a:endParaRPr lang="en-US" sz="2800" dirty="0">
              <a:solidFill>
                <a:srgbClr val="314C14"/>
              </a:solidFill>
              <a:latin typeface="Poppins" panose="00000500000000000000" pitchFamily="2" charset="0"/>
              <a:cs typeface="Poppins" panose="00000500000000000000" pitchFamily="2" charset="0"/>
            </a:endParaRPr>
          </a:p>
        </p:txBody>
      </p:sp>
      <p:sp>
        <p:nvSpPr>
          <p:cNvPr id="11" name="Content Placeholder 2">
            <a:extLst>
              <a:ext uri="{FF2B5EF4-FFF2-40B4-BE49-F238E27FC236}">
                <a16:creationId xmlns:a16="http://schemas.microsoft.com/office/drawing/2014/main" id="{D2238F52-A4DD-400F-0A2D-42BD4DDC78A4}"/>
              </a:ext>
            </a:extLst>
          </p:cNvPr>
          <p:cNvSpPr txBox="1">
            <a:spLocks/>
          </p:cNvSpPr>
          <p:nvPr/>
        </p:nvSpPr>
        <p:spPr>
          <a:xfrm>
            <a:off x="5248444" y="5649527"/>
            <a:ext cx="6671845" cy="10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solidFill>
                  <a:srgbClr val="C00000"/>
                </a:solidFill>
                <a:latin typeface="Poppins" panose="00000500000000000000" pitchFamily="2" charset="0"/>
                <a:cs typeface="Poppins" panose="00000500000000000000" pitchFamily="2" charset="0"/>
              </a:rPr>
              <a:t>… sin un análisis adecuado, todo el tiempo y recursos dedicados al desarrollo de su estrategia y a la recopilación de datos será desperdiciado.</a:t>
            </a:r>
            <a:endParaRPr lang="en-US" sz="2000" dirty="0">
              <a:solidFill>
                <a:srgbClr val="C00000"/>
              </a:solidFill>
              <a:latin typeface="Poppins" panose="00000500000000000000" pitchFamily="2" charset="0"/>
              <a:cs typeface="Poppins" panose="00000500000000000000" pitchFamily="2" charset="0"/>
            </a:endParaRPr>
          </a:p>
        </p:txBody>
      </p:sp>
      <p:pic>
        <p:nvPicPr>
          <p:cNvPr id="12" name="Picture Placeholder 8" descr="A pile of avocados&#10;&#10;Description automatically generated">
            <a:extLst>
              <a:ext uri="{FF2B5EF4-FFF2-40B4-BE49-F238E27FC236}">
                <a16:creationId xmlns:a16="http://schemas.microsoft.com/office/drawing/2014/main" id="{F77BD5C9-9DCA-6B1A-5A57-1CC16B943A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48"/>
          <a:stretch/>
        </p:blipFill>
        <p:spPr>
          <a:xfrm>
            <a:off x="242445" y="1717951"/>
            <a:ext cx="3200400" cy="3200400"/>
          </a:xfrm>
          <a:prstGeom prst="ellipse">
            <a:avLst/>
          </a:prstGeom>
        </p:spPr>
      </p:pic>
      <p:pic>
        <p:nvPicPr>
          <p:cNvPr id="13" name="Picture Placeholder 10" descr="A pineapple growing on a plant&#10;&#10;Description automatically generated">
            <a:extLst>
              <a:ext uri="{FF2B5EF4-FFF2-40B4-BE49-F238E27FC236}">
                <a16:creationId xmlns:a16="http://schemas.microsoft.com/office/drawing/2014/main" id="{91E8519C-E4D4-6829-9E99-F8588E50B4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59"/>
          <a:stretch/>
        </p:blipFill>
        <p:spPr>
          <a:xfrm rot="477469">
            <a:off x="1803154" y="3841511"/>
            <a:ext cx="2743200" cy="2743200"/>
          </a:xfrm>
          <a:prstGeom prst="ellipse">
            <a:avLst/>
          </a:prstGeom>
        </p:spPr>
      </p:pic>
      <p:grpSp>
        <p:nvGrpSpPr>
          <p:cNvPr id="5" name="Group 4">
            <a:extLst>
              <a:ext uri="{FF2B5EF4-FFF2-40B4-BE49-F238E27FC236}">
                <a16:creationId xmlns:a16="http://schemas.microsoft.com/office/drawing/2014/main" id="{1AE10EFA-2456-027A-1F8A-96691CDBE46C}"/>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062E0736-D35E-9752-AD1A-BEA252B97473}"/>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745EAB18-FBDA-39FD-53B3-1BA0E280992D}"/>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EECEEFBF-6243-68E9-E2F2-86218D06A99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ED314994-C1CE-1F64-C4CF-E47835F8E3E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5" name="Picture 14">
            <a:extLst>
              <a:ext uri="{FF2B5EF4-FFF2-40B4-BE49-F238E27FC236}">
                <a16:creationId xmlns:a16="http://schemas.microsoft.com/office/drawing/2014/main" id="{6B801ADB-6AA3-D60E-5A4D-4F4D728F4934}"/>
              </a:ext>
            </a:extLst>
          </p:cNvPr>
          <p:cNvPicPr>
            <a:picLocks noChangeAspect="1"/>
          </p:cNvPicPr>
          <p:nvPr/>
        </p:nvPicPr>
        <p:blipFill rotWithShape="1">
          <a:blip r:embed="rId6"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791863" y="2574047"/>
            <a:ext cx="640080" cy="541748"/>
          </a:xfrm>
          <a:prstGeom prst="rect">
            <a:avLst/>
          </a:prstGeom>
        </p:spPr>
      </p:pic>
      <p:sp>
        <p:nvSpPr>
          <p:cNvPr id="16" name="Content Placeholder 2">
            <a:extLst>
              <a:ext uri="{FF2B5EF4-FFF2-40B4-BE49-F238E27FC236}">
                <a16:creationId xmlns:a16="http://schemas.microsoft.com/office/drawing/2014/main" id="{99EDE8FA-98E7-6C6F-6D12-6FFDB2B2FA93}"/>
              </a:ext>
            </a:extLst>
          </p:cNvPr>
          <p:cNvSpPr txBox="1">
            <a:spLocks/>
          </p:cNvSpPr>
          <p:nvPr/>
        </p:nvSpPr>
        <p:spPr>
          <a:xfrm>
            <a:off x="5444066" y="2559641"/>
            <a:ext cx="6280603" cy="2688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s-ES" sz="2000" dirty="0">
                <a:latin typeface="Poppins" panose="00000500000000000000" pitchFamily="2" charset="0"/>
                <a:cs typeface="Poppins" panose="00000500000000000000" pitchFamily="2" charset="0"/>
              </a:rPr>
              <a:t>Para obtener información sobre lo que ha </a:t>
            </a:r>
            <a:r>
              <a:rPr lang="es-ES" sz="2000" b="1" dirty="0">
                <a:latin typeface="Poppins" panose="00000500000000000000" pitchFamily="2" charset="0"/>
                <a:cs typeface="Poppins" panose="00000500000000000000" pitchFamily="2" charset="0"/>
              </a:rPr>
              <a:t>funcionado y lo que no ha funcionado </a:t>
            </a:r>
            <a:r>
              <a:rPr lang="es-ES" sz="2000" dirty="0">
                <a:latin typeface="Poppins" panose="00000500000000000000" pitchFamily="2" charset="0"/>
                <a:cs typeface="Poppins" panose="00000500000000000000" pitchFamily="2" charset="0"/>
              </a:rPr>
              <a:t>en su estrategia
Facilitar el </a:t>
            </a:r>
            <a:r>
              <a:rPr lang="es-ES" sz="2000" b="1" dirty="0">
                <a:latin typeface="Poppins" panose="00000500000000000000" pitchFamily="2" charset="0"/>
                <a:cs typeface="Poppins" panose="00000500000000000000" pitchFamily="2" charset="0"/>
              </a:rPr>
              <a:t>aprendizaje</a:t>
            </a:r>
            <a:r>
              <a:rPr lang="es-ES" sz="2000" dirty="0">
                <a:latin typeface="Poppins" panose="00000500000000000000" pitchFamily="2" charset="0"/>
                <a:cs typeface="Poppins" panose="00000500000000000000" pitchFamily="2" charset="0"/>
              </a:rPr>
              <a:t> y permitir </a:t>
            </a:r>
            <a:r>
              <a:rPr lang="es-ES" sz="2000" b="1" dirty="0">
                <a:latin typeface="Poppins" panose="00000500000000000000" pitchFamily="2" charset="0"/>
                <a:cs typeface="Poppins" panose="00000500000000000000" pitchFamily="2" charset="0"/>
              </a:rPr>
              <a:t>ajustes</a:t>
            </a:r>
            <a:r>
              <a:rPr lang="es-ES" sz="2000" dirty="0">
                <a:latin typeface="Poppins" panose="00000500000000000000" pitchFamily="2" charset="0"/>
                <a:cs typeface="Poppins" panose="00000500000000000000" pitchFamily="2" charset="0"/>
              </a:rPr>
              <a:t> estratégicos y operativos.
Para guiar la </a:t>
            </a:r>
            <a:r>
              <a:rPr lang="es-ES" sz="2000" b="1" dirty="0">
                <a:latin typeface="Poppins" panose="00000500000000000000" pitchFamily="2" charset="0"/>
                <a:cs typeface="Poppins" panose="00000500000000000000" pitchFamily="2" charset="0"/>
              </a:rPr>
              <a:t>toma de decisiones</a:t>
            </a:r>
            <a:r>
              <a:rPr lang="es-ES" sz="2000" dirty="0">
                <a:latin typeface="Poppins" panose="00000500000000000000" pitchFamily="2" charset="0"/>
                <a:cs typeface="Poppins" panose="00000500000000000000" pitchFamily="2" charset="0"/>
              </a:rPr>
              <a:t>, incluidas las decisiones de inversión.</a:t>
            </a:r>
            <a:endParaRPr lang="en-US" sz="2000" dirty="0">
              <a:latin typeface="Poppins" panose="00000500000000000000" pitchFamily="2" charset="0"/>
              <a:cs typeface="Poppins" panose="00000500000000000000" pitchFamily="2" charset="0"/>
            </a:endParaRPr>
          </a:p>
        </p:txBody>
      </p:sp>
      <p:pic>
        <p:nvPicPr>
          <p:cNvPr id="18" name="Graphic 17" descr="Mining tools with solid fill">
            <a:extLst>
              <a:ext uri="{FF2B5EF4-FFF2-40B4-BE49-F238E27FC236}">
                <a16:creationId xmlns:a16="http://schemas.microsoft.com/office/drawing/2014/main" id="{791474E0-4AB9-FD87-685D-1876E9B3D6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7483" y="3705747"/>
            <a:ext cx="548640" cy="548640"/>
          </a:xfrm>
          <a:prstGeom prst="rect">
            <a:avLst/>
          </a:prstGeom>
        </p:spPr>
      </p:pic>
      <p:pic>
        <p:nvPicPr>
          <p:cNvPr id="20" name="Picture 19">
            <a:extLst>
              <a:ext uri="{FF2B5EF4-FFF2-40B4-BE49-F238E27FC236}">
                <a16:creationId xmlns:a16="http://schemas.microsoft.com/office/drawing/2014/main" id="{F649F423-24E4-719D-FB1A-6EE33D4370B7}"/>
              </a:ext>
            </a:extLst>
          </p:cNvPr>
          <p:cNvPicPr>
            <a:picLocks noChangeAspect="1"/>
          </p:cNvPicPr>
          <p:nvPr/>
        </p:nvPicPr>
        <p:blipFill rotWithShape="1">
          <a:blip r:embed="rId9"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740859" y="4510935"/>
            <a:ext cx="775658" cy="640080"/>
          </a:xfrm>
          <a:prstGeom prst="rect">
            <a:avLst/>
          </a:prstGeom>
        </p:spPr>
      </p:pic>
      <p:pic>
        <p:nvPicPr>
          <p:cNvPr id="14" name="Picture 13" descr="A black text on a white background&#10;&#10;Description automatically generated">
            <a:extLst>
              <a:ext uri="{FF2B5EF4-FFF2-40B4-BE49-F238E27FC236}">
                <a16:creationId xmlns:a16="http://schemas.microsoft.com/office/drawing/2014/main" id="{2302710A-7CEA-CD37-49BB-AD7214AE549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27904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69420" y="1872253"/>
            <a:ext cx="5690053" cy="505187"/>
          </a:xfrm>
        </p:spPr>
        <p:txBody>
          <a:bodyPr>
            <a:normAutofit/>
          </a:bodyPr>
          <a:lstStyle/>
          <a:p>
            <a:pPr marL="0" indent="0">
              <a:buNone/>
            </a:pPr>
            <a:r>
              <a:rPr lang="en-US" sz="2000" b="1" dirty="0" err="1">
                <a:latin typeface="Poppins" panose="00000500000000000000" pitchFamily="2" charset="0"/>
                <a:cs typeface="Poppins" panose="00000500000000000000" pitchFamily="2" charset="0"/>
              </a:rPr>
              <a:t>Frecuencia</a:t>
            </a:r>
            <a:endParaRPr lang="en-US" sz="2000" dirty="0">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314C14"/>
                </a:solidFill>
                <a:latin typeface="Poppins" panose="00000500000000000000" pitchFamily="2" charset="0"/>
                <a:cs typeface="Poppins" panose="00000500000000000000" pitchFamily="2" charset="0"/>
              </a:rPr>
              <a:t>Tipos de análisis</a:t>
            </a:r>
            <a:endParaRPr lang="en-US" sz="2800" dirty="0">
              <a:solidFill>
                <a:srgbClr val="314C14"/>
              </a:solidFill>
              <a:latin typeface="Poppins" panose="00000500000000000000" pitchFamily="2" charset="0"/>
              <a:cs typeface="Poppins" panose="00000500000000000000" pitchFamily="2" charset="0"/>
            </a:endParaRPr>
          </a:p>
        </p:txBody>
      </p:sp>
      <p:graphicFrame>
        <p:nvGraphicFramePr>
          <p:cNvPr id="5" name="Chart 4">
            <a:extLst>
              <a:ext uri="{FF2B5EF4-FFF2-40B4-BE49-F238E27FC236}">
                <a16:creationId xmlns:a16="http://schemas.microsoft.com/office/drawing/2014/main" id="{D85F1569-D663-054A-BB52-BA97CA74E868}"/>
              </a:ext>
            </a:extLst>
          </p:cNvPr>
          <p:cNvGraphicFramePr/>
          <p:nvPr>
            <p:extLst>
              <p:ext uri="{D42A27DB-BD31-4B8C-83A1-F6EECF244321}">
                <p14:modId xmlns:p14="http://schemas.microsoft.com/office/powerpoint/2010/main" val="630599801"/>
              </p:ext>
            </p:extLst>
          </p:nvPr>
        </p:nvGraphicFramePr>
        <p:xfrm>
          <a:off x="269420" y="2415684"/>
          <a:ext cx="5690053" cy="4117637"/>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a:extLst>
              <a:ext uri="{FF2B5EF4-FFF2-40B4-BE49-F238E27FC236}">
                <a16:creationId xmlns:a16="http://schemas.microsoft.com/office/drawing/2014/main" id="{868A479B-E2B4-B4BC-D8D1-1B1BC96FF4CE}"/>
              </a:ext>
            </a:extLst>
          </p:cNvPr>
          <p:cNvSpPr txBox="1">
            <a:spLocks/>
          </p:cNvSpPr>
          <p:nvPr/>
        </p:nvSpPr>
        <p:spPr>
          <a:xfrm>
            <a:off x="6432005" y="1891375"/>
            <a:ext cx="4659631" cy="46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latin typeface="Poppins" panose="00000500000000000000" pitchFamily="2" charset="0"/>
                <a:cs typeface="Poppins" panose="00000500000000000000" pitchFamily="2" charset="0"/>
              </a:rPr>
              <a:t>Estadísticas</a:t>
            </a:r>
            <a:r>
              <a:rPr lang="en-US" sz="2000" b="1" dirty="0">
                <a:latin typeface="Poppins" panose="00000500000000000000" pitchFamily="2" charset="0"/>
                <a:cs typeface="Poppins" panose="00000500000000000000" pitchFamily="2" charset="0"/>
              </a:rPr>
              <a:t> </a:t>
            </a:r>
            <a:r>
              <a:rPr lang="en-US" sz="2000" b="1" dirty="0" err="1">
                <a:latin typeface="Poppins" panose="00000500000000000000" pitchFamily="2" charset="0"/>
                <a:cs typeface="Poppins" panose="00000500000000000000" pitchFamily="2" charset="0"/>
              </a:rPr>
              <a:t>descriptivas</a:t>
            </a:r>
            <a:endParaRPr lang="en-US" sz="2000" dirty="0">
              <a:latin typeface="Poppins" panose="00000500000000000000" pitchFamily="2" charset="0"/>
              <a:cs typeface="Poppins" panose="00000500000000000000" pitchFamily="2" charset="0"/>
            </a:endParaRPr>
          </a:p>
        </p:txBody>
      </p:sp>
      <p:graphicFrame>
        <p:nvGraphicFramePr>
          <p:cNvPr id="7" name="Chart 6">
            <a:extLst>
              <a:ext uri="{FF2B5EF4-FFF2-40B4-BE49-F238E27FC236}">
                <a16:creationId xmlns:a16="http://schemas.microsoft.com/office/drawing/2014/main" id="{91953AF9-3B2F-2A6A-4B00-A39126AB9C6C}"/>
              </a:ext>
            </a:extLst>
          </p:cNvPr>
          <p:cNvGraphicFramePr/>
          <p:nvPr>
            <p:extLst>
              <p:ext uri="{D42A27DB-BD31-4B8C-83A1-F6EECF244321}">
                <p14:modId xmlns:p14="http://schemas.microsoft.com/office/powerpoint/2010/main" val="1224255599"/>
              </p:ext>
            </p:extLst>
          </p:nvPr>
        </p:nvGraphicFramePr>
        <p:xfrm>
          <a:off x="6237064" y="2415685"/>
          <a:ext cx="5685515" cy="3789173"/>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a:extLst>
              <a:ext uri="{FF2B5EF4-FFF2-40B4-BE49-F238E27FC236}">
                <a16:creationId xmlns:a16="http://schemas.microsoft.com/office/drawing/2014/main" id="{4E310643-B9A2-A7EC-FE83-A10FDE7AAADE}"/>
              </a:ext>
            </a:extLst>
          </p:cNvPr>
          <p:cNvGrpSpPr/>
          <p:nvPr/>
        </p:nvGrpSpPr>
        <p:grpSpPr>
          <a:xfrm>
            <a:off x="12006024" y="-2"/>
            <a:ext cx="182880" cy="6858000"/>
            <a:chOff x="17746367" y="0"/>
            <a:chExt cx="541633" cy="8191500"/>
          </a:xfrm>
        </p:grpSpPr>
        <p:sp>
          <p:nvSpPr>
            <p:cNvPr id="9" name="Rectangle 8">
              <a:extLst>
                <a:ext uri="{FF2B5EF4-FFF2-40B4-BE49-F238E27FC236}">
                  <a16:creationId xmlns:a16="http://schemas.microsoft.com/office/drawing/2014/main" id="{28578278-B3FA-7FB0-FC43-A734204774F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1" name="Rectangle 10">
              <a:extLst>
                <a:ext uri="{FF2B5EF4-FFF2-40B4-BE49-F238E27FC236}">
                  <a16:creationId xmlns:a16="http://schemas.microsoft.com/office/drawing/2014/main" id="{3D3C076A-1F41-3C3C-3672-91AC933E26EC}"/>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2" name="Rectangle 11">
              <a:extLst>
                <a:ext uri="{FF2B5EF4-FFF2-40B4-BE49-F238E27FC236}">
                  <a16:creationId xmlns:a16="http://schemas.microsoft.com/office/drawing/2014/main" id="{E9BE7017-5A06-4329-F719-FD2729D3A4D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3" name="Rectangle 12">
              <a:extLst>
                <a:ext uri="{FF2B5EF4-FFF2-40B4-BE49-F238E27FC236}">
                  <a16:creationId xmlns:a16="http://schemas.microsoft.com/office/drawing/2014/main" id="{86F464E4-8AEB-91D8-7B05-B19E29AF388D}"/>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4" name="Picture 13" descr="A black text on a white background&#10;&#10;Description automatically generated">
            <a:extLst>
              <a:ext uri="{FF2B5EF4-FFF2-40B4-BE49-F238E27FC236}">
                <a16:creationId xmlns:a16="http://schemas.microsoft.com/office/drawing/2014/main" id="{A3DB0241-6BFE-0753-7370-9AAC5C1FAC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89042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69420" y="1872253"/>
            <a:ext cx="5690053" cy="505187"/>
          </a:xfrm>
        </p:spPr>
        <p:txBody>
          <a:bodyPr>
            <a:normAutofit/>
          </a:bodyPr>
          <a:lstStyle/>
          <a:p>
            <a:pPr marL="0" indent="0">
              <a:buNone/>
            </a:pPr>
            <a:r>
              <a:rPr lang="en-US" sz="2000" b="1" dirty="0" err="1">
                <a:latin typeface="Poppins" panose="00000500000000000000" pitchFamily="2" charset="0"/>
                <a:cs typeface="Poppins" panose="00000500000000000000" pitchFamily="2" charset="0"/>
              </a:rPr>
              <a:t>Tendencias</a:t>
            </a:r>
            <a:endParaRPr lang="en-US" sz="2000" dirty="0">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314C14"/>
                </a:solidFill>
                <a:latin typeface="Poppins" panose="00000500000000000000" pitchFamily="2" charset="0"/>
                <a:cs typeface="Poppins" panose="00000500000000000000" pitchFamily="2" charset="0"/>
              </a:rPr>
              <a:t>Tipos</a:t>
            </a:r>
            <a:r>
              <a:rPr lang="en-US" sz="2800" b="1" dirty="0">
                <a:solidFill>
                  <a:srgbClr val="314C14"/>
                </a:solidFill>
                <a:latin typeface="Poppins" panose="00000500000000000000" pitchFamily="2" charset="0"/>
                <a:cs typeface="Poppins" panose="00000500000000000000" pitchFamily="2" charset="0"/>
              </a:rPr>
              <a:t> de </a:t>
            </a:r>
            <a:r>
              <a:rPr lang="en-US" sz="2800" b="1" dirty="0" err="1">
                <a:solidFill>
                  <a:srgbClr val="314C14"/>
                </a:solidFill>
                <a:latin typeface="Poppins" panose="00000500000000000000" pitchFamily="2" charset="0"/>
                <a:cs typeface="Poppins" panose="00000500000000000000" pitchFamily="2" charset="0"/>
              </a:rPr>
              <a:t>análisis</a:t>
            </a:r>
            <a:r>
              <a:rPr lang="en-US" sz="2800" b="1" dirty="0">
                <a:solidFill>
                  <a:srgbClr val="314C14"/>
                </a:solidFill>
                <a:latin typeface="Poppins" panose="00000500000000000000" pitchFamily="2" charset="0"/>
                <a:cs typeface="Poppins" panose="00000500000000000000" pitchFamily="2" charset="0"/>
              </a:rPr>
              <a:t> (</a:t>
            </a:r>
            <a:r>
              <a:rPr lang="en-US" sz="2800" b="1" dirty="0" err="1">
                <a:solidFill>
                  <a:srgbClr val="314C14"/>
                </a:solidFill>
                <a:latin typeface="Poppins" panose="00000500000000000000" pitchFamily="2" charset="0"/>
                <a:cs typeface="Poppins" panose="00000500000000000000" pitchFamily="2" charset="0"/>
              </a:rPr>
              <a:t>continuación</a:t>
            </a:r>
            <a:r>
              <a:rPr lang="en-US" sz="2800" b="1" dirty="0">
                <a:solidFill>
                  <a:srgbClr val="314C14"/>
                </a:solidFill>
                <a:latin typeface="Poppins" panose="00000500000000000000" pitchFamily="2" charset="0"/>
                <a:cs typeface="Poppins" panose="00000500000000000000" pitchFamily="2" charset="0"/>
              </a:rPr>
              <a:t>)</a:t>
            </a:r>
            <a:endParaRPr lang="en-US" sz="2800" dirty="0">
              <a:solidFill>
                <a:srgbClr val="314C14"/>
              </a:solidFill>
              <a:latin typeface="Poppins" panose="00000500000000000000" pitchFamily="2" charset="0"/>
              <a:cs typeface="Poppins" panose="00000500000000000000" pitchFamily="2" charset="0"/>
            </a:endParaRPr>
          </a:p>
        </p:txBody>
      </p:sp>
      <p:sp>
        <p:nvSpPr>
          <p:cNvPr id="6" name="Content Placeholder 2">
            <a:extLst>
              <a:ext uri="{FF2B5EF4-FFF2-40B4-BE49-F238E27FC236}">
                <a16:creationId xmlns:a16="http://schemas.microsoft.com/office/drawing/2014/main" id="{868A479B-E2B4-B4BC-D8D1-1B1BC96FF4CE}"/>
              </a:ext>
            </a:extLst>
          </p:cNvPr>
          <p:cNvSpPr txBox="1">
            <a:spLocks/>
          </p:cNvSpPr>
          <p:nvPr/>
        </p:nvSpPr>
        <p:spPr>
          <a:xfrm>
            <a:off x="6432005" y="1891375"/>
            <a:ext cx="4659631" cy="46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latin typeface="Poppins" panose="00000500000000000000" pitchFamily="2" charset="0"/>
                <a:cs typeface="Poppins" panose="00000500000000000000" pitchFamily="2" charset="0"/>
              </a:rPr>
              <a:t>Análisis</a:t>
            </a:r>
            <a:r>
              <a:rPr lang="en-US" sz="2000" b="1" dirty="0">
                <a:latin typeface="Poppins" panose="00000500000000000000" pitchFamily="2" charset="0"/>
                <a:cs typeface="Poppins" panose="00000500000000000000" pitchFamily="2" charset="0"/>
              </a:rPr>
              <a:t> de </a:t>
            </a:r>
            <a:r>
              <a:rPr lang="en-US" sz="2000" b="1" dirty="0" err="1">
                <a:latin typeface="Poppins" panose="00000500000000000000" pitchFamily="2" charset="0"/>
                <a:cs typeface="Poppins" panose="00000500000000000000" pitchFamily="2" charset="0"/>
              </a:rPr>
              <a:t>atribución</a:t>
            </a:r>
            <a:endParaRPr lang="en-US" sz="2000" dirty="0">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473D04B4-6126-E335-2583-21AA57CF7A0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9420" y="2932823"/>
            <a:ext cx="5690053" cy="3049966"/>
          </a:xfrm>
          <a:prstGeom prst="rect">
            <a:avLst/>
          </a:prstGeom>
          <a:noFill/>
          <a:ln>
            <a:noFill/>
          </a:ln>
        </p:spPr>
      </p:pic>
      <p:sp>
        <p:nvSpPr>
          <p:cNvPr id="11" name="TextBox 10">
            <a:extLst>
              <a:ext uri="{FF2B5EF4-FFF2-40B4-BE49-F238E27FC236}">
                <a16:creationId xmlns:a16="http://schemas.microsoft.com/office/drawing/2014/main" id="{BEC57843-E6A2-BDD1-B037-69DDBA1C8B6C}"/>
              </a:ext>
            </a:extLst>
          </p:cNvPr>
          <p:cNvSpPr txBox="1"/>
          <p:nvPr/>
        </p:nvSpPr>
        <p:spPr>
          <a:xfrm>
            <a:off x="269420" y="2424299"/>
            <a:ext cx="5521359" cy="646331"/>
          </a:xfrm>
          <a:prstGeom prst="rect">
            <a:avLst/>
          </a:prstGeom>
          <a:noFill/>
        </p:spPr>
        <p:txBody>
          <a:bodyPr wrap="square">
            <a:spAutoFit/>
          </a:bodyPr>
          <a:lstStyle/>
          <a:p>
            <a:pPr algn="just"/>
            <a:r>
              <a:rPr lang="es-ES" sz="1200" b="1" dirty="0">
                <a:latin typeface="Poppins" panose="00000500000000000000" pitchFamily="2" charset="0"/>
                <a:ea typeface="Calibri" panose="020F0502020204030204" pitchFamily="34" charset="0"/>
                <a:cs typeface="Poppins" panose="00000500000000000000" pitchFamily="2" charset="0"/>
              </a:rPr>
              <a:t>Principales frutas tropicales: </a:t>
            </a:r>
            <a:r>
              <a:rPr lang="es-ES" sz="1200" dirty="0">
                <a:latin typeface="Poppins" panose="00000500000000000000" pitchFamily="2" charset="0"/>
                <a:ea typeface="Calibri" panose="020F0502020204030204" pitchFamily="34" charset="0"/>
                <a:cs typeface="Poppins" panose="00000500000000000000" pitchFamily="2" charset="0"/>
              </a:rPr>
              <a:t>Promedio mundial de los valores unitarios de exportación, enero de 2021 a agosto/septiembre de 2023, USD/tonelada</a:t>
            </a:r>
            <a:endParaRPr lang="en-US" dirty="0">
              <a:effectLst/>
              <a:latin typeface="Poppins" panose="00000500000000000000" pitchFamily="2" charset="0"/>
              <a:ea typeface="Calibri" panose="020F0502020204030204" pitchFamily="34" charset="0"/>
              <a:cs typeface="Poppins" panose="00000500000000000000" pitchFamily="2" charset="0"/>
            </a:endParaRPr>
          </a:p>
        </p:txBody>
      </p:sp>
      <p:sp>
        <p:nvSpPr>
          <p:cNvPr id="12" name="Content Placeholder 2">
            <a:extLst>
              <a:ext uri="{FF2B5EF4-FFF2-40B4-BE49-F238E27FC236}">
                <a16:creationId xmlns:a16="http://schemas.microsoft.com/office/drawing/2014/main" id="{A231D78C-3EFA-417D-E7CE-1D983AE647E2}"/>
              </a:ext>
            </a:extLst>
          </p:cNvPr>
          <p:cNvSpPr txBox="1">
            <a:spLocks/>
          </p:cNvSpPr>
          <p:nvPr/>
        </p:nvSpPr>
        <p:spPr>
          <a:xfrm>
            <a:off x="6492419" y="2566815"/>
            <a:ext cx="4937581" cy="3635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latin typeface="Poppins" panose="00000500000000000000" pitchFamily="2" charset="0"/>
                <a:cs typeface="Poppins" panose="00000500000000000000" pitchFamily="2" charset="0"/>
              </a:rPr>
              <a:t>Referirse a la estrategia </a:t>
            </a:r>
            <a:r>
              <a:rPr lang="es-ES" sz="1800" dirty="0">
                <a:latin typeface="Poppins" panose="00000500000000000000" pitchFamily="2" charset="0"/>
                <a:cs typeface="Poppins" panose="00000500000000000000" pitchFamily="2" charset="0"/>
              </a:rPr>
              <a:t>de resiliencia y sostenibilidad. 
Comprobar el </a:t>
            </a:r>
            <a:r>
              <a:rPr lang="es-ES" sz="1800" b="1" dirty="0">
                <a:latin typeface="Poppins" panose="00000500000000000000" pitchFamily="2" charset="0"/>
                <a:cs typeface="Poppins" panose="00000500000000000000" pitchFamily="2" charset="0"/>
              </a:rPr>
              <a:t>comportamiento</a:t>
            </a:r>
            <a:r>
              <a:rPr lang="es-ES" sz="1800" dirty="0">
                <a:latin typeface="Poppins" panose="00000500000000000000" pitchFamily="2" charset="0"/>
                <a:cs typeface="Poppins" panose="00000500000000000000" pitchFamily="2" charset="0"/>
              </a:rPr>
              <a:t> de los indicadores clave que seleccionó.
Verificar las </a:t>
            </a:r>
            <a:r>
              <a:rPr lang="es-ES" sz="1800" b="1" dirty="0">
                <a:latin typeface="Poppins" panose="00000500000000000000" pitchFamily="2" charset="0"/>
                <a:cs typeface="Poppins" panose="00000500000000000000" pitchFamily="2" charset="0"/>
              </a:rPr>
              <a:t>diferencias</a:t>
            </a:r>
            <a:r>
              <a:rPr lang="es-ES" sz="1800" dirty="0">
                <a:latin typeface="Poppins" panose="00000500000000000000" pitchFamily="2" charset="0"/>
                <a:cs typeface="Poppins" panose="00000500000000000000" pitchFamily="2" charset="0"/>
              </a:rPr>
              <a:t> </a:t>
            </a:r>
            <a:r>
              <a:rPr lang="es-ES" sz="1800" b="1" dirty="0">
                <a:latin typeface="Poppins" panose="00000500000000000000" pitchFamily="2" charset="0"/>
                <a:cs typeface="Poppins" panose="00000500000000000000" pitchFamily="2" charset="0"/>
              </a:rPr>
              <a:t>en los grupos</a:t>
            </a:r>
            <a:r>
              <a:rPr lang="es-ES" sz="1800" dirty="0">
                <a:latin typeface="Poppins" panose="00000500000000000000" pitchFamily="2" charset="0"/>
                <a:cs typeface="Poppins" panose="00000500000000000000" pitchFamily="2" charset="0"/>
              </a:rPr>
              <a:t> para las diferentes actividades que haya implementado.
Analizar las </a:t>
            </a:r>
            <a:r>
              <a:rPr lang="es-ES" sz="1800" b="1" dirty="0">
                <a:latin typeface="Poppins" panose="00000500000000000000" pitchFamily="2" charset="0"/>
                <a:cs typeface="Poppins" panose="00000500000000000000" pitchFamily="2" charset="0"/>
              </a:rPr>
              <a:t>tendencias</a:t>
            </a:r>
            <a:r>
              <a:rPr lang="es-ES" sz="1800" dirty="0">
                <a:latin typeface="Poppins" panose="00000500000000000000" pitchFamily="2" charset="0"/>
                <a:cs typeface="Poppins" panose="00000500000000000000" pitchFamily="2" charset="0"/>
              </a:rPr>
              <a:t> (como se ha comentado)
Realizar </a:t>
            </a:r>
            <a:r>
              <a:rPr lang="es-ES" sz="1800" b="1" dirty="0">
                <a:latin typeface="Poppins" panose="00000500000000000000" pitchFamily="2" charset="0"/>
                <a:cs typeface="Poppins" panose="00000500000000000000" pitchFamily="2" charset="0"/>
              </a:rPr>
              <a:t>consultas con los grupos de interés</a:t>
            </a:r>
            <a:r>
              <a:rPr lang="es-ES" sz="1800" dirty="0">
                <a:latin typeface="Poppins" panose="00000500000000000000" pitchFamily="2" charset="0"/>
                <a:cs typeface="Poppins" panose="00000500000000000000" pitchFamily="2" charset="0"/>
              </a:rPr>
              <a:t> para comprender el impacto de sus actividades y estrategias.</a:t>
            </a:r>
            <a:endParaRPr lang="en-CA" dirty="0">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7CBB7341-353F-1E83-C069-65E6E97B15AE}"/>
              </a:ext>
            </a:extLst>
          </p:cNvPr>
          <p:cNvGrpSpPr/>
          <p:nvPr/>
        </p:nvGrpSpPr>
        <p:grpSpPr>
          <a:xfrm>
            <a:off x="12006024" y="-2"/>
            <a:ext cx="182880" cy="6858000"/>
            <a:chOff x="17746367" y="0"/>
            <a:chExt cx="541633" cy="8191500"/>
          </a:xfrm>
        </p:grpSpPr>
        <p:sp>
          <p:nvSpPr>
            <p:cNvPr id="7" name="Rectangle 6">
              <a:extLst>
                <a:ext uri="{FF2B5EF4-FFF2-40B4-BE49-F238E27FC236}">
                  <a16:creationId xmlns:a16="http://schemas.microsoft.com/office/drawing/2014/main" id="{1059C110-F960-0763-3ED2-41D2945A55C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9" name="Rectangle 8">
              <a:extLst>
                <a:ext uri="{FF2B5EF4-FFF2-40B4-BE49-F238E27FC236}">
                  <a16:creationId xmlns:a16="http://schemas.microsoft.com/office/drawing/2014/main" id="{ACB52262-5BF5-603E-C689-98B5166179E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38070539-2869-5190-52CD-D4BC606C0D8B}"/>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AF0BB9F2-278D-918C-6E1B-9D84115886BC}"/>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5" name="Picture 14" descr="A black text on a white background&#10;&#10;Description automatically generated">
            <a:extLst>
              <a:ext uri="{FF2B5EF4-FFF2-40B4-BE49-F238E27FC236}">
                <a16:creationId xmlns:a16="http://schemas.microsoft.com/office/drawing/2014/main" id="{F9C48EDC-84C6-5B92-46F8-2A0AEDBCF5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418165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971109" y="1848683"/>
            <a:ext cx="7550330" cy="394487"/>
          </a:xfrm>
        </p:spPr>
        <p:txBody>
          <a:bodyPr>
            <a:normAutofit/>
          </a:bodyPr>
          <a:lstStyle/>
          <a:p>
            <a:pPr marL="0" indent="0">
              <a:buNone/>
            </a:pPr>
            <a:r>
              <a:rPr lang="en-US" sz="2000" dirty="0">
                <a:latin typeface="Poppins" panose="00000500000000000000" pitchFamily="2" charset="0"/>
                <a:cs typeface="Poppins" panose="00000500000000000000" pitchFamily="2" charset="0"/>
              </a:rPr>
              <a:t>Hay que </a:t>
            </a:r>
            <a:r>
              <a:rPr lang="en-US" sz="2000" dirty="0" err="1">
                <a:latin typeface="Poppins" panose="00000500000000000000" pitchFamily="2" charset="0"/>
                <a:cs typeface="Poppins" panose="00000500000000000000" pitchFamily="2" charset="0"/>
              </a:rPr>
              <a:t>enfocarse</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en</a:t>
            </a:r>
            <a:r>
              <a:rPr lang="en-US" sz="2000"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303377" y="1010019"/>
            <a:ext cx="10515600"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7. </a:t>
            </a:r>
            <a:r>
              <a:rPr lang="es-ES" sz="2800" dirty="0">
                <a:solidFill>
                  <a:srgbClr val="314C14"/>
                </a:solidFill>
                <a:latin typeface="Poppins" panose="00000500000000000000" pitchFamily="2" charset="0"/>
                <a:cs typeface="Poppins" panose="00000500000000000000" pitchFamily="2" charset="0"/>
              </a:rPr>
              <a:t>Informar sobre los resultados y tomar decisiones</a:t>
            </a:r>
            <a:endParaRPr lang="en-US" sz="2800" dirty="0">
              <a:solidFill>
                <a:srgbClr val="314C14"/>
              </a:solidFill>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142AC843-0A1C-A950-E5B8-E29315C14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12" name="Picture 11">
            <a:extLst>
              <a:ext uri="{FF2B5EF4-FFF2-40B4-BE49-F238E27FC236}">
                <a16:creationId xmlns:a16="http://schemas.microsoft.com/office/drawing/2014/main" id="{13FA2543-DBDB-F0D3-7DD6-4776E532103D}"/>
              </a:ext>
            </a:extLst>
          </p:cNvPr>
          <p:cNvPicPr>
            <a:picLocks noChangeAspect="1"/>
          </p:cNvPicPr>
          <p:nvPr/>
        </p:nvPicPr>
        <p:blipFill>
          <a:blip r:embed="rId4"/>
          <a:stretch>
            <a:fillRect/>
          </a:stretch>
        </p:blipFill>
        <p:spPr>
          <a:xfrm>
            <a:off x="451424" y="1848683"/>
            <a:ext cx="3297616" cy="4791408"/>
          </a:xfrm>
          <a:prstGeom prst="roundRect">
            <a:avLst/>
          </a:prstGeom>
          <a:ln w="76200">
            <a:noFill/>
          </a:ln>
        </p:spPr>
      </p:pic>
      <p:grpSp>
        <p:nvGrpSpPr>
          <p:cNvPr id="15" name="Group 14">
            <a:extLst>
              <a:ext uri="{FF2B5EF4-FFF2-40B4-BE49-F238E27FC236}">
                <a16:creationId xmlns:a16="http://schemas.microsoft.com/office/drawing/2014/main" id="{09DDE056-D92E-C45F-147D-3622C7A8ED60}"/>
              </a:ext>
            </a:extLst>
          </p:cNvPr>
          <p:cNvGrpSpPr/>
          <p:nvPr/>
        </p:nvGrpSpPr>
        <p:grpSpPr>
          <a:xfrm>
            <a:off x="6692347" y="5073383"/>
            <a:ext cx="5048227" cy="1418820"/>
            <a:chOff x="4070980" y="5007437"/>
            <a:chExt cx="7253110" cy="999522"/>
          </a:xfrm>
        </p:grpSpPr>
        <p:sp>
          <p:nvSpPr>
            <p:cNvPr id="11" name="TextBox 10">
              <a:extLst>
                <a:ext uri="{FF2B5EF4-FFF2-40B4-BE49-F238E27FC236}">
                  <a16:creationId xmlns:a16="http://schemas.microsoft.com/office/drawing/2014/main" id="{3908C858-B0FB-D08E-07C9-078085FACC2D}"/>
                </a:ext>
              </a:extLst>
            </p:cNvPr>
            <p:cNvSpPr txBox="1"/>
            <p:nvPr/>
          </p:nvSpPr>
          <p:spPr>
            <a:xfrm>
              <a:off x="4096987" y="5031266"/>
              <a:ext cx="7227103" cy="975693"/>
            </a:xfrm>
            <a:prstGeom prst="rect">
              <a:avLst/>
            </a:prstGeom>
            <a:noFill/>
          </p:spPr>
          <p:txBody>
            <a:bodyPr wrap="square">
              <a:spAutoFit/>
            </a:bodyPr>
            <a:lstStyle/>
            <a:p>
              <a:r>
                <a:rPr lang="en-GB" b="1" kern="0" dirty="0">
                  <a:solidFill>
                    <a:srgbClr val="C00000"/>
                  </a:solidFill>
                  <a:latin typeface="Poppins" panose="00000500000000000000" pitchFamily="2" charset="0"/>
                  <a:ea typeface="Calibri" panose="020F0502020204030204" pitchFamily="34" charset="0"/>
                  <a:cs typeface="Poppins" panose="00000500000000000000" pitchFamily="2" charset="0"/>
                </a:rPr>
                <a:t>           </a:t>
              </a:r>
              <a:r>
                <a:rPr lang="en-GB" b="1" kern="0" dirty="0" err="1">
                  <a:solidFill>
                    <a:srgbClr val="C00000"/>
                  </a:solidFill>
                  <a:latin typeface="Poppins" panose="00000500000000000000" pitchFamily="2" charset="0"/>
                  <a:ea typeface="Calibri" panose="020F0502020204030204" pitchFamily="34" charset="0"/>
                  <a:cs typeface="Poppins" panose="00000500000000000000" pitchFamily="2" charset="0"/>
                </a:rPr>
                <a:t>Importante</a:t>
              </a:r>
              <a:r>
                <a:rPr lang="en-GB" b="1" kern="0" dirty="0">
                  <a:solidFill>
                    <a:srgbClr val="C00000"/>
                  </a:solidFill>
                  <a:latin typeface="Poppins" panose="00000500000000000000" pitchFamily="2" charset="0"/>
                  <a:ea typeface="Calibri" panose="020F0502020204030204" pitchFamily="34" charset="0"/>
                  <a:cs typeface="Poppins" panose="00000500000000000000" pitchFamily="2" charset="0"/>
                </a:rPr>
                <a:t>:</a:t>
              </a:r>
              <a:r>
                <a:rPr lang="en-GB" sz="1800" b="1" kern="0" dirty="0">
                  <a:solidFill>
                    <a:srgbClr val="C00000"/>
                  </a:solidFill>
                  <a:effectLst/>
                  <a:latin typeface="Poppins" panose="00000500000000000000" pitchFamily="2" charset="0"/>
                  <a:ea typeface="Calibri" panose="020F0502020204030204" pitchFamily="34" charset="0"/>
                  <a:cs typeface="Poppins" panose="00000500000000000000" pitchFamily="2" charset="0"/>
                </a:rPr>
                <a:t>	</a:t>
              </a:r>
            </a:p>
            <a:p>
              <a:endParaRPr lang="en-GB" sz="1800" b="1" kern="0" dirty="0">
                <a:solidFill>
                  <a:srgbClr val="C00000"/>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r>
                <a:rPr lang="es-ES" sz="1600" b="1" kern="0" dirty="0">
                  <a:latin typeface="Poppins" panose="00000500000000000000" pitchFamily="2" charset="0"/>
                  <a:cs typeface="Poppins" panose="00000500000000000000" pitchFamily="2" charset="0"/>
                </a:rPr>
                <a:t>Hay que hacerlo de buena fe</a:t>
              </a:r>
              <a:r>
                <a:rPr lang="es-ES" sz="1600" kern="0" dirty="0">
                  <a:latin typeface="Poppins" panose="00000500000000000000" pitchFamily="2" charset="0"/>
                  <a:cs typeface="Poppins" panose="00000500000000000000" pitchFamily="2" charset="0"/>
                </a:rPr>
                <a:t>.
La </a:t>
              </a:r>
              <a:r>
                <a:rPr lang="es-ES" sz="1600" b="1" kern="0" dirty="0">
                  <a:latin typeface="Poppins" panose="00000500000000000000" pitchFamily="2" charset="0"/>
                  <a:cs typeface="Poppins" panose="00000500000000000000" pitchFamily="2" charset="0"/>
                </a:rPr>
                <a:t>divulgación completa de datos no es obligatoria </a:t>
              </a:r>
              <a:r>
                <a:rPr lang="es-ES" sz="1600" kern="0" dirty="0">
                  <a:latin typeface="Poppins" panose="00000500000000000000" pitchFamily="2" charset="0"/>
                  <a:cs typeface="Poppins" panose="00000500000000000000" pitchFamily="2" charset="0"/>
                </a:rPr>
                <a:t>si pone en riesgo la confidencialidad comercial o la seguridad.</a:t>
              </a:r>
              <a:endParaRPr lang="en-US" sz="1600" dirty="0">
                <a:latin typeface="Poppins" panose="00000500000000000000" pitchFamily="2" charset="0"/>
                <a:cs typeface="Poppins" panose="00000500000000000000" pitchFamily="2" charset="0"/>
              </a:endParaRPr>
            </a:p>
          </p:txBody>
        </p:sp>
        <p:pic>
          <p:nvPicPr>
            <p:cNvPr id="14" name="Graphic 13" descr="Warning with solid fill">
              <a:extLst>
                <a:ext uri="{FF2B5EF4-FFF2-40B4-BE49-F238E27FC236}">
                  <a16:creationId xmlns:a16="http://schemas.microsoft.com/office/drawing/2014/main" id="{287ACB74-2377-BD5A-EC66-7EDFB87D0A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0980" y="5007437"/>
              <a:ext cx="503278" cy="322086"/>
            </a:xfrm>
            <a:prstGeom prst="rect">
              <a:avLst/>
            </a:prstGeom>
          </p:spPr>
        </p:pic>
      </p:grpSp>
      <p:grpSp>
        <p:nvGrpSpPr>
          <p:cNvPr id="6" name="Group 5">
            <a:extLst>
              <a:ext uri="{FF2B5EF4-FFF2-40B4-BE49-F238E27FC236}">
                <a16:creationId xmlns:a16="http://schemas.microsoft.com/office/drawing/2014/main" id="{3D224257-9187-E9E3-2DA9-7E7334A534CE}"/>
              </a:ext>
            </a:extLst>
          </p:cNvPr>
          <p:cNvGrpSpPr/>
          <p:nvPr/>
        </p:nvGrpSpPr>
        <p:grpSpPr>
          <a:xfrm>
            <a:off x="12006024" y="-2"/>
            <a:ext cx="182880" cy="6858000"/>
            <a:chOff x="17746367" y="0"/>
            <a:chExt cx="541633" cy="8191500"/>
          </a:xfrm>
        </p:grpSpPr>
        <p:sp>
          <p:nvSpPr>
            <p:cNvPr id="7" name="Rectangle 6">
              <a:extLst>
                <a:ext uri="{FF2B5EF4-FFF2-40B4-BE49-F238E27FC236}">
                  <a16:creationId xmlns:a16="http://schemas.microsoft.com/office/drawing/2014/main" id="{2E8D039B-14F9-81CD-76F4-BB1FEB190EF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8" name="Rectangle 7">
              <a:extLst>
                <a:ext uri="{FF2B5EF4-FFF2-40B4-BE49-F238E27FC236}">
                  <a16:creationId xmlns:a16="http://schemas.microsoft.com/office/drawing/2014/main" id="{C130AD99-7548-6BF4-4771-80BD2A2C5E6F}"/>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9" name="Rectangle 8">
              <a:extLst>
                <a:ext uri="{FF2B5EF4-FFF2-40B4-BE49-F238E27FC236}">
                  <a16:creationId xmlns:a16="http://schemas.microsoft.com/office/drawing/2014/main" id="{84AB8CE5-50F4-ABBD-72C2-6DAB78C5A014}"/>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0" name="Rectangle 9">
              <a:extLst>
                <a:ext uri="{FF2B5EF4-FFF2-40B4-BE49-F238E27FC236}">
                  <a16:creationId xmlns:a16="http://schemas.microsoft.com/office/drawing/2014/main" id="{70C40342-E6A0-37BD-A762-0AE6C497411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13" name="Content Placeholder 2">
            <a:extLst>
              <a:ext uri="{FF2B5EF4-FFF2-40B4-BE49-F238E27FC236}">
                <a16:creationId xmlns:a16="http://schemas.microsoft.com/office/drawing/2014/main" id="{F03366C6-4E8A-1651-8B9A-95C07D9A451F}"/>
              </a:ext>
            </a:extLst>
          </p:cNvPr>
          <p:cNvSpPr txBox="1">
            <a:spLocks/>
          </p:cNvSpPr>
          <p:nvPr/>
        </p:nvSpPr>
        <p:spPr>
          <a:xfrm>
            <a:off x="4767943" y="2416791"/>
            <a:ext cx="6972633" cy="947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latin typeface="Poppins" panose="00000500000000000000" pitchFamily="2" charset="0"/>
                <a:cs typeface="Poppins" panose="00000500000000000000" pitchFamily="2" charset="0"/>
              </a:rPr>
              <a:t>Identificar y comunicar lo que funcionó bien de acuerdo </a:t>
            </a:r>
            <a:r>
              <a:rPr lang="es-ES" sz="1800" dirty="0">
                <a:latin typeface="Poppins" panose="00000500000000000000" pitchFamily="2" charset="0"/>
                <a:cs typeface="Poppins" panose="00000500000000000000" pitchFamily="2" charset="0"/>
              </a:rPr>
              <a:t>con su estrategia y compromisos.</a:t>
            </a:r>
            <a:endParaRPr lang="en-US" sz="1800" dirty="0">
              <a:latin typeface="Poppins" panose="00000500000000000000" pitchFamily="2" charset="0"/>
              <a:cs typeface="Poppins" panose="00000500000000000000" pitchFamily="2" charset="0"/>
            </a:endParaRPr>
          </a:p>
        </p:txBody>
      </p:sp>
      <p:sp>
        <p:nvSpPr>
          <p:cNvPr id="16" name="Content Placeholder 2">
            <a:extLst>
              <a:ext uri="{FF2B5EF4-FFF2-40B4-BE49-F238E27FC236}">
                <a16:creationId xmlns:a16="http://schemas.microsoft.com/office/drawing/2014/main" id="{CA6B9809-1249-1A3B-1059-BE3E8DE81518}"/>
              </a:ext>
            </a:extLst>
          </p:cNvPr>
          <p:cNvSpPr txBox="1">
            <a:spLocks/>
          </p:cNvSpPr>
          <p:nvPr/>
        </p:nvSpPr>
        <p:spPr>
          <a:xfrm>
            <a:off x="4767943" y="3563222"/>
            <a:ext cx="6753496" cy="891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Destacar los </a:t>
            </a:r>
            <a:r>
              <a:rPr lang="es-ES" sz="1800" b="1" dirty="0">
                <a:latin typeface="Poppins" panose="00000500000000000000" pitchFamily="2" charset="0"/>
                <a:cs typeface="Poppins" panose="00000500000000000000" pitchFamily="2" charset="0"/>
              </a:rPr>
              <a:t>cuellos de botella encontrados </a:t>
            </a:r>
            <a:r>
              <a:rPr lang="es-ES" sz="1800" dirty="0">
                <a:latin typeface="Poppins" panose="00000500000000000000" pitchFamily="2" charset="0"/>
                <a:cs typeface="Poppins" panose="00000500000000000000" pitchFamily="2" charset="0"/>
              </a:rPr>
              <a:t>y especificar las </a:t>
            </a:r>
            <a:r>
              <a:rPr lang="es-ES" sz="1800" b="1" dirty="0">
                <a:latin typeface="Poppins" panose="00000500000000000000" pitchFamily="2" charset="0"/>
                <a:cs typeface="Poppins" panose="00000500000000000000" pitchFamily="2" charset="0"/>
              </a:rPr>
              <a:t>áreas que necesitan mejoras </a:t>
            </a:r>
            <a:r>
              <a:rPr lang="es-ES" sz="1800" dirty="0">
                <a:latin typeface="Poppins" panose="00000500000000000000" pitchFamily="2" charset="0"/>
                <a:cs typeface="Poppins" panose="00000500000000000000" pitchFamily="2" charset="0"/>
              </a:rPr>
              <a:t>para mejorar su sostenibilidad y resiliencia.</a:t>
            </a:r>
            <a:endParaRPr lang="en-US" sz="1800" dirty="0">
              <a:latin typeface="Poppins" panose="00000500000000000000" pitchFamily="2" charset="0"/>
              <a:cs typeface="Poppins" panose="00000500000000000000" pitchFamily="2" charset="0"/>
            </a:endParaRPr>
          </a:p>
        </p:txBody>
      </p:sp>
      <p:grpSp>
        <p:nvGrpSpPr>
          <p:cNvPr id="20" name="Group 19">
            <a:extLst>
              <a:ext uri="{FF2B5EF4-FFF2-40B4-BE49-F238E27FC236}">
                <a16:creationId xmlns:a16="http://schemas.microsoft.com/office/drawing/2014/main" id="{5A14C5F7-F542-0434-10C9-8A10397BFF5F}"/>
              </a:ext>
            </a:extLst>
          </p:cNvPr>
          <p:cNvGrpSpPr/>
          <p:nvPr/>
        </p:nvGrpSpPr>
        <p:grpSpPr>
          <a:xfrm>
            <a:off x="4119251" y="2440477"/>
            <a:ext cx="548640" cy="548640"/>
            <a:chOff x="4068451" y="2465877"/>
            <a:chExt cx="731520" cy="731520"/>
          </a:xfrm>
        </p:grpSpPr>
        <p:pic>
          <p:nvPicPr>
            <p:cNvPr id="18" name="Graphic 17" descr="Checkmark with solid fill">
              <a:extLst>
                <a:ext uri="{FF2B5EF4-FFF2-40B4-BE49-F238E27FC236}">
                  <a16:creationId xmlns:a16="http://schemas.microsoft.com/office/drawing/2014/main" id="{793F0660-9BF2-4961-2E29-FC8796B142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9858" y="2620837"/>
              <a:ext cx="457200" cy="457200"/>
            </a:xfrm>
            <a:prstGeom prst="rect">
              <a:avLst/>
            </a:prstGeom>
          </p:spPr>
        </p:pic>
        <p:sp>
          <p:nvSpPr>
            <p:cNvPr id="19" name="Oval 18">
              <a:extLst>
                <a:ext uri="{FF2B5EF4-FFF2-40B4-BE49-F238E27FC236}">
                  <a16:creationId xmlns:a16="http://schemas.microsoft.com/office/drawing/2014/main" id="{A2928975-0A2F-D505-78F4-9C2850781D06}"/>
                </a:ext>
              </a:extLst>
            </p:cNvPr>
            <p:cNvSpPr/>
            <p:nvPr/>
          </p:nvSpPr>
          <p:spPr>
            <a:xfrm>
              <a:off x="4068451" y="2465877"/>
              <a:ext cx="731520" cy="73152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4BBC3E6-0C9F-E22F-ED64-711A8A27F4D4}"/>
              </a:ext>
            </a:extLst>
          </p:cNvPr>
          <p:cNvGrpSpPr/>
          <p:nvPr/>
        </p:nvGrpSpPr>
        <p:grpSpPr>
          <a:xfrm>
            <a:off x="4143466" y="3556968"/>
            <a:ext cx="548640" cy="548640"/>
            <a:chOff x="4143466" y="3442668"/>
            <a:chExt cx="548640" cy="548640"/>
          </a:xfrm>
        </p:grpSpPr>
        <p:sp>
          <p:nvSpPr>
            <p:cNvPr id="23" name="Oval 22">
              <a:extLst>
                <a:ext uri="{FF2B5EF4-FFF2-40B4-BE49-F238E27FC236}">
                  <a16:creationId xmlns:a16="http://schemas.microsoft.com/office/drawing/2014/main" id="{A9B6B820-2692-DB2B-6D57-00B8E640F569}"/>
                </a:ext>
              </a:extLst>
            </p:cNvPr>
            <p:cNvSpPr/>
            <p:nvPr/>
          </p:nvSpPr>
          <p:spPr>
            <a:xfrm>
              <a:off x="4143466" y="3442668"/>
              <a:ext cx="548640" cy="5486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lose with solid fill">
              <a:extLst>
                <a:ext uri="{FF2B5EF4-FFF2-40B4-BE49-F238E27FC236}">
                  <a16:creationId xmlns:a16="http://schemas.microsoft.com/office/drawing/2014/main" id="{D55A6621-18CF-6737-71A7-8D2BF3A241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37809" y="3531383"/>
              <a:ext cx="365760" cy="365760"/>
            </a:xfrm>
            <a:prstGeom prst="rect">
              <a:avLst/>
            </a:prstGeom>
          </p:spPr>
        </p:pic>
      </p:grpSp>
      <p:pic>
        <p:nvPicPr>
          <p:cNvPr id="17" name="Picture 16" descr="A black text on a white background&#10;&#10;Description automatically generated">
            <a:extLst>
              <a:ext uri="{FF2B5EF4-FFF2-40B4-BE49-F238E27FC236}">
                <a16:creationId xmlns:a16="http://schemas.microsoft.com/office/drawing/2014/main" id="{F781FD1E-9712-6DEC-2867-9C123236E07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45778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1C395144-8718-B66F-6AFC-DCE77CB19EFA}"/>
              </a:ext>
            </a:extLst>
          </p:cNvPr>
          <p:cNvSpPr/>
          <p:nvPr/>
        </p:nvSpPr>
        <p:spPr>
          <a:xfrm>
            <a:off x="-12700" y="1586755"/>
            <a:ext cx="12192000" cy="5280769"/>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600" dirty="0"/>
          </a:p>
        </p:txBody>
      </p:sp>
      <p:sp>
        <p:nvSpPr>
          <p:cNvPr id="2" name="Title 1">
            <a:extLst>
              <a:ext uri="{FF2B5EF4-FFF2-40B4-BE49-F238E27FC236}">
                <a16:creationId xmlns:a16="http://schemas.microsoft.com/office/drawing/2014/main" id="{8FF43813-582A-9C04-92A4-583C2F9C2C74}"/>
              </a:ext>
            </a:extLst>
          </p:cNvPr>
          <p:cNvSpPr>
            <a:spLocks noGrp="1"/>
          </p:cNvSpPr>
          <p:nvPr>
            <p:ph type="title"/>
          </p:nvPr>
        </p:nvSpPr>
        <p:spPr>
          <a:xfrm>
            <a:off x="185530" y="1145406"/>
            <a:ext cx="11168270" cy="545282"/>
          </a:xfrm>
        </p:spPr>
        <p:txBody>
          <a:bodyPr>
            <a:normAutofit/>
          </a:bodyPr>
          <a:lstStyle/>
          <a:p>
            <a:r>
              <a:rPr lang="en-US" sz="3000" b="1" dirty="0">
                <a:solidFill>
                  <a:srgbClr val="314C14"/>
                </a:solidFill>
                <a:latin typeface="Poppins" panose="00000500000000000000" pitchFamily="2" charset="0"/>
                <a:cs typeface="Poppins" panose="00000500000000000000" pitchFamily="2" charset="0"/>
              </a:rPr>
              <a:t>¿</a:t>
            </a:r>
            <a:r>
              <a:rPr lang="en-US" sz="3000" b="1" dirty="0" err="1">
                <a:solidFill>
                  <a:srgbClr val="314C14"/>
                </a:solidFill>
                <a:latin typeface="Poppins" panose="00000500000000000000" pitchFamily="2" charset="0"/>
                <a:cs typeface="Poppins" panose="00000500000000000000" pitchFamily="2" charset="0"/>
              </a:rPr>
              <a:t>Cómo</a:t>
            </a:r>
            <a:r>
              <a:rPr lang="en-US" sz="3000" b="1" dirty="0">
                <a:solidFill>
                  <a:srgbClr val="314C14"/>
                </a:solidFill>
                <a:latin typeface="Poppins" panose="00000500000000000000" pitchFamily="2" charset="0"/>
                <a:cs typeface="Poppins" panose="00000500000000000000" pitchFamily="2" charset="0"/>
              </a:rPr>
              <a:t> </a:t>
            </a:r>
            <a:r>
              <a:rPr lang="en-US" sz="3000" b="1" dirty="0" err="1">
                <a:solidFill>
                  <a:srgbClr val="314C14"/>
                </a:solidFill>
                <a:latin typeface="Poppins" panose="00000500000000000000" pitchFamily="2" charset="0"/>
                <a:cs typeface="Poppins" panose="00000500000000000000" pitchFamily="2" charset="0"/>
              </a:rPr>
              <a:t>llegaremos</a:t>
            </a:r>
            <a:r>
              <a:rPr lang="en-US" sz="3000" b="1" dirty="0">
                <a:solidFill>
                  <a:srgbClr val="314C14"/>
                </a:solidFill>
                <a:latin typeface="Poppins" panose="00000500000000000000" pitchFamily="2" charset="0"/>
                <a:cs typeface="Poppins" panose="00000500000000000000" pitchFamily="2" charset="0"/>
              </a:rPr>
              <a:t> </a:t>
            </a:r>
            <a:r>
              <a:rPr lang="en-US" sz="3000" b="1" dirty="0" err="1">
                <a:solidFill>
                  <a:srgbClr val="314C14"/>
                </a:solidFill>
                <a:latin typeface="Poppins" panose="00000500000000000000" pitchFamily="2" charset="0"/>
                <a:cs typeface="Poppins" panose="00000500000000000000" pitchFamily="2" charset="0"/>
              </a:rPr>
              <a:t>allí</a:t>
            </a:r>
            <a:r>
              <a:rPr lang="en-US" sz="3000" b="1" dirty="0">
                <a:solidFill>
                  <a:srgbClr val="314C14"/>
                </a:solidFill>
                <a:latin typeface="Poppins" panose="00000500000000000000" pitchFamily="2" charset="0"/>
                <a:cs typeface="Poppins" panose="00000500000000000000" pitchFamily="2" charset="0"/>
              </a:rPr>
              <a:t>?</a:t>
            </a:r>
          </a:p>
        </p:txBody>
      </p:sp>
      <p:pic>
        <p:nvPicPr>
          <p:cNvPr id="15" name="Picture 14" descr="A black and orange background&#10;&#10;Description automatically generated">
            <a:extLst>
              <a:ext uri="{FF2B5EF4-FFF2-40B4-BE49-F238E27FC236}">
                <a16:creationId xmlns:a16="http://schemas.microsoft.com/office/drawing/2014/main" id="{7E48CD0D-459D-52BA-E08B-6AC3C2E311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6" name="Content Placeholder 2">
            <a:extLst>
              <a:ext uri="{FF2B5EF4-FFF2-40B4-BE49-F238E27FC236}">
                <a16:creationId xmlns:a16="http://schemas.microsoft.com/office/drawing/2014/main" id="{962C36BA-4D5D-2AD7-ACDD-726D3196F0D3}"/>
              </a:ext>
            </a:extLst>
          </p:cNvPr>
          <p:cNvSpPr txBox="1">
            <a:spLocks/>
          </p:cNvSpPr>
          <p:nvPr/>
        </p:nvSpPr>
        <p:spPr>
          <a:xfrm>
            <a:off x="8634989" y="3916779"/>
            <a:ext cx="3001613" cy="7146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solidFill>
                <a:latin typeface="Poppins" panose="00000500000000000000" pitchFamily="2" charset="0"/>
                <a:cs typeface="Poppins" panose="00000500000000000000" pitchFamily="2" charset="0"/>
              </a:rPr>
              <a:t>¡</a:t>
            </a:r>
            <a:r>
              <a:rPr lang="en-US" sz="3600" b="1" dirty="0" err="1">
                <a:solidFill>
                  <a:schemeClr val="accent2"/>
                </a:solidFill>
                <a:latin typeface="Poppins" panose="00000500000000000000" pitchFamily="2" charset="0"/>
                <a:cs typeface="Poppins" panose="00000500000000000000" pitchFamily="2" charset="0"/>
              </a:rPr>
              <a:t>Empecemos</a:t>
            </a:r>
            <a:r>
              <a:rPr lang="en-US" sz="3600" b="1" dirty="0">
                <a:solidFill>
                  <a:schemeClr val="accent2"/>
                </a:solidFill>
                <a:latin typeface="Poppins" panose="00000500000000000000" pitchFamily="2" charset="0"/>
                <a:cs typeface="Poppins" panose="00000500000000000000" pitchFamily="2" charset="0"/>
              </a:rPr>
              <a:t>!</a:t>
            </a:r>
          </a:p>
        </p:txBody>
      </p:sp>
      <p:grpSp>
        <p:nvGrpSpPr>
          <p:cNvPr id="19" name="Group 18">
            <a:extLst>
              <a:ext uri="{FF2B5EF4-FFF2-40B4-BE49-F238E27FC236}">
                <a16:creationId xmlns:a16="http://schemas.microsoft.com/office/drawing/2014/main" id="{7F1E784D-C2F3-1E47-92F8-CC84EFD270BB}"/>
              </a:ext>
            </a:extLst>
          </p:cNvPr>
          <p:cNvGrpSpPr/>
          <p:nvPr/>
        </p:nvGrpSpPr>
        <p:grpSpPr>
          <a:xfrm>
            <a:off x="4135439" y="1783080"/>
            <a:ext cx="5554525" cy="1570071"/>
            <a:chOff x="4135439" y="1783080"/>
            <a:chExt cx="5554525" cy="1570071"/>
          </a:xfrm>
        </p:grpSpPr>
        <p:sp>
          <p:nvSpPr>
            <p:cNvPr id="4" name="Arrow: Pentagon 3">
              <a:extLst>
                <a:ext uri="{FF2B5EF4-FFF2-40B4-BE49-F238E27FC236}">
                  <a16:creationId xmlns:a16="http://schemas.microsoft.com/office/drawing/2014/main" id="{042547A0-9317-427E-352B-FE9A9B8B2974}"/>
                </a:ext>
              </a:extLst>
            </p:cNvPr>
            <p:cNvSpPr/>
            <p:nvPr/>
          </p:nvSpPr>
          <p:spPr>
            <a:xfrm>
              <a:off x="5392284" y="1783080"/>
              <a:ext cx="4297680" cy="155448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63CDF11-8B29-2D76-BC3A-EB876521C342}"/>
                </a:ext>
              </a:extLst>
            </p:cNvPr>
            <p:cNvSpPr txBox="1">
              <a:spLocks/>
            </p:cNvSpPr>
            <p:nvPr/>
          </p:nvSpPr>
          <p:spPr>
            <a:xfrm>
              <a:off x="4135439" y="2295516"/>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1</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sp>
          <p:nvSpPr>
            <p:cNvPr id="13" name="Content Placeholder 2">
              <a:extLst>
                <a:ext uri="{FF2B5EF4-FFF2-40B4-BE49-F238E27FC236}">
                  <a16:creationId xmlns:a16="http://schemas.microsoft.com/office/drawing/2014/main" id="{3B54BE02-0814-6D19-3907-5AFAFCFE3B17}"/>
                </a:ext>
              </a:extLst>
            </p:cNvPr>
            <p:cNvSpPr txBox="1">
              <a:spLocks/>
            </p:cNvSpPr>
            <p:nvPr/>
          </p:nvSpPr>
          <p:spPr>
            <a:xfrm>
              <a:off x="5441269" y="2017165"/>
              <a:ext cx="3541872" cy="133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200" b="1" dirty="0">
                  <a:solidFill>
                    <a:schemeClr val="bg1"/>
                  </a:solidFill>
                  <a:latin typeface="Poppins" panose="00000500000000000000" pitchFamily="2" charset="0"/>
                  <a:cs typeface="Poppins" panose="00000500000000000000" pitchFamily="2" charset="0"/>
                </a:rPr>
                <a:t>Definiciones 
</a:t>
              </a:r>
              <a:r>
                <a:rPr lang="es-ES" sz="1800" dirty="0">
                  <a:solidFill>
                    <a:schemeClr val="bg1"/>
                  </a:solidFill>
                  <a:latin typeface="Poppins" panose="00000500000000000000" pitchFamily="2" charset="0"/>
                  <a:cs typeface="Poppins" panose="00000500000000000000" pitchFamily="2" charset="0"/>
                </a:rPr>
                <a:t>Entender qué es el monitoreo, la evaluación y el aprendizaje (MEL).</a:t>
              </a:r>
              <a:endParaRPr lang="en-US" sz="1800" dirty="0">
                <a:latin typeface="Poppins" panose="00000500000000000000" pitchFamily="2" charset="0"/>
                <a:cs typeface="Poppins" panose="00000500000000000000" pitchFamily="2" charset="0"/>
              </a:endParaRPr>
            </a:p>
          </p:txBody>
        </p:sp>
      </p:grpSp>
      <p:sp>
        <p:nvSpPr>
          <p:cNvPr id="9" name="Arrow: Pentagon 8">
            <a:extLst>
              <a:ext uri="{FF2B5EF4-FFF2-40B4-BE49-F238E27FC236}">
                <a16:creationId xmlns:a16="http://schemas.microsoft.com/office/drawing/2014/main" id="{D8309566-9ABE-4518-B0B4-5E28EF5F63CB}"/>
              </a:ext>
            </a:extLst>
          </p:cNvPr>
          <p:cNvSpPr/>
          <p:nvPr/>
        </p:nvSpPr>
        <p:spPr>
          <a:xfrm>
            <a:off x="5441269" y="5162168"/>
            <a:ext cx="4114800" cy="1554480"/>
          </a:xfrm>
          <a:prstGeom prst="homePlat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C8153B-B3FF-B743-06E2-264C3681D1C9}"/>
              </a:ext>
            </a:extLst>
          </p:cNvPr>
          <p:cNvSpPr>
            <a:spLocks noGrp="1"/>
          </p:cNvSpPr>
          <p:nvPr>
            <p:ph idx="1"/>
          </p:nvPr>
        </p:nvSpPr>
        <p:spPr>
          <a:xfrm>
            <a:off x="5486397" y="5405870"/>
            <a:ext cx="3496744" cy="1310777"/>
          </a:xfrm>
        </p:spPr>
        <p:txBody>
          <a:bodyPr>
            <a:normAutofit/>
          </a:bodyPr>
          <a:lstStyle/>
          <a:p>
            <a:pPr marL="0" indent="0" algn="ctr">
              <a:buNone/>
            </a:pPr>
            <a:r>
              <a:rPr lang="en-US" sz="2400" b="1" dirty="0" err="1">
                <a:solidFill>
                  <a:schemeClr val="bg1"/>
                </a:solidFill>
                <a:latin typeface="Poppins" panose="00000500000000000000" pitchFamily="2" charset="0"/>
                <a:cs typeface="Poppins" panose="00000500000000000000" pitchFamily="2" charset="0"/>
              </a:rPr>
              <a:t>Implementación</a:t>
            </a:r>
            <a:endParaRPr lang="en-US" sz="2400" b="1" dirty="0">
              <a:solidFill>
                <a:schemeClr val="bg1"/>
              </a:solidFill>
              <a:latin typeface="Poppins" panose="00000500000000000000" pitchFamily="2" charset="0"/>
              <a:cs typeface="Poppins" panose="00000500000000000000" pitchFamily="2" charset="0"/>
            </a:endParaRPr>
          </a:p>
          <a:p>
            <a:pPr marL="0" indent="0" algn="ctr">
              <a:buNone/>
            </a:pPr>
            <a:r>
              <a:rPr lang="es-ES" sz="1800" dirty="0">
                <a:solidFill>
                  <a:schemeClr val="bg1"/>
                </a:solidFill>
                <a:latin typeface="Poppins" panose="00000500000000000000" pitchFamily="2" charset="0"/>
                <a:cs typeface="Poppins" panose="00000500000000000000" pitchFamily="2" charset="0"/>
              </a:rPr>
              <a:t>Cuáles son los pasos para poner en práctica este proceso</a:t>
            </a:r>
            <a:endParaRPr lang="en-US" sz="1800" dirty="0">
              <a:solidFill>
                <a:schemeClr val="bg1"/>
              </a:solidFill>
              <a:latin typeface="Poppins" panose="00000500000000000000" pitchFamily="2" charset="0"/>
              <a:cs typeface="Poppins" panose="00000500000000000000" pitchFamily="2" charset="0"/>
            </a:endParaRPr>
          </a:p>
        </p:txBody>
      </p:sp>
      <p:grpSp>
        <p:nvGrpSpPr>
          <p:cNvPr id="20" name="Group 19">
            <a:extLst>
              <a:ext uri="{FF2B5EF4-FFF2-40B4-BE49-F238E27FC236}">
                <a16:creationId xmlns:a16="http://schemas.microsoft.com/office/drawing/2014/main" id="{B4B7FF73-E5F6-0758-A1FB-AAFDECC5C698}"/>
              </a:ext>
            </a:extLst>
          </p:cNvPr>
          <p:cNvGrpSpPr/>
          <p:nvPr/>
        </p:nvGrpSpPr>
        <p:grpSpPr>
          <a:xfrm>
            <a:off x="1094604" y="3448899"/>
            <a:ext cx="5585151" cy="1554480"/>
            <a:chOff x="1094604" y="3448899"/>
            <a:chExt cx="5585151" cy="1554480"/>
          </a:xfrm>
        </p:grpSpPr>
        <p:sp>
          <p:nvSpPr>
            <p:cNvPr id="8" name="Arrow: Pentagon 7">
              <a:extLst>
                <a:ext uri="{FF2B5EF4-FFF2-40B4-BE49-F238E27FC236}">
                  <a16:creationId xmlns:a16="http://schemas.microsoft.com/office/drawing/2014/main" id="{18A34CBB-FB01-BA50-B0C8-AA7209861533}"/>
                </a:ext>
              </a:extLst>
            </p:cNvPr>
            <p:cNvSpPr/>
            <p:nvPr/>
          </p:nvSpPr>
          <p:spPr>
            <a:xfrm rot="10800000">
              <a:off x="1094604" y="3448899"/>
              <a:ext cx="4297680" cy="1554480"/>
            </a:xfrm>
            <a:prstGeom prst="homePlat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D333E6F6-0C1E-C3CC-5CC4-7CBD54B2F365}"/>
                </a:ext>
              </a:extLst>
            </p:cNvPr>
            <p:cNvSpPr txBox="1">
              <a:spLocks/>
            </p:cNvSpPr>
            <p:nvPr/>
          </p:nvSpPr>
          <p:spPr>
            <a:xfrm>
              <a:off x="1563418" y="3624604"/>
              <a:ext cx="3877852" cy="133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chemeClr val="bg1"/>
                  </a:solidFill>
                  <a:latin typeface="Poppins" panose="00000500000000000000" pitchFamily="2" charset="0"/>
                  <a:cs typeface="Poppins" panose="00000500000000000000" pitchFamily="2" charset="0"/>
                </a:rPr>
                <a:t>Importancia</a:t>
              </a:r>
              <a:endParaRPr lang="en-US" sz="2400" b="1" dirty="0">
                <a:solidFill>
                  <a:schemeClr val="bg1"/>
                </a:solidFill>
                <a:latin typeface="Poppins" panose="00000500000000000000" pitchFamily="2" charset="0"/>
                <a:cs typeface="Poppins" panose="00000500000000000000" pitchFamily="2" charset="0"/>
              </a:endParaRPr>
            </a:p>
            <a:p>
              <a:pPr marL="0" indent="0" algn="ctr">
                <a:buNone/>
              </a:pPr>
              <a:r>
                <a:rPr lang="es-ES" sz="1800" dirty="0">
                  <a:solidFill>
                    <a:schemeClr val="bg1"/>
                  </a:solidFill>
                  <a:latin typeface="Poppins" panose="00000500000000000000" pitchFamily="2" charset="0"/>
                  <a:cs typeface="Poppins" panose="00000500000000000000" pitchFamily="2" charset="0"/>
                </a:rPr>
                <a:t>Cómo el MEL apoya la resiliencia y la sostenibilidad de las cadenas de valor</a:t>
              </a:r>
              <a:r>
                <a:rPr lang="en-US" sz="1800" dirty="0">
                  <a:solidFill>
                    <a:schemeClr val="bg1"/>
                  </a:solidFill>
                  <a:latin typeface="Poppins" panose="00000500000000000000" pitchFamily="2" charset="0"/>
                  <a:cs typeface="Poppins" panose="00000500000000000000" pitchFamily="2" charset="0"/>
                </a:rPr>
                <a:t>. </a:t>
              </a:r>
            </a:p>
          </p:txBody>
        </p:sp>
        <p:sp>
          <p:nvSpPr>
            <p:cNvPr id="17" name="Content Placeholder 2">
              <a:extLst>
                <a:ext uri="{FF2B5EF4-FFF2-40B4-BE49-F238E27FC236}">
                  <a16:creationId xmlns:a16="http://schemas.microsoft.com/office/drawing/2014/main" id="{C3ED5030-C215-16FE-530A-94C936BCFC9F}"/>
                </a:ext>
              </a:extLst>
            </p:cNvPr>
            <p:cNvSpPr txBox="1">
              <a:spLocks/>
            </p:cNvSpPr>
            <p:nvPr/>
          </p:nvSpPr>
          <p:spPr>
            <a:xfrm>
              <a:off x="5769665" y="3917086"/>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2</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grpSp>
      <p:sp>
        <p:nvSpPr>
          <p:cNvPr id="18" name="Content Placeholder 2">
            <a:extLst>
              <a:ext uri="{FF2B5EF4-FFF2-40B4-BE49-F238E27FC236}">
                <a16:creationId xmlns:a16="http://schemas.microsoft.com/office/drawing/2014/main" id="{66F4FCDB-D03F-4C57-0B46-05C5792F3A6B}"/>
              </a:ext>
            </a:extLst>
          </p:cNvPr>
          <p:cNvSpPr txBox="1">
            <a:spLocks/>
          </p:cNvSpPr>
          <p:nvPr/>
        </p:nvSpPr>
        <p:spPr>
          <a:xfrm>
            <a:off x="4135439" y="5561972"/>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3</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grpSp>
        <p:nvGrpSpPr>
          <p:cNvPr id="21" name="Group 20">
            <a:extLst>
              <a:ext uri="{FF2B5EF4-FFF2-40B4-BE49-F238E27FC236}">
                <a16:creationId xmlns:a16="http://schemas.microsoft.com/office/drawing/2014/main" id="{048AD76F-8F3B-A659-7634-630913E7EE21}"/>
              </a:ext>
            </a:extLst>
          </p:cNvPr>
          <p:cNvGrpSpPr/>
          <p:nvPr/>
        </p:nvGrpSpPr>
        <p:grpSpPr>
          <a:xfrm>
            <a:off x="12006024" y="-2"/>
            <a:ext cx="182880" cy="6858000"/>
            <a:chOff x="17746367" y="0"/>
            <a:chExt cx="541633" cy="8191500"/>
          </a:xfrm>
        </p:grpSpPr>
        <p:sp>
          <p:nvSpPr>
            <p:cNvPr id="22" name="Rectangle 21">
              <a:extLst>
                <a:ext uri="{FF2B5EF4-FFF2-40B4-BE49-F238E27FC236}">
                  <a16:creationId xmlns:a16="http://schemas.microsoft.com/office/drawing/2014/main" id="{DA922D0A-6149-CF16-1065-F0FBD54E728F}"/>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1</a:t>
              </a:r>
            </a:p>
          </p:txBody>
        </p:sp>
        <p:sp>
          <p:nvSpPr>
            <p:cNvPr id="23" name="Rectangle 22">
              <a:extLst>
                <a:ext uri="{FF2B5EF4-FFF2-40B4-BE49-F238E27FC236}">
                  <a16:creationId xmlns:a16="http://schemas.microsoft.com/office/drawing/2014/main" id="{061206BC-00CD-4CB7-F165-82282C202F9D}"/>
                </a:ext>
              </a:extLst>
            </p:cNvPr>
            <p:cNvSpPr/>
            <p:nvPr/>
          </p:nvSpPr>
          <p:spPr>
            <a:xfrm>
              <a:off x="17746367" y="0"/>
              <a:ext cx="541633" cy="2052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i</a:t>
              </a:r>
            </a:p>
          </p:txBody>
        </p:sp>
        <p:sp>
          <p:nvSpPr>
            <p:cNvPr id="24" name="Rectangle 23">
              <a:extLst>
                <a:ext uri="{FF2B5EF4-FFF2-40B4-BE49-F238E27FC236}">
                  <a16:creationId xmlns:a16="http://schemas.microsoft.com/office/drawing/2014/main" id="{C0F05495-79C9-15E0-90D3-01968778C581}"/>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25" name="Rectangle 24">
              <a:extLst>
                <a:ext uri="{FF2B5EF4-FFF2-40B4-BE49-F238E27FC236}">
                  <a16:creationId xmlns:a16="http://schemas.microsoft.com/office/drawing/2014/main" id="{F9E028FB-756C-CA21-9BF8-535FAA5D1B42}"/>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10" name="Picture 9" descr="A black text on a white background&#10;&#10;Description automatically generated">
            <a:extLst>
              <a:ext uri="{FF2B5EF4-FFF2-40B4-BE49-F238E27FC236}">
                <a16:creationId xmlns:a16="http://schemas.microsoft.com/office/drawing/2014/main" id="{94BA2DE8-51DB-2301-7AB1-86AAD6BE56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617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3" grpId="0" build="p"/>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03376" y="2049020"/>
            <a:ext cx="11513668" cy="529865"/>
          </a:xfrm>
        </p:spPr>
        <p:txBody>
          <a:bodyPr>
            <a:normAutofit fontScale="92500" lnSpcReduction="20000"/>
          </a:bodyPr>
          <a:lstStyle/>
          <a:p>
            <a:pPr marL="0" indent="0">
              <a:buNone/>
            </a:pPr>
            <a:r>
              <a:rPr lang="es-ES" sz="2000" dirty="0">
                <a:latin typeface="Poppins" panose="00000500000000000000" pitchFamily="2" charset="0"/>
                <a:cs typeface="Poppins" panose="00000500000000000000" pitchFamily="2" charset="0"/>
              </a:rPr>
              <a:t>Recursos para estructurar un informe de sostenibilidad en el contexto de la sostenibilidad y conducta empresarial responsable:</a:t>
            </a:r>
            <a:endParaRPr lang="en-US" sz="1050" dirty="0">
              <a:latin typeface="Poppins" panose="00000500000000000000" pitchFamily="2" charset="0"/>
              <a:cs typeface="Poppins" panose="00000500000000000000" pitchFamily="2" charset="0"/>
            </a:endParaRPr>
          </a:p>
        </p:txBody>
      </p:sp>
      <p:pic>
        <p:nvPicPr>
          <p:cNvPr id="2" name="Picture 1" descr="A black and orange background&#10;&#10;Description automatically generated">
            <a:extLst>
              <a:ext uri="{FF2B5EF4-FFF2-40B4-BE49-F238E27FC236}">
                <a16:creationId xmlns:a16="http://schemas.microsoft.com/office/drawing/2014/main" id="{142AC843-0A1C-A950-E5B8-E29315C14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7" name="Picture 6" descr="A person writing on a piece of paper&#10;&#10;Description automatically generated">
            <a:extLst>
              <a:ext uri="{FF2B5EF4-FFF2-40B4-BE49-F238E27FC236}">
                <a16:creationId xmlns:a16="http://schemas.microsoft.com/office/drawing/2014/main" id="{EE5A8904-555D-28D4-6280-70E0277AB9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0178" y="2442114"/>
            <a:ext cx="4008445" cy="4126155"/>
          </a:xfrm>
          <a:prstGeom prst="ellipse">
            <a:avLst/>
          </a:prstGeom>
        </p:spPr>
      </p:pic>
      <p:sp>
        <p:nvSpPr>
          <p:cNvPr id="8" name="Content Placeholder 2">
            <a:extLst>
              <a:ext uri="{FF2B5EF4-FFF2-40B4-BE49-F238E27FC236}">
                <a16:creationId xmlns:a16="http://schemas.microsoft.com/office/drawing/2014/main" id="{28E5CBA3-B9D7-510F-854E-5DD1562B0B88}"/>
              </a:ext>
            </a:extLst>
          </p:cNvPr>
          <p:cNvSpPr txBox="1">
            <a:spLocks/>
          </p:cNvSpPr>
          <p:nvPr/>
        </p:nvSpPr>
        <p:spPr>
          <a:xfrm>
            <a:off x="303377" y="2908413"/>
            <a:ext cx="7387821" cy="3721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9240"/>
              </a:buClr>
              <a:buSzPct val="150000"/>
            </a:pPr>
            <a:r>
              <a:rPr lang="en-US" sz="1800" b="1" dirty="0">
                <a:latin typeface="Poppins" panose="00000500000000000000" pitchFamily="2" charset="0"/>
                <a:cs typeface="Poppins" panose="00000500000000000000" pitchFamily="2" charset="0"/>
              </a:rPr>
              <a:t>The Global Reporting Initiative </a:t>
            </a:r>
            <a:r>
              <a:rPr lang="en-US" sz="1800" b="1" dirty="0">
                <a:latin typeface="Poppins" panose="00000500000000000000" pitchFamily="2" charset="0"/>
                <a:cs typeface="Poppins" panose="00000500000000000000" pitchFamily="2" charset="0"/>
                <a:hlinkClick r:id="rId5"/>
              </a:rPr>
              <a:t>(GRI) 13</a:t>
            </a:r>
            <a:r>
              <a:rPr lang="en-US" sz="1800" b="1" dirty="0">
                <a:latin typeface="Poppins" panose="00000500000000000000" pitchFamily="2" charset="0"/>
                <a:cs typeface="Poppins" panose="00000500000000000000" pitchFamily="2" charset="0"/>
              </a:rPr>
              <a:t>: </a:t>
            </a:r>
            <a:r>
              <a:rPr lang="es-ES" sz="1800" dirty="0">
                <a:latin typeface="Poppins" panose="00000500000000000000" pitchFamily="2" charset="0"/>
                <a:cs typeface="Poppins" panose="00000500000000000000" pitchFamily="2" charset="0"/>
              </a:rPr>
              <a:t>Normas de los sectores de agricultura, acuicultura y pesca.</a:t>
            </a:r>
            <a:endParaRPr lang="en-US" sz="1800" dirty="0">
              <a:latin typeface="Poppins" panose="00000500000000000000" pitchFamily="2" charset="0"/>
              <a:cs typeface="Poppins" panose="00000500000000000000" pitchFamily="2" charset="0"/>
            </a:endParaRPr>
          </a:p>
          <a:p>
            <a:pPr>
              <a:buClr>
                <a:srgbClr val="849240"/>
              </a:buClr>
              <a:buSzPct val="150000"/>
            </a:pPr>
            <a:r>
              <a:rPr lang="es-ES" sz="1800" dirty="0">
                <a:latin typeface="Poppins" panose="00000500000000000000" pitchFamily="2" charset="0"/>
                <a:cs typeface="Poppins" panose="00000500000000000000" pitchFamily="2" charset="0"/>
              </a:rPr>
              <a:t>La guía de la </a:t>
            </a:r>
            <a:r>
              <a:rPr lang="es-ES" sz="1800" b="1" dirty="0">
                <a:latin typeface="Poppins" panose="00000500000000000000" pitchFamily="2" charset="0"/>
                <a:cs typeface="Poppins" panose="00000500000000000000" pitchFamily="2" charset="0"/>
              </a:rPr>
              <a:t>Directiva de Informes de Sostenibilidad Corporativa </a:t>
            </a:r>
            <a:r>
              <a:rPr lang="es-ES" sz="1800" dirty="0">
                <a:latin typeface="Poppins" panose="00000500000000000000" pitchFamily="2" charset="0"/>
                <a:cs typeface="Poppins" panose="00000500000000000000" pitchFamily="2" charset="0"/>
              </a:rPr>
              <a:t>(CSRD) de la Unión Europea para informar sobre información social y ambiental.</a:t>
            </a:r>
          </a:p>
          <a:p>
            <a:pPr>
              <a:buClr>
                <a:srgbClr val="849240"/>
              </a:buClr>
              <a:buSzPct val="150000"/>
            </a:pPr>
            <a:r>
              <a:rPr lang="es-ES" sz="1800" b="1" dirty="0">
                <a:latin typeface="Poppins" panose="00000500000000000000" pitchFamily="2" charset="0"/>
                <a:cs typeface="Poppins" panose="00000500000000000000" pitchFamily="2" charset="0"/>
              </a:rPr>
              <a:t>Normas Europeas de Informes de Sostenibilidad</a:t>
            </a:r>
            <a:r>
              <a:rPr lang="en-GB" sz="1800" dirty="0">
                <a:latin typeface="Poppins" panose="00000500000000000000" pitchFamily="2" charset="0"/>
                <a:cs typeface="Poppins" panose="00000500000000000000" pitchFamily="2" charset="0"/>
              </a:rPr>
              <a:t>(</a:t>
            </a:r>
            <a:r>
              <a:rPr lang="en-GB" sz="1800" dirty="0">
                <a:latin typeface="Poppins" panose="00000500000000000000" pitchFamily="2" charset="0"/>
                <a:cs typeface="Poppins" panose="00000500000000000000" pitchFamily="2" charset="0"/>
                <a:hlinkClick r:id="rId6"/>
              </a:rPr>
              <a:t>ESRS</a:t>
            </a:r>
            <a:r>
              <a:rPr lang="en-GB" sz="1800" dirty="0">
                <a:latin typeface="Poppins" panose="00000500000000000000" pitchFamily="2" charset="0"/>
                <a:cs typeface="Poppins" panose="00000500000000000000" pitchFamily="2" charset="0"/>
              </a:rPr>
              <a:t>).</a:t>
            </a:r>
          </a:p>
          <a:p>
            <a:pPr>
              <a:buClr>
                <a:srgbClr val="849240"/>
              </a:buClr>
              <a:buSzPct val="150000"/>
            </a:pPr>
            <a:r>
              <a:rPr lang="es-ES" sz="1800" b="1" dirty="0">
                <a:latin typeface="Poppins" panose="00000500000000000000" pitchFamily="2" charset="0"/>
                <a:cs typeface="Poppins" panose="00000500000000000000" pitchFamily="2" charset="0"/>
              </a:rPr>
              <a:t>Guía de Comunicación sobre el Progreso del Pacto Mundial</a:t>
            </a:r>
            <a:r>
              <a:rPr lang="en-US" sz="1800" b="1" dirty="0">
                <a:latin typeface="Poppins" panose="00000500000000000000" pitchFamily="2" charset="0"/>
                <a:cs typeface="Poppins" panose="00000500000000000000" pitchFamily="2" charset="0"/>
              </a:rPr>
              <a:t> de las </a:t>
            </a:r>
            <a:r>
              <a:rPr lang="en-US" sz="1800" b="1" dirty="0" err="1">
                <a:latin typeface="Poppins" panose="00000500000000000000" pitchFamily="2" charset="0"/>
                <a:cs typeface="Poppins" panose="00000500000000000000" pitchFamily="2" charset="0"/>
              </a:rPr>
              <a:t>Naciones</a:t>
            </a:r>
            <a:r>
              <a:rPr lang="en-US" sz="1800" b="1" dirty="0">
                <a:latin typeface="Poppins" panose="00000500000000000000" pitchFamily="2" charset="0"/>
                <a:cs typeface="Poppins" panose="00000500000000000000" pitchFamily="2" charset="0"/>
              </a:rPr>
              <a:t> Unidas.</a:t>
            </a:r>
            <a:endParaRPr lang="en-US" sz="1800"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590A6977-6D2D-629F-E745-FCECD53480D6}"/>
              </a:ext>
            </a:extLst>
          </p:cNvPr>
          <p:cNvSpPr txBox="1"/>
          <p:nvPr/>
        </p:nvSpPr>
        <p:spPr>
          <a:xfrm>
            <a:off x="9643671" y="6254150"/>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10" name="Group 9">
            <a:extLst>
              <a:ext uri="{FF2B5EF4-FFF2-40B4-BE49-F238E27FC236}">
                <a16:creationId xmlns:a16="http://schemas.microsoft.com/office/drawing/2014/main" id="{B2223270-FDD9-86E6-F999-08DA4348E9E4}"/>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CE94522E-733A-FF66-BCBE-1852E5D52C82}"/>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052D0D72-2BC9-1053-87D3-7BA6ED1172F1}"/>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B3648F9E-AB1E-A71B-0955-D3AD8D28A62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5B222F3F-4097-C22E-ADE8-BA6C0774C07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16" name="Title 1">
            <a:extLst>
              <a:ext uri="{FF2B5EF4-FFF2-40B4-BE49-F238E27FC236}">
                <a16:creationId xmlns:a16="http://schemas.microsoft.com/office/drawing/2014/main" id="{7007E1F3-D295-91AC-7815-FD3CAAF7520C}"/>
              </a:ext>
            </a:extLst>
          </p:cNvPr>
          <p:cNvSpPr>
            <a:spLocks noGrp="1"/>
          </p:cNvSpPr>
          <p:nvPr>
            <p:ph type="title"/>
          </p:nvPr>
        </p:nvSpPr>
        <p:spPr>
          <a:xfrm>
            <a:off x="303377" y="1010019"/>
            <a:ext cx="10515600"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7. </a:t>
            </a:r>
            <a:r>
              <a:rPr lang="es-ES" sz="2800" dirty="0">
                <a:solidFill>
                  <a:srgbClr val="314C14"/>
                </a:solidFill>
                <a:latin typeface="Poppins" panose="00000500000000000000" pitchFamily="2" charset="0"/>
                <a:cs typeface="Poppins" panose="00000500000000000000" pitchFamily="2" charset="0"/>
              </a:rPr>
              <a:t>Informar sobre los resultados y tomar decisiones (continuación)</a:t>
            </a:r>
            <a:endParaRPr lang="en-US" sz="2800" dirty="0">
              <a:solidFill>
                <a:srgbClr val="314C14"/>
              </a:solidFill>
              <a:latin typeface="Poppins" panose="00000500000000000000" pitchFamily="2" charset="0"/>
              <a:cs typeface="Poppins" panose="00000500000000000000" pitchFamily="2" charset="0"/>
            </a:endParaRPr>
          </a:p>
        </p:txBody>
      </p:sp>
      <p:pic>
        <p:nvPicPr>
          <p:cNvPr id="17" name="Picture 16" descr="A black text on a white background&#10;&#10;Description automatically generated">
            <a:extLst>
              <a:ext uri="{FF2B5EF4-FFF2-40B4-BE49-F238E27FC236}">
                <a16:creationId xmlns:a16="http://schemas.microsoft.com/office/drawing/2014/main" id="{DDD4E687-2051-C8CE-5221-1E3EDA47DD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07385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A46B-145E-9E71-1BAB-7E42FAD80743}"/>
            </a:ext>
          </a:extLst>
        </p:cNvPr>
        <p:cNvGrpSpPr/>
        <p:nvPr/>
      </p:nvGrpSpPr>
      <p:grpSpPr>
        <a:xfrm>
          <a:off x="0" y="0"/>
          <a:ext cx="0" cy="0"/>
          <a:chOff x="0" y="0"/>
          <a:chExt cx="0" cy="0"/>
        </a:xfrm>
      </p:grpSpPr>
      <p:pic>
        <p:nvPicPr>
          <p:cNvPr id="2" name="Picture 1" descr="A black and orange background&#10;&#10;Description automatically generated">
            <a:extLst>
              <a:ext uri="{FF2B5EF4-FFF2-40B4-BE49-F238E27FC236}">
                <a16:creationId xmlns:a16="http://schemas.microsoft.com/office/drawing/2014/main" id="{7B336621-1E3E-FEF4-922F-DF695A803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7" name="Picture 6" descr="A person writing on a piece of paper&#10;&#10;Description automatically generated">
            <a:extLst>
              <a:ext uri="{FF2B5EF4-FFF2-40B4-BE49-F238E27FC236}">
                <a16:creationId xmlns:a16="http://schemas.microsoft.com/office/drawing/2014/main" id="{2F54F621-C9E8-7552-414F-863157B227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0178" y="2442114"/>
            <a:ext cx="4008445" cy="4126155"/>
          </a:xfrm>
          <a:prstGeom prst="ellipse">
            <a:avLst/>
          </a:prstGeom>
        </p:spPr>
      </p:pic>
      <p:sp>
        <p:nvSpPr>
          <p:cNvPr id="8" name="Content Placeholder 2">
            <a:extLst>
              <a:ext uri="{FF2B5EF4-FFF2-40B4-BE49-F238E27FC236}">
                <a16:creationId xmlns:a16="http://schemas.microsoft.com/office/drawing/2014/main" id="{BAB5B272-93A6-4322-C3FC-1D3FB275BB9C}"/>
              </a:ext>
            </a:extLst>
          </p:cNvPr>
          <p:cNvSpPr txBox="1">
            <a:spLocks/>
          </p:cNvSpPr>
          <p:nvPr/>
        </p:nvSpPr>
        <p:spPr>
          <a:xfrm>
            <a:off x="303377" y="2908413"/>
            <a:ext cx="7387821" cy="3721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9240"/>
              </a:buClr>
              <a:buSzPct val="150000"/>
            </a:pPr>
            <a:r>
              <a:rPr lang="en-US" sz="1800" dirty="0">
                <a:latin typeface="Poppins" panose="00000500000000000000" pitchFamily="2" charset="0"/>
                <a:cs typeface="Poppins" panose="00000500000000000000" pitchFamily="2" charset="0"/>
              </a:rPr>
              <a:t>El </a:t>
            </a:r>
            <a:r>
              <a:rPr lang="en-US" sz="1800" dirty="0">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P</a:t>
            </a:r>
            <a:r>
              <a:rPr lang="en-US" sz="1800" dirty="0">
                <a:latin typeface="Poppins" panose="00000500000000000000" pitchFamily="2" charset="0"/>
                <a:cs typeface="Poppins" panose="00000500000000000000" pitchFamily="2" charset="0"/>
              </a:rPr>
              <a:t>royecto de </a:t>
            </a:r>
            <a:r>
              <a:rPr lang="en-US" sz="1800" b="1" dirty="0">
                <a:latin typeface="Poppins" panose="00000500000000000000" pitchFamily="2" charset="0"/>
                <a:cs typeface="Poppins" panose="00000500000000000000" pitchFamily="2" charset="0"/>
                <a:hlinkClick r:id="rId5"/>
              </a:rPr>
              <a:t>Carbon Disclosure </a:t>
            </a:r>
            <a:r>
              <a:rPr lang="es-ES" sz="1800" dirty="0">
                <a:latin typeface="Poppins" panose="00000500000000000000" pitchFamily="2" charset="0"/>
                <a:cs typeface="Poppins" panose="00000500000000000000" pitchFamily="2" charset="0"/>
              </a:rPr>
              <a:t>para el cambio climático, los bosques y los impactos de la seguridad hídrica.</a:t>
            </a:r>
            <a:endParaRPr lang="en-US" sz="1800" dirty="0">
              <a:latin typeface="Poppins" panose="00000500000000000000" pitchFamily="2" charset="0"/>
              <a:cs typeface="Poppins" panose="00000500000000000000" pitchFamily="2" charset="0"/>
            </a:endParaRPr>
          </a:p>
          <a:p>
            <a:pPr>
              <a:buClr>
                <a:srgbClr val="849240"/>
              </a:buClr>
              <a:buSzPct val="150000"/>
            </a:pPr>
            <a:r>
              <a:rPr lang="es-ES" sz="1800" dirty="0">
                <a:latin typeface="Poppins" panose="00000500000000000000" pitchFamily="2" charset="0"/>
                <a:cs typeface="Poppins" panose="00000500000000000000" pitchFamily="2" charset="0"/>
              </a:rPr>
              <a:t>Los </a:t>
            </a:r>
            <a:r>
              <a:rPr lang="es-ES" sz="1800" b="1" dirty="0">
                <a:latin typeface="Poppins" panose="00000500000000000000" pitchFamily="2" charset="0"/>
                <a:cs typeface="Poppins" panose="00000500000000000000" pitchFamily="2" charset="0"/>
              </a:rPr>
              <a:t>Estándares de Divulgación de Sostenibilidad</a:t>
            </a:r>
            <a:r>
              <a:rPr lang="es-ES" sz="1800" dirty="0">
                <a:latin typeface="Poppins" panose="00000500000000000000" pitchFamily="2" charset="0"/>
                <a:cs typeface="Poppins" panose="00000500000000000000" pitchFamily="2" charset="0"/>
              </a:rPr>
              <a:t>.</a:t>
            </a:r>
            <a:endParaRPr lang="en-US" sz="1800" dirty="0">
              <a:latin typeface="Poppins" panose="00000500000000000000" pitchFamily="2" charset="0"/>
              <a:cs typeface="Poppins" panose="00000500000000000000" pitchFamily="2" charset="0"/>
            </a:endParaRPr>
          </a:p>
          <a:p>
            <a:pPr>
              <a:buClr>
                <a:srgbClr val="849240"/>
              </a:buClr>
              <a:buSzPct val="150000"/>
            </a:pPr>
            <a:r>
              <a:rPr lang="es-ES" sz="1800" dirty="0">
                <a:latin typeface="Poppins" panose="00000500000000000000" pitchFamily="2" charset="0"/>
                <a:cs typeface="Poppins" panose="00000500000000000000" pitchFamily="2" charset="0"/>
              </a:rPr>
              <a:t>Orientación operativa sobre la presentación de informes, la divulgación y las reclamaciones de la Iniciativa </a:t>
            </a:r>
            <a:r>
              <a:rPr lang="en-US" sz="1800" b="1" dirty="0">
                <a:latin typeface="Poppins" panose="00000500000000000000" pitchFamily="2" charset="0"/>
                <a:cs typeface="Poppins" panose="00000500000000000000" pitchFamily="2" charset="0"/>
                <a:hlinkClick r:id="rId6"/>
              </a:rPr>
              <a:t>Accountability Framework</a:t>
            </a:r>
            <a:endParaRPr lang="en-US" sz="1800"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41FED377-9E49-9009-D88E-D67826B4084C}"/>
              </a:ext>
            </a:extLst>
          </p:cNvPr>
          <p:cNvSpPr txBox="1"/>
          <p:nvPr/>
        </p:nvSpPr>
        <p:spPr>
          <a:xfrm>
            <a:off x="9643671" y="6254150"/>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10" name="Group 9">
            <a:extLst>
              <a:ext uri="{FF2B5EF4-FFF2-40B4-BE49-F238E27FC236}">
                <a16:creationId xmlns:a16="http://schemas.microsoft.com/office/drawing/2014/main" id="{D7DF319D-52C7-AA45-6E2F-B422C9E08717}"/>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07FEAA1C-E852-142C-DA98-84C8FAA33A81}"/>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2DDE3F82-946E-AD9E-CDAF-81950427AF33}"/>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BD17E4F8-C5ED-95F9-731A-A6BD3059A74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715946C8-4A29-A139-00DC-6DF56E22F7CB}"/>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16" name="Title 1">
            <a:extLst>
              <a:ext uri="{FF2B5EF4-FFF2-40B4-BE49-F238E27FC236}">
                <a16:creationId xmlns:a16="http://schemas.microsoft.com/office/drawing/2014/main" id="{DD135EBC-D938-AECD-D5AE-8A38EF37C7F3}"/>
              </a:ext>
            </a:extLst>
          </p:cNvPr>
          <p:cNvSpPr>
            <a:spLocks noGrp="1"/>
          </p:cNvSpPr>
          <p:nvPr>
            <p:ph type="title"/>
          </p:nvPr>
        </p:nvSpPr>
        <p:spPr>
          <a:xfrm>
            <a:off x="303377" y="1010019"/>
            <a:ext cx="10515600" cy="649288"/>
          </a:xfrm>
        </p:spPr>
        <p:txBody>
          <a:bodyPr>
            <a:noAutofit/>
          </a:bodyPr>
          <a:lstStyle/>
          <a:p>
            <a:r>
              <a:rPr lang="es-ES" sz="2800" b="1" dirty="0">
                <a:solidFill>
                  <a:srgbClr val="314C14"/>
                </a:solidFill>
                <a:latin typeface="Poppins" panose="00000500000000000000" pitchFamily="2" charset="0"/>
                <a:cs typeface="Poppins" panose="00000500000000000000" pitchFamily="2" charset="0"/>
              </a:rPr>
              <a:t>Paso 7. </a:t>
            </a:r>
            <a:r>
              <a:rPr lang="es-ES" sz="2800" dirty="0">
                <a:solidFill>
                  <a:srgbClr val="314C14"/>
                </a:solidFill>
                <a:latin typeface="Poppins" panose="00000500000000000000" pitchFamily="2" charset="0"/>
                <a:cs typeface="Poppins" panose="00000500000000000000" pitchFamily="2" charset="0"/>
              </a:rPr>
              <a:t>Informar sobre los resultados y tomar decisiones (continuación)</a:t>
            </a:r>
            <a:endParaRPr lang="en-US" sz="2800" dirty="0">
              <a:solidFill>
                <a:srgbClr val="314C14"/>
              </a:solidFill>
              <a:latin typeface="Poppins" panose="00000500000000000000" pitchFamily="2" charset="0"/>
              <a:cs typeface="Poppins" panose="00000500000000000000" pitchFamily="2" charset="0"/>
            </a:endParaRPr>
          </a:p>
        </p:txBody>
      </p:sp>
      <p:pic>
        <p:nvPicPr>
          <p:cNvPr id="17" name="Picture 16" descr="A black text on a white background&#10;&#10;Description automatically generated">
            <a:extLst>
              <a:ext uri="{FF2B5EF4-FFF2-40B4-BE49-F238E27FC236}">
                <a16:creationId xmlns:a16="http://schemas.microsoft.com/office/drawing/2014/main" id="{11D01078-FA17-38B9-FB4A-D42A1156DE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69530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3">
            <a:extLst>
              <a:ext uri="{FF2B5EF4-FFF2-40B4-BE49-F238E27FC236}">
                <a16:creationId xmlns:a16="http://schemas.microsoft.com/office/drawing/2014/main" id="{3432E588-25A8-AC3F-488D-6272BB4CAA8C}"/>
              </a:ext>
            </a:extLst>
          </p:cNvPr>
          <p:cNvSpPr/>
          <p:nvPr/>
        </p:nvSpPr>
        <p:spPr>
          <a:xfrm>
            <a:off x="0" y="1916363"/>
            <a:ext cx="12192000" cy="494163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extBox 18">
            <a:extLst>
              <a:ext uri="{FF2B5EF4-FFF2-40B4-BE49-F238E27FC236}">
                <a16:creationId xmlns:a16="http://schemas.microsoft.com/office/drawing/2014/main" id="{F1EDBF92-D226-C94E-63C3-EF7A61ECD14E}"/>
              </a:ext>
            </a:extLst>
          </p:cNvPr>
          <p:cNvSpPr txBox="1"/>
          <p:nvPr/>
        </p:nvSpPr>
        <p:spPr>
          <a:xfrm>
            <a:off x="1728796" y="2561112"/>
            <a:ext cx="8685204" cy="583237"/>
          </a:xfrm>
          <a:prstGeom prst="rect">
            <a:avLst/>
          </a:prstGeom>
        </p:spPr>
        <p:txBody>
          <a:bodyPr wrap="square" lIns="0" tIns="0" rIns="0" bIns="0" rtlCol="0" anchor="t">
            <a:spAutoFit/>
          </a:bodyPr>
          <a:lstStyle/>
          <a:p>
            <a:pPr>
              <a:lnSpc>
                <a:spcPts val="2330"/>
              </a:lnSpc>
              <a:spcBef>
                <a:spcPct val="0"/>
              </a:spcBef>
            </a:pPr>
            <a:r>
              <a:rPr lang="es-ES" sz="1867" b="1" dirty="0">
                <a:latin typeface="Poppins"/>
                <a:ea typeface="Poppins"/>
                <a:cs typeface="Poppins"/>
                <a:sym typeface="Poppins"/>
              </a:rPr>
              <a:t>Qué es el MEL </a:t>
            </a:r>
            <a:r>
              <a:rPr lang="es-ES" sz="1867" dirty="0">
                <a:latin typeface="Poppins"/>
                <a:ea typeface="Poppins"/>
                <a:cs typeface="Poppins"/>
                <a:sym typeface="Poppins"/>
              </a:rPr>
              <a:t>y cómo puede apoyar la resiliencia y la sostenibilidad en su empresa.</a:t>
            </a:r>
            <a:endParaRPr lang="en-GB" sz="1867" dirty="0">
              <a:latin typeface="Poppins"/>
              <a:ea typeface="Poppins"/>
              <a:cs typeface="Poppins"/>
              <a:sym typeface="Poppins"/>
            </a:endParaRPr>
          </a:p>
        </p:txBody>
      </p:sp>
      <p:sp>
        <p:nvSpPr>
          <p:cNvPr id="9" name="TextBox 18">
            <a:extLst>
              <a:ext uri="{FF2B5EF4-FFF2-40B4-BE49-F238E27FC236}">
                <a16:creationId xmlns:a16="http://schemas.microsoft.com/office/drawing/2014/main" id="{72AB58E5-5135-9312-E175-319D90B2307F}"/>
              </a:ext>
            </a:extLst>
          </p:cNvPr>
          <p:cNvSpPr txBox="1"/>
          <p:nvPr/>
        </p:nvSpPr>
        <p:spPr>
          <a:xfrm>
            <a:off x="1730692" y="3492500"/>
            <a:ext cx="8683308" cy="583237"/>
          </a:xfrm>
          <a:prstGeom prst="rect">
            <a:avLst/>
          </a:prstGeom>
        </p:spPr>
        <p:txBody>
          <a:bodyPr wrap="square" lIns="0" tIns="0" rIns="0" bIns="0" rtlCol="0" anchor="t">
            <a:spAutoFit/>
          </a:bodyPr>
          <a:lstStyle/>
          <a:p>
            <a:pPr>
              <a:lnSpc>
                <a:spcPts val="2330"/>
              </a:lnSpc>
              <a:spcBef>
                <a:spcPct val="0"/>
              </a:spcBef>
            </a:pPr>
            <a:r>
              <a:rPr lang="es-ES" sz="1867" dirty="0">
                <a:latin typeface="Poppins"/>
                <a:ea typeface="Poppins"/>
                <a:cs typeface="Poppins"/>
                <a:sym typeface="Poppins"/>
              </a:rPr>
              <a:t>El MEL es clave para </a:t>
            </a:r>
            <a:r>
              <a:rPr lang="es-ES" sz="1867" b="1" dirty="0">
                <a:latin typeface="Poppins"/>
                <a:ea typeface="Poppins"/>
                <a:cs typeface="Poppins"/>
                <a:sym typeface="Poppins"/>
              </a:rPr>
              <a:t>medir su progreso y éxito</a:t>
            </a:r>
            <a:r>
              <a:rPr lang="es-ES" sz="1867" dirty="0">
                <a:latin typeface="Poppins"/>
                <a:ea typeface="Poppins"/>
                <a:cs typeface="Poppins"/>
                <a:sym typeface="Poppins"/>
              </a:rPr>
              <a:t> con respecto a la sostenibilidad y las operaciones comerciales.</a:t>
            </a:r>
            <a:endParaRPr lang="en-GB" sz="1867" dirty="0">
              <a:latin typeface="Poppins"/>
              <a:ea typeface="Poppins"/>
              <a:cs typeface="Poppins"/>
              <a:sym typeface="Poppins"/>
            </a:endParaRPr>
          </a:p>
        </p:txBody>
      </p:sp>
      <p:sp>
        <p:nvSpPr>
          <p:cNvPr id="10" name="TextBox 18">
            <a:extLst>
              <a:ext uri="{FF2B5EF4-FFF2-40B4-BE49-F238E27FC236}">
                <a16:creationId xmlns:a16="http://schemas.microsoft.com/office/drawing/2014/main" id="{37B8D9D2-4B13-C985-8ACD-3C9C60C6BBDD}"/>
              </a:ext>
            </a:extLst>
          </p:cNvPr>
          <p:cNvSpPr txBox="1"/>
          <p:nvPr/>
        </p:nvSpPr>
        <p:spPr>
          <a:xfrm>
            <a:off x="1728796" y="4527010"/>
            <a:ext cx="8683308" cy="583237"/>
          </a:xfrm>
          <a:prstGeom prst="rect">
            <a:avLst/>
          </a:prstGeom>
        </p:spPr>
        <p:txBody>
          <a:bodyPr wrap="square" lIns="0" tIns="0" rIns="0" bIns="0" rtlCol="0" anchor="t">
            <a:spAutoFit/>
          </a:bodyPr>
          <a:lstStyle/>
          <a:p>
            <a:pPr>
              <a:lnSpc>
                <a:spcPts val="2330"/>
              </a:lnSpc>
              <a:spcBef>
                <a:spcPct val="0"/>
              </a:spcBef>
            </a:pPr>
            <a:r>
              <a:rPr lang="es-ES" sz="1867" dirty="0">
                <a:latin typeface="Poppins"/>
                <a:ea typeface="Poppins"/>
                <a:cs typeface="Poppins"/>
                <a:sym typeface="Poppins"/>
              </a:rPr>
              <a:t>El MEL puede ayudar a su empresa a aumentar su </a:t>
            </a:r>
            <a:r>
              <a:rPr lang="es-ES" sz="1867" b="1" dirty="0">
                <a:latin typeface="Poppins"/>
                <a:ea typeface="Poppins"/>
                <a:cs typeface="Poppins"/>
                <a:sym typeface="Poppins"/>
              </a:rPr>
              <a:t>transparencia</a:t>
            </a:r>
            <a:r>
              <a:rPr lang="es-ES" sz="1867" dirty="0">
                <a:latin typeface="Poppins"/>
                <a:ea typeface="Poppins"/>
                <a:cs typeface="Poppins"/>
                <a:sym typeface="Poppins"/>
              </a:rPr>
              <a:t> y puede </a:t>
            </a:r>
            <a:r>
              <a:rPr lang="es-ES" sz="1867" b="1" dirty="0">
                <a:latin typeface="Poppins"/>
                <a:ea typeface="Poppins"/>
                <a:cs typeface="Poppins"/>
                <a:sym typeface="Poppins"/>
              </a:rPr>
              <a:t>mejorar la reputación de su marca</a:t>
            </a:r>
            <a:r>
              <a:rPr lang="es-ES" sz="1867" dirty="0">
                <a:latin typeface="Poppins"/>
                <a:ea typeface="Poppins"/>
                <a:cs typeface="Poppins"/>
                <a:sym typeface="Poppins"/>
              </a:rPr>
              <a:t>.</a:t>
            </a:r>
            <a:endParaRPr lang="en-GB" sz="1867" dirty="0">
              <a:latin typeface="Poppins"/>
              <a:ea typeface="Poppins"/>
              <a:cs typeface="Poppins"/>
              <a:sym typeface="Poppins"/>
            </a:endParaRPr>
          </a:p>
        </p:txBody>
      </p:sp>
      <p:sp>
        <p:nvSpPr>
          <p:cNvPr id="11" name="TextBox 18">
            <a:extLst>
              <a:ext uri="{FF2B5EF4-FFF2-40B4-BE49-F238E27FC236}">
                <a16:creationId xmlns:a16="http://schemas.microsoft.com/office/drawing/2014/main" id="{6F6E059D-68FC-A1A2-5875-3E80CB1D10D9}"/>
              </a:ext>
            </a:extLst>
          </p:cNvPr>
          <p:cNvSpPr txBox="1"/>
          <p:nvPr/>
        </p:nvSpPr>
        <p:spPr>
          <a:xfrm>
            <a:off x="1731990" y="5554251"/>
            <a:ext cx="8680114" cy="878189"/>
          </a:xfrm>
          <a:prstGeom prst="rect">
            <a:avLst/>
          </a:prstGeom>
        </p:spPr>
        <p:txBody>
          <a:bodyPr wrap="square" lIns="0" tIns="0" rIns="0" bIns="0" rtlCol="0" anchor="t">
            <a:spAutoFit/>
          </a:bodyPr>
          <a:lstStyle/>
          <a:p>
            <a:pPr>
              <a:lnSpc>
                <a:spcPts val="2330"/>
              </a:lnSpc>
              <a:spcBef>
                <a:spcPct val="0"/>
              </a:spcBef>
            </a:pPr>
            <a:r>
              <a:rPr lang="es-ES" sz="1867" dirty="0">
                <a:latin typeface="Poppins"/>
                <a:ea typeface="Poppins"/>
                <a:cs typeface="Poppins"/>
                <a:sym typeface="Poppins"/>
              </a:rPr>
              <a:t>El MEL está alineado con la </a:t>
            </a:r>
            <a:r>
              <a:rPr lang="es-ES" sz="1867" b="1" dirty="0">
                <a:latin typeface="Poppins"/>
                <a:ea typeface="Poppins"/>
                <a:cs typeface="Poppins"/>
                <a:sym typeface="Poppins"/>
              </a:rPr>
              <a:t>conducta empresarial responsable </a:t>
            </a:r>
            <a:r>
              <a:rPr lang="es-ES" sz="1867" dirty="0">
                <a:latin typeface="Poppins"/>
                <a:ea typeface="Poppins"/>
                <a:cs typeface="Poppins"/>
                <a:sym typeface="Poppins"/>
              </a:rPr>
              <a:t>y contribuye directamente a la </a:t>
            </a:r>
            <a:r>
              <a:rPr lang="es-ES" sz="1867" b="1" dirty="0">
                <a:latin typeface="Poppins"/>
                <a:ea typeface="Poppins"/>
                <a:cs typeface="Poppins"/>
                <a:sym typeface="Poppins"/>
              </a:rPr>
              <a:t>debida diligencia </a:t>
            </a:r>
            <a:r>
              <a:rPr lang="es-ES" sz="1867" dirty="0">
                <a:latin typeface="Poppins"/>
                <a:ea typeface="Poppins"/>
                <a:cs typeface="Poppins"/>
                <a:sym typeface="Poppins"/>
              </a:rPr>
              <a:t>requerida por algunos mercados.</a:t>
            </a:r>
            <a:endParaRPr lang="en-GB" sz="1867" dirty="0">
              <a:latin typeface="Poppins"/>
              <a:ea typeface="Poppins"/>
              <a:cs typeface="Poppins"/>
              <a:sym typeface="Poppins"/>
            </a:endParaRPr>
          </a:p>
        </p:txBody>
      </p:sp>
      <p:pic>
        <p:nvPicPr>
          <p:cNvPr id="6" name="Picture 5" descr="A black and orange background&#10;&#10;Description automatically generated">
            <a:extLst>
              <a:ext uri="{FF2B5EF4-FFF2-40B4-BE49-F238E27FC236}">
                <a16:creationId xmlns:a16="http://schemas.microsoft.com/office/drawing/2014/main" id="{3C2881F2-E243-66F3-0426-373147926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2000" y="0"/>
            <a:ext cx="1066003" cy="1054479"/>
          </a:xfrm>
          <a:prstGeom prst="rect">
            <a:avLst/>
          </a:prstGeom>
        </p:spPr>
      </p:pic>
      <p:sp>
        <p:nvSpPr>
          <p:cNvPr id="3" name="Title 1">
            <a:extLst>
              <a:ext uri="{FF2B5EF4-FFF2-40B4-BE49-F238E27FC236}">
                <a16:creationId xmlns:a16="http://schemas.microsoft.com/office/drawing/2014/main" id="{267B4B47-BB02-3642-1667-53D18A33C3CD}"/>
              </a:ext>
            </a:extLst>
          </p:cNvPr>
          <p:cNvSpPr txBox="1">
            <a:spLocks/>
          </p:cNvSpPr>
          <p:nvPr/>
        </p:nvSpPr>
        <p:spPr>
          <a:xfrm>
            <a:off x="303377" y="1150543"/>
            <a:ext cx="10515600" cy="64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314C14"/>
                </a:solidFill>
                <a:latin typeface="Poppins" panose="00000500000000000000" pitchFamily="2" charset="0"/>
                <a:cs typeface="Poppins" panose="00000500000000000000" pitchFamily="2" charset="0"/>
              </a:rPr>
              <a:t>¡Llegamos al final!</a:t>
            </a:r>
            <a:endParaRPr lang="en-US" sz="2800" dirty="0">
              <a:solidFill>
                <a:srgbClr val="314C14"/>
              </a:solidFill>
              <a:latin typeface="Poppins" panose="00000500000000000000" pitchFamily="2" charset="0"/>
              <a:cs typeface="Poppins" panose="00000500000000000000" pitchFamily="2" charset="0"/>
            </a:endParaRPr>
          </a:p>
        </p:txBody>
      </p:sp>
      <p:sp>
        <p:nvSpPr>
          <p:cNvPr id="8" name="TextBox 18">
            <a:extLst>
              <a:ext uri="{FF2B5EF4-FFF2-40B4-BE49-F238E27FC236}">
                <a16:creationId xmlns:a16="http://schemas.microsoft.com/office/drawing/2014/main" id="{436506E3-D416-069C-1977-FABC2E1376C0}"/>
              </a:ext>
            </a:extLst>
          </p:cNvPr>
          <p:cNvSpPr txBox="1"/>
          <p:nvPr/>
        </p:nvSpPr>
        <p:spPr>
          <a:xfrm>
            <a:off x="458796" y="1934859"/>
            <a:ext cx="9447204" cy="288284"/>
          </a:xfrm>
          <a:prstGeom prst="rect">
            <a:avLst/>
          </a:prstGeom>
        </p:spPr>
        <p:txBody>
          <a:bodyPr wrap="square" lIns="0" tIns="0" rIns="0" bIns="0" rtlCol="0" anchor="t">
            <a:spAutoFit/>
          </a:bodyPr>
          <a:lstStyle/>
          <a:p>
            <a:pPr>
              <a:lnSpc>
                <a:spcPts val="2330"/>
              </a:lnSpc>
              <a:spcBef>
                <a:spcPct val="0"/>
              </a:spcBef>
            </a:pPr>
            <a:r>
              <a:rPr lang="en-GB" sz="1867" b="1" dirty="0">
                <a:latin typeface="Poppins"/>
                <a:ea typeface="Poppins"/>
                <a:cs typeface="Poppins"/>
                <a:sym typeface="Poppins"/>
              </a:rPr>
              <a:t>Hoy </a:t>
            </a:r>
            <a:r>
              <a:rPr lang="en-GB" sz="1867" b="1" dirty="0" err="1">
                <a:latin typeface="Poppins"/>
                <a:ea typeface="Poppins"/>
                <a:cs typeface="Poppins"/>
                <a:sym typeface="Poppins"/>
              </a:rPr>
              <a:t>aprendimos</a:t>
            </a:r>
            <a:r>
              <a:rPr lang="en-GB" sz="1867" b="1" dirty="0">
                <a:latin typeface="Poppins"/>
                <a:ea typeface="Poppins"/>
                <a:cs typeface="Poppins"/>
                <a:sym typeface="Poppins"/>
              </a:rPr>
              <a:t>:</a:t>
            </a:r>
            <a:endParaRPr lang="en-GB" sz="1867" dirty="0">
              <a:latin typeface="Poppins"/>
              <a:ea typeface="Poppins"/>
              <a:cs typeface="Poppins"/>
              <a:sym typeface="Poppins"/>
            </a:endParaRPr>
          </a:p>
        </p:txBody>
      </p:sp>
      <p:grpSp>
        <p:nvGrpSpPr>
          <p:cNvPr id="12" name="Group 11">
            <a:extLst>
              <a:ext uri="{FF2B5EF4-FFF2-40B4-BE49-F238E27FC236}">
                <a16:creationId xmlns:a16="http://schemas.microsoft.com/office/drawing/2014/main" id="{DA942C98-5B82-6FE5-81A7-00D1B673ED85}"/>
              </a:ext>
            </a:extLst>
          </p:cNvPr>
          <p:cNvGrpSpPr/>
          <p:nvPr/>
        </p:nvGrpSpPr>
        <p:grpSpPr>
          <a:xfrm>
            <a:off x="12006024" y="-2"/>
            <a:ext cx="182880" cy="6858000"/>
            <a:chOff x="17746367" y="0"/>
            <a:chExt cx="541633" cy="8191500"/>
          </a:xfrm>
        </p:grpSpPr>
        <p:sp>
          <p:nvSpPr>
            <p:cNvPr id="13" name="Rectangle 12">
              <a:extLst>
                <a:ext uri="{FF2B5EF4-FFF2-40B4-BE49-F238E27FC236}">
                  <a16:creationId xmlns:a16="http://schemas.microsoft.com/office/drawing/2014/main" id="{C93BD825-2BB3-33E0-3D14-DF1B5A7C6B5D}"/>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4" name="Rectangle 13">
              <a:extLst>
                <a:ext uri="{FF2B5EF4-FFF2-40B4-BE49-F238E27FC236}">
                  <a16:creationId xmlns:a16="http://schemas.microsoft.com/office/drawing/2014/main" id="{03B511DB-414E-233F-2CA0-7721A48DCC6D}"/>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5" name="Rectangle 14">
              <a:extLst>
                <a:ext uri="{FF2B5EF4-FFF2-40B4-BE49-F238E27FC236}">
                  <a16:creationId xmlns:a16="http://schemas.microsoft.com/office/drawing/2014/main" id="{AC6598C4-F790-DA90-2CD8-B4F3310DFB7D}"/>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6" name="Rectangle 15">
              <a:extLst>
                <a:ext uri="{FF2B5EF4-FFF2-40B4-BE49-F238E27FC236}">
                  <a16:creationId xmlns:a16="http://schemas.microsoft.com/office/drawing/2014/main" id="{4F01BCD4-D64C-363A-47C2-8DEF0E63A4B7}"/>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grpSp>
        <p:nvGrpSpPr>
          <p:cNvPr id="22" name="Group 21">
            <a:extLst>
              <a:ext uri="{FF2B5EF4-FFF2-40B4-BE49-F238E27FC236}">
                <a16:creationId xmlns:a16="http://schemas.microsoft.com/office/drawing/2014/main" id="{EA5A96D6-1286-BA98-F870-0D118BE3418B}"/>
              </a:ext>
            </a:extLst>
          </p:cNvPr>
          <p:cNvGrpSpPr/>
          <p:nvPr/>
        </p:nvGrpSpPr>
        <p:grpSpPr>
          <a:xfrm>
            <a:off x="1085184" y="2580213"/>
            <a:ext cx="457200" cy="457200"/>
            <a:chOff x="554541" y="2525022"/>
            <a:chExt cx="344231" cy="365760"/>
          </a:xfrm>
        </p:grpSpPr>
        <p:sp>
          <p:nvSpPr>
            <p:cNvPr id="20" name="Freeform 15">
              <a:extLst>
                <a:ext uri="{FF2B5EF4-FFF2-40B4-BE49-F238E27FC236}">
                  <a16:creationId xmlns:a16="http://schemas.microsoft.com/office/drawing/2014/main" id="{44182A76-F65C-E184-E402-C104D06F3DEA}"/>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1" name="Freeform 20">
              <a:extLst>
                <a:ext uri="{FF2B5EF4-FFF2-40B4-BE49-F238E27FC236}">
                  <a16:creationId xmlns:a16="http://schemas.microsoft.com/office/drawing/2014/main" id="{35001223-210C-E809-24C7-377D77458BAE}"/>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23" name="Group 22">
            <a:extLst>
              <a:ext uri="{FF2B5EF4-FFF2-40B4-BE49-F238E27FC236}">
                <a16:creationId xmlns:a16="http://schemas.microsoft.com/office/drawing/2014/main" id="{A2F840C3-C042-11E3-FA02-DB2BE4A39E5F}"/>
              </a:ext>
            </a:extLst>
          </p:cNvPr>
          <p:cNvGrpSpPr/>
          <p:nvPr/>
        </p:nvGrpSpPr>
        <p:grpSpPr>
          <a:xfrm>
            <a:off x="1082585" y="3503088"/>
            <a:ext cx="457200" cy="457200"/>
            <a:chOff x="554541" y="2525022"/>
            <a:chExt cx="344231" cy="365760"/>
          </a:xfrm>
        </p:grpSpPr>
        <p:sp>
          <p:nvSpPr>
            <p:cNvPr id="24" name="Freeform 15">
              <a:extLst>
                <a:ext uri="{FF2B5EF4-FFF2-40B4-BE49-F238E27FC236}">
                  <a16:creationId xmlns:a16="http://schemas.microsoft.com/office/drawing/2014/main" id="{8A5F0EE7-5947-1DAC-E4D3-297D11C582EE}"/>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30" name="Freeform 20">
              <a:extLst>
                <a:ext uri="{FF2B5EF4-FFF2-40B4-BE49-F238E27FC236}">
                  <a16:creationId xmlns:a16="http://schemas.microsoft.com/office/drawing/2014/main" id="{686937F9-EE83-992E-475D-D4DA8BF025E1}"/>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31" name="Group 30">
            <a:extLst>
              <a:ext uri="{FF2B5EF4-FFF2-40B4-BE49-F238E27FC236}">
                <a16:creationId xmlns:a16="http://schemas.microsoft.com/office/drawing/2014/main" id="{33A80658-E926-8D49-EA65-501F9915DCD9}"/>
              </a:ext>
            </a:extLst>
          </p:cNvPr>
          <p:cNvGrpSpPr/>
          <p:nvPr/>
        </p:nvGrpSpPr>
        <p:grpSpPr>
          <a:xfrm>
            <a:off x="1089657" y="4527010"/>
            <a:ext cx="457200" cy="457200"/>
            <a:chOff x="554541" y="2525022"/>
            <a:chExt cx="344231" cy="365760"/>
          </a:xfrm>
        </p:grpSpPr>
        <p:sp>
          <p:nvSpPr>
            <p:cNvPr id="40" name="Freeform 15">
              <a:extLst>
                <a:ext uri="{FF2B5EF4-FFF2-40B4-BE49-F238E27FC236}">
                  <a16:creationId xmlns:a16="http://schemas.microsoft.com/office/drawing/2014/main" id="{1DE4DDE2-EE92-1AC3-03F1-95752D86A122}"/>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41" name="Freeform 20">
              <a:extLst>
                <a:ext uri="{FF2B5EF4-FFF2-40B4-BE49-F238E27FC236}">
                  <a16:creationId xmlns:a16="http://schemas.microsoft.com/office/drawing/2014/main" id="{04F3563E-EF4F-299C-2BC2-440642969E08}"/>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42" name="Group 41">
            <a:extLst>
              <a:ext uri="{FF2B5EF4-FFF2-40B4-BE49-F238E27FC236}">
                <a16:creationId xmlns:a16="http://schemas.microsoft.com/office/drawing/2014/main" id="{A8B3E8B6-F5B1-831D-7E0D-33FA533EDF20}"/>
              </a:ext>
            </a:extLst>
          </p:cNvPr>
          <p:cNvGrpSpPr/>
          <p:nvPr/>
        </p:nvGrpSpPr>
        <p:grpSpPr>
          <a:xfrm>
            <a:off x="1099364" y="5539451"/>
            <a:ext cx="457200" cy="457200"/>
            <a:chOff x="554541" y="2525022"/>
            <a:chExt cx="344231" cy="365760"/>
          </a:xfrm>
        </p:grpSpPr>
        <p:sp>
          <p:nvSpPr>
            <p:cNvPr id="43" name="Freeform 15">
              <a:extLst>
                <a:ext uri="{FF2B5EF4-FFF2-40B4-BE49-F238E27FC236}">
                  <a16:creationId xmlns:a16="http://schemas.microsoft.com/office/drawing/2014/main" id="{BB5F613C-9302-E981-C91D-1771E9BC0E60}"/>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44" name="Freeform 20">
              <a:extLst>
                <a:ext uri="{FF2B5EF4-FFF2-40B4-BE49-F238E27FC236}">
                  <a16:creationId xmlns:a16="http://schemas.microsoft.com/office/drawing/2014/main" id="{B7AC82D2-92E5-386A-8CE1-3077E826DE2F}"/>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pic>
        <p:nvPicPr>
          <p:cNvPr id="4" name="Picture 3" descr="A black text on a white background&#10;&#10;Description automatically generated">
            <a:extLst>
              <a:ext uri="{FF2B5EF4-FFF2-40B4-BE49-F238E27FC236}">
                <a16:creationId xmlns:a16="http://schemas.microsoft.com/office/drawing/2014/main" id="{3698E051-882A-005F-DC08-2DB2FBFD2A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12962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Why Tropical Fruits Aren't Selling | Progressive Grocer">
            <a:extLst>
              <a:ext uri="{FF2B5EF4-FFF2-40B4-BE49-F238E27FC236}">
                <a16:creationId xmlns:a16="http://schemas.microsoft.com/office/drawing/2014/main" id="{C9049F7F-C1AC-7AE9-C01B-CE6B915A68DE}"/>
              </a:ext>
            </a:extLst>
          </p:cNvPr>
          <p:cNvPicPr>
            <a:picLocks noChangeAspect="1" noChangeArrowheads="1"/>
          </p:cNvPicPr>
          <p:nvPr/>
        </p:nvPicPr>
        <p:blipFill>
          <a:blip r:embed="rId3" cstate="screen">
            <a:alphaModFix/>
            <a:extLst>
              <a:ext uri="{28A0092B-C50C-407E-A947-70E740481C1C}">
                <a14:useLocalDpi xmlns:a14="http://schemas.microsoft.com/office/drawing/2010/main"/>
              </a:ext>
            </a:extLst>
          </a:blip>
          <a:srcRect/>
          <a:stretch/>
        </p:blipFill>
        <p:spPr bwMode="auto">
          <a:xfrm>
            <a:off x="0" y="-171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3">
            <a:extLst>
              <a:ext uri="{FF2B5EF4-FFF2-40B4-BE49-F238E27FC236}">
                <a16:creationId xmlns:a16="http://schemas.microsoft.com/office/drawing/2014/main" id="{06117673-85EF-0FCF-E54E-67A4BF25ADA9}"/>
              </a:ext>
            </a:extLst>
          </p:cNvPr>
          <p:cNvSpPr/>
          <p:nvPr/>
        </p:nvSpPr>
        <p:spPr>
          <a:xfrm>
            <a:off x="-21" y="-21166"/>
            <a:ext cx="12192001" cy="6857999"/>
          </a:xfrm>
          <a:custGeom>
            <a:avLst/>
            <a:gdLst/>
            <a:ahLst/>
            <a:cxnLst/>
            <a:rect l="l" t="t" r="r" b="b"/>
            <a:pathLst>
              <a:path w="4995194" h="1828471">
                <a:moveTo>
                  <a:pt x="0" y="0"/>
                </a:moveTo>
                <a:lnTo>
                  <a:pt x="4995194" y="0"/>
                </a:lnTo>
                <a:lnTo>
                  <a:pt x="4995194" y="1828471"/>
                </a:lnTo>
                <a:lnTo>
                  <a:pt x="0" y="1828471"/>
                </a:lnTo>
                <a:close/>
              </a:path>
            </a:pathLst>
          </a:custGeom>
          <a:solidFill>
            <a:schemeClr val="tx1">
              <a:lumMod val="95000"/>
              <a:lumOff val="5000"/>
              <a:alpha val="50980"/>
            </a:schemeClr>
          </a:solidFill>
        </p:spPr>
        <p:txBody>
          <a:bodyPr/>
          <a:lstStyle/>
          <a:p>
            <a:endParaRPr lang="en-US" sz="1200" dirty="0"/>
          </a:p>
        </p:txBody>
      </p:sp>
      <p:grpSp>
        <p:nvGrpSpPr>
          <p:cNvPr id="5" name="Group 5"/>
          <p:cNvGrpSpPr/>
          <p:nvPr/>
        </p:nvGrpSpPr>
        <p:grpSpPr>
          <a:xfrm>
            <a:off x="3297793" y="2064944"/>
            <a:ext cx="5543895" cy="1257790"/>
            <a:chOff x="0" y="0"/>
            <a:chExt cx="2472317" cy="560915"/>
          </a:xfrm>
        </p:grpSpPr>
        <p:sp>
          <p:nvSpPr>
            <p:cNvPr id="6" name="Freeform 6"/>
            <p:cNvSpPr/>
            <p:nvPr/>
          </p:nvSpPr>
          <p:spPr>
            <a:xfrm>
              <a:off x="0" y="0"/>
              <a:ext cx="2472317" cy="560915"/>
            </a:xfrm>
            <a:custGeom>
              <a:avLst/>
              <a:gdLst/>
              <a:ahLst/>
              <a:cxnLst/>
              <a:rect l="l" t="t" r="r" b="b"/>
              <a:pathLst>
                <a:path w="2472317" h="560915">
                  <a:moveTo>
                    <a:pt x="0" y="0"/>
                  </a:moveTo>
                  <a:lnTo>
                    <a:pt x="2472317" y="0"/>
                  </a:lnTo>
                  <a:lnTo>
                    <a:pt x="2472317" y="560915"/>
                  </a:lnTo>
                  <a:lnTo>
                    <a:pt x="0" y="560915"/>
                  </a:lnTo>
                  <a:close/>
                </a:path>
              </a:pathLst>
            </a:custGeom>
            <a:solidFill>
              <a:srgbClr val="000000">
                <a:alpha val="0"/>
              </a:srgbClr>
            </a:solidFill>
            <a:ln w="28575" cap="sq">
              <a:noFill/>
              <a:prstDash val="solid"/>
              <a:miter/>
            </a:ln>
          </p:spPr>
          <p:txBody>
            <a:bodyPr/>
            <a:lstStyle/>
            <a:p>
              <a:endParaRPr lang="en-US" sz="1200"/>
            </a:p>
          </p:txBody>
        </p:sp>
        <p:sp>
          <p:nvSpPr>
            <p:cNvPr id="7" name="TextBox 7"/>
            <p:cNvSpPr txBox="1"/>
            <p:nvPr/>
          </p:nvSpPr>
          <p:spPr>
            <a:xfrm>
              <a:off x="0" y="-38100"/>
              <a:ext cx="2472317" cy="599015"/>
            </a:xfrm>
            <a:prstGeom prst="rect">
              <a:avLst/>
            </a:prstGeom>
            <a:ln>
              <a:noFill/>
            </a:ln>
          </p:spPr>
          <p:txBody>
            <a:bodyPr lIns="33867" tIns="33867" rIns="33867" bIns="33867" rtlCol="0" anchor="ctr"/>
            <a:lstStyle/>
            <a:p>
              <a:pPr algn="ctr">
                <a:lnSpc>
                  <a:spcPts val="1773"/>
                </a:lnSpc>
              </a:pPr>
              <a:endParaRPr sz="1200"/>
            </a:p>
          </p:txBody>
        </p:sp>
      </p:grpSp>
      <p:sp>
        <p:nvSpPr>
          <p:cNvPr id="15" name="TextBox 15"/>
          <p:cNvSpPr txBox="1"/>
          <p:nvPr/>
        </p:nvSpPr>
        <p:spPr>
          <a:xfrm>
            <a:off x="3088094" y="2812932"/>
            <a:ext cx="6169253" cy="929870"/>
          </a:xfrm>
          <a:prstGeom prst="rect">
            <a:avLst/>
          </a:prstGeom>
        </p:spPr>
        <p:txBody>
          <a:bodyPr lIns="0" tIns="0" rIns="0" bIns="0" rtlCol="0" anchor="t">
            <a:spAutoFit/>
          </a:bodyPr>
          <a:lstStyle/>
          <a:p>
            <a:pPr algn="ctr">
              <a:lnSpc>
                <a:spcPts val="6894"/>
              </a:lnSpc>
            </a:pPr>
            <a:r>
              <a:rPr lang="en-US" sz="7414" dirty="0">
                <a:solidFill>
                  <a:srgbClr val="FFFFFF"/>
                </a:solidFill>
                <a:latin typeface="Poppins" panose="00000500000000000000" pitchFamily="2" charset="0"/>
                <a:ea typeface="Codec Pro Bold"/>
                <a:cs typeface="Poppins" panose="00000500000000000000" pitchFamily="2" charset="0"/>
                <a:sym typeface="Codec Pro Bold"/>
              </a:rPr>
              <a:t>¡Gracias!</a:t>
            </a:r>
          </a:p>
        </p:txBody>
      </p:sp>
      <p:sp>
        <p:nvSpPr>
          <p:cNvPr id="18" name="TextBox 18"/>
          <p:cNvSpPr txBox="1"/>
          <p:nvPr/>
        </p:nvSpPr>
        <p:spPr>
          <a:xfrm>
            <a:off x="7985713" y="4514334"/>
            <a:ext cx="3545352" cy="188321"/>
          </a:xfrm>
          <a:prstGeom prst="rect">
            <a:avLst/>
          </a:prstGeom>
        </p:spPr>
        <p:txBody>
          <a:bodyPr wrap="square" lIns="0" tIns="0" rIns="0" bIns="0" rtlCol="0" anchor="t">
            <a:spAutoFit/>
          </a:bodyPr>
          <a:lstStyle/>
          <a:p>
            <a:pPr>
              <a:lnSpc>
                <a:spcPts val="1391"/>
              </a:lnSpc>
            </a:pPr>
            <a:r>
              <a:rPr lang="en-US" sz="1495" dirty="0">
                <a:solidFill>
                  <a:srgbClr val="FFFFFF"/>
                </a:solidFill>
                <a:latin typeface="Poppins" panose="00000500000000000000" pitchFamily="2" charset="0"/>
                <a:ea typeface="Codec Pro Bold"/>
                <a:cs typeface="Poppins" panose="00000500000000000000" pitchFamily="2" charset="0"/>
                <a:sym typeface="Codec Pro Bold"/>
              </a:rPr>
              <a:t>Responsible-Fruits@fao.org</a:t>
            </a:r>
          </a:p>
        </p:txBody>
      </p:sp>
      <p:sp>
        <p:nvSpPr>
          <p:cNvPr id="19" name="TextBox 19"/>
          <p:cNvSpPr txBox="1"/>
          <p:nvPr/>
        </p:nvSpPr>
        <p:spPr>
          <a:xfrm>
            <a:off x="1952067" y="4472065"/>
            <a:ext cx="3015418" cy="188321"/>
          </a:xfrm>
          <a:prstGeom prst="rect">
            <a:avLst/>
          </a:prstGeom>
        </p:spPr>
        <p:txBody>
          <a:bodyPr lIns="0" tIns="0" rIns="0" bIns="0" rtlCol="0" anchor="t">
            <a:spAutoFit/>
          </a:bodyPr>
          <a:lstStyle/>
          <a:p>
            <a:pPr>
              <a:lnSpc>
                <a:spcPts val="1391"/>
              </a:lnSpc>
            </a:pPr>
            <a:r>
              <a:rPr lang="en-US" sz="1495" dirty="0">
                <a:solidFill>
                  <a:srgbClr val="FFFFFF"/>
                </a:solidFill>
                <a:latin typeface="Poppins" panose="00000500000000000000" pitchFamily="2" charset="0"/>
                <a:ea typeface="Codec Pro Bold"/>
                <a:cs typeface="Poppins" panose="00000500000000000000" pitchFamily="2" charset="0"/>
                <a:sym typeface="Codec Pro Bold"/>
              </a:rPr>
              <a:t>https://bit.ly/responsible-fruits</a:t>
            </a:r>
          </a:p>
        </p:txBody>
      </p:sp>
      <p:pic>
        <p:nvPicPr>
          <p:cNvPr id="2" name="Picture 1" descr="A black background with white text&#10;&#10;Description automatically generated">
            <a:extLst>
              <a:ext uri="{FF2B5EF4-FFF2-40B4-BE49-F238E27FC236}">
                <a16:creationId xmlns:a16="http://schemas.microsoft.com/office/drawing/2014/main" id="{080378C2-6C55-FFD4-2B60-4BD4D03DC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167"/>
            <a:ext cx="2734733" cy="719667"/>
          </a:xfrm>
          <a:prstGeom prst="rect">
            <a:avLst/>
          </a:prstGeom>
        </p:spPr>
      </p:pic>
      <p:pic>
        <p:nvPicPr>
          <p:cNvPr id="4" name="Picture 3" descr="A black and orange background&#10;&#10;Description automatically generated">
            <a:extLst>
              <a:ext uri="{FF2B5EF4-FFF2-40B4-BE49-F238E27FC236}">
                <a16:creationId xmlns:a16="http://schemas.microsoft.com/office/drawing/2014/main" id="{A70E0179-6C55-42E8-D838-44D350FB52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4140" y="0"/>
            <a:ext cx="1497860" cy="1481667"/>
          </a:xfrm>
          <a:prstGeom prst="rect">
            <a:avLst/>
          </a:prstGeom>
        </p:spPr>
      </p:pic>
      <p:pic>
        <p:nvPicPr>
          <p:cNvPr id="9" name="Graphic 8" descr="World with solid fill">
            <a:extLst>
              <a:ext uri="{FF2B5EF4-FFF2-40B4-BE49-F238E27FC236}">
                <a16:creationId xmlns:a16="http://schemas.microsoft.com/office/drawing/2014/main" id="{D400B360-760E-A60A-3945-D19BBC514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3049" y="4306448"/>
            <a:ext cx="457200" cy="457200"/>
          </a:xfrm>
          <a:prstGeom prst="rect">
            <a:avLst/>
          </a:prstGeom>
        </p:spPr>
      </p:pic>
      <p:pic>
        <p:nvPicPr>
          <p:cNvPr id="12" name="Graphic 11" descr="Envelope with solid fill">
            <a:extLst>
              <a:ext uri="{FF2B5EF4-FFF2-40B4-BE49-F238E27FC236}">
                <a16:creationId xmlns:a16="http://schemas.microsoft.com/office/drawing/2014/main" id="{094C5B1B-9CFD-4E19-8CAF-06F6F3083F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37070" y="4339037"/>
            <a:ext cx="4572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le of pineapples&#10;&#10;Description automatically generated">
            <a:extLst>
              <a:ext uri="{FF2B5EF4-FFF2-40B4-BE49-F238E27FC236}">
                <a16:creationId xmlns:a16="http://schemas.microsoft.com/office/drawing/2014/main" id="{FA0F4514-4A8A-C870-DAA7-09D5E55FE3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404552" y="3091928"/>
            <a:ext cx="9107747" cy="2387600"/>
          </a:xfrm>
        </p:spPr>
        <p:txBody>
          <a:bodyPr vert="horz" lIns="91440" tIns="45720" rIns="91440" bIns="45720" rtlCol="0" anchor="b">
            <a:normAutofit fontScale="90000"/>
          </a:bodyPr>
          <a:lstStyle/>
          <a:p>
            <a:r>
              <a:rPr lang="es-ES" sz="5100" dirty="0">
                <a:solidFill>
                  <a:schemeClr val="bg1"/>
                </a:solidFill>
                <a:latin typeface="Poppins" panose="00000500000000000000" pitchFamily="2" charset="0"/>
                <a:cs typeface="Poppins" panose="00000500000000000000" pitchFamily="2" charset="0"/>
              </a:rPr>
              <a:t>Parte 1. </a:t>
            </a:r>
            <a:br>
              <a:rPr lang="es-ES" sz="5100" dirty="0">
                <a:solidFill>
                  <a:schemeClr val="bg1"/>
                </a:solidFill>
                <a:latin typeface="Poppins" panose="00000500000000000000" pitchFamily="2" charset="0"/>
                <a:cs typeface="Poppins" panose="00000500000000000000" pitchFamily="2" charset="0"/>
              </a:rPr>
            </a:br>
            <a:r>
              <a:rPr lang="es-ES" sz="5100" dirty="0">
                <a:solidFill>
                  <a:schemeClr val="bg1"/>
                </a:solidFill>
                <a:latin typeface="Poppins" panose="00000500000000000000" pitchFamily="2" charset="0"/>
                <a:cs typeface="Poppins" panose="00000500000000000000" pitchFamily="2" charset="0"/>
              </a:rPr>
              <a:t>¿Qué es el monitoreo, la evaluación y el aprendizaje (MEL)?</a:t>
            </a:r>
            <a:endParaRPr lang="en-US" sz="5100" dirty="0">
              <a:solidFill>
                <a:schemeClr val="bg1"/>
              </a:solidFill>
              <a:latin typeface="Poppins" panose="00000500000000000000" pitchFamily="2" charset="0"/>
              <a:cs typeface="Poppins" panose="00000500000000000000" pitchFamily="2" charset="0"/>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F9A230-5DEB-E713-06CF-94C8A534CE2A}"/>
              </a:ext>
            </a:extLst>
          </p:cNvPr>
          <p:cNvSpPr txBox="1"/>
          <p:nvPr/>
        </p:nvSpPr>
        <p:spPr>
          <a:xfrm>
            <a:off x="10711787" y="6576083"/>
            <a:ext cx="1416713" cy="215444"/>
          </a:xfrm>
          <a:prstGeom prst="rect">
            <a:avLst/>
          </a:prstGeom>
          <a:noFill/>
        </p:spPr>
        <p:txBody>
          <a:bodyPr wrap="square">
            <a:spAutoFit/>
          </a:bodyPr>
          <a:lstStyle/>
          <a:p>
            <a:pPr algn="r"/>
            <a:r>
              <a:rPr lang="en-US" sz="800" dirty="0">
                <a:solidFill>
                  <a:schemeClr val="bg1"/>
                </a:solidFill>
                <a:latin typeface="Poppins" panose="00000500000000000000" pitchFamily="2" charset="0"/>
                <a:cs typeface="Poppins" panose="00000500000000000000" pitchFamily="2" charset="0"/>
              </a:rPr>
              <a:t>© FAO</a:t>
            </a:r>
          </a:p>
        </p:txBody>
      </p:sp>
      <p:pic>
        <p:nvPicPr>
          <p:cNvPr id="3" name="Picture 2" descr="A black background with white text&#10;&#10;Description automatically generated">
            <a:extLst>
              <a:ext uri="{FF2B5EF4-FFF2-40B4-BE49-F238E27FC236}">
                <a16:creationId xmlns:a16="http://schemas.microsoft.com/office/drawing/2014/main" id="{CB16A0BC-ED86-4170-16B1-720D26115A74}"/>
              </a:ext>
            </a:extLst>
          </p:cNvPr>
          <p:cNvPicPr>
            <a:picLocks noChangeAspect="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0" y="19456"/>
            <a:ext cx="5395093" cy="1327730"/>
          </a:xfrm>
          <a:prstGeom prst="rect">
            <a:avLst/>
          </a:prstGeom>
        </p:spPr>
      </p:pic>
      <p:pic>
        <p:nvPicPr>
          <p:cNvPr id="6" name="Picture 5" descr="A black and orange background&#10;&#10;Description automatically generated">
            <a:extLst>
              <a:ext uri="{FF2B5EF4-FFF2-40B4-BE49-F238E27FC236}">
                <a16:creationId xmlns:a16="http://schemas.microsoft.com/office/drawing/2014/main" id="{BF56C630-AD37-53AA-9102-B6D7AD8E2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5210" y="0"/>
            <a:ext cx="2246790" cy="2222500"/>
          </a:xfrm>
          <a:prstGeom prst="rect">
            <a:avLst/>
          </a:prstGeom>
        </p:spPr>
      </p:pic>
    </p:spTree>
    <p:extLst>
      <p:ext uri="{BB962C8B-B14F-4D97-AF65-F5344CB8AC3E}">
        <p14:creationId xmlns:p14="http://schemas.microsoft.com/office/powerpoint/2010/main" val="131970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3">
            <a:extLst>
              <a:ext uri="{FF2B5EF4-FFF2-40B4-BE49-F238E27FC236}">
                <a16:creationId xmlns:a16="http://schemas.microsoft.com/office/drawing/2014/main" id="{787510C9-B088-105F-287F-0F1BEC4B3A4A}"/>
              </a:ext>
            </a:extLst>
          </p:cNvPr>
          <p:cNvSpPr/>
          <p:nvPr/>
        </p:nvSpPr>
        <p:spPr>
          <a:xfrm>
            <a:off x="0" y="1737859"/>
            <a:ext cx="12192000" cy="5120141"/>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14D0CB00-6AED-F371-6815-3C2D03D6E7FE}"/>
              </a:ext>
            </a:extLst>
          </p:cNvPr>
          <p:cNvSpPr>
            <a:spLocks noGrp="1"/>
          </p:cNvSpPr>
          <p:nvPr>
            <p:ph type="title"/>
          </p:nvPr>
        </p:nvSpPr>
        <p:spPr>
          <a:xfrm>
            <a:off x="159026" y="1088571"/>
            <a:ext cx="11665544" cy="602117"/>
          </a:xfrm>
        </p:spPr>
        <p:txBody>
          <a:bodyPr>
            <a:noAutofit/>
          </a:bodyPr>
          <a:lstStyle/>
          <a:p>
            <a:r>
              <a:rPr lang="es-ES" sz="3000" b="1" dirty="0">
                <a:solidFill>
                  <a:srgbClr val="314C14"/>
                </a:solidFill>
                <a:latin typeface="Poppins" panose="00000500000000000000" pitchFamily="2" charset="0"/>
                <a:cs typeface="Poppins" panose="00000500000000000000" pitchFamily="2" charset="0"/>
              </a:rPr>
              <a:t>¿Qué es el monitoreo, la evaluación y el aprendizaje (MEL)?</a:t>
            </a:r>
            <a:endParaRPr lang="en-US" sz="3000" b="1" dirty="0">
              <a:solidFill>
                <a:srgbClr val="314C14"/>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757F98C-5BB1-DDD1-6A6E-241E4C655E8F}"/>
              </a:ext>
            </a:extLst>
          </p:cNvPr>
          <p:cNvSpPr>
            <a:spLocks noGrp="1"/>
          </p:cNvSpPr>
          <p:nvPr>
            <p:ph idx="1"/>
          </p:nvPr>
        </p:nvSpPr>
        <p:spPr>
          <a:xfrm>
            <a:off x="291548" y="2024448"/>
            <a:ext cx="10904731" cy="649288"/>
          </a:xfrm>
        </p:spPr>
        <p:txBody>
          <a:bodyPr>
            <a:normAutofit fontScale="92500"/>
          </a:bodyPr>
          <a:lstStyle/>
          <a:p>
            <a:pPr marL="0" indent="0">
              <a:buNone/>
            </a:pPr>
            <a:r>
              <a:rPr lang="en-GB" sz="2000" kern="0" dirty="0">
                <a:latin typeface="Poppins" panose="00000500000000000000" pitchFamily="2" charset="0"/>
                <a:ea typeface="Calibri" panose="020F0502020204030204" pitchFamily="34" charset="0"/>
                <a:cs typeface="Poppins" panose="00000500000000000000" pitchFamily="2" charset="0"/>
              </a:rPr>
              <a:t>MEL </a:t>
            </a:r>
            <a:r>
              <a:rPr lang="es-ES" sz="2000" kern="0" dirty="0">
                <a:latin typeface="Poppins" panose="00000500000000000000" pitchFamily="2" charset="0"/>
                <a:ea typeface="Calibri" panose="020F0502020204030204" pitchFamily="34" charset="0"/>
                <a:cs typeface="Poppins" panose="00000500000000000000" pitchFamily="2" charset="0"/>
              </a:rPr>
              <a:t>es el proceso de </a:t>
            </a:r>
            <a:r>
              <a:rPr lang="es-ES" sz="2000" b="1" kern="0" dirty="0">
                <a:latin typeface="Poppins" panose="00000500000000000000" pitchFamily="2" charset="0"/>
                <a:ea typeface="Calibri" panose="020F0502020204030204" pitchFamily="34" charset="0"/>
                <a:cs typeface="Poppins" panose="00000500000000000000" pitchFamily="2" charset="0"/>
              </a:rPr>
              <a:t>recopilación de datos </a:t>
            </a:r>
            <a:r>
              <a:rPr lang="es-ES" sz="2000" kern="0" dirty="0">
                <a:latin typeface="Poppins" panose="00000500000000000000" pitchFamily="2" charset="0"/>
                <a:ea typeface="Calibri" panose="020F0502020204030204" pitchFamily="34" charset="0"/>
                <a:cs typeface="Poppins" panose="00000500000000000000" pitchFamily="2" charset="0"/>
              </a:rPr>
              <a:t>sobre el rendimiento de su empresa para </a:t>
            </a:r>
            <a:r>
              <a:rPr lang="es-ES" sz="2000" b="1" kern="0" dirty="0">
                <a:latin typeface="Poppins" panose="00000500000000000000" pitchFamily="2" charset="0"/>
                <a:ea typeface="Calibri" panose="020F0502020204030204" pitchFamily="34" charset="0"/>
                <a:cs typeface="Poppins" panose="00000500000000000000" pitchFamily="2" charset="0"/>
              </a:rPr>
              <a:t>tomar decisiones </a:t>
            </a:r>
            <a:r>
              <a:rPr lang="es-ES" sz="2000" kern="0" dirty="0">
                <a:latin typeface="Poppins" panose="00000500000000000000" pitchFamily="2" charset="0"/>
                <a:ea typeface="Calibri" panose="020F0502020204030204" pitchFamily="34" charset="0"/>
                <a:cs typeface="Poppins" panose="00000500000000000000" pitchFamily="2" charset="0"/>
              </a:rPr>
              <a:t>informadas que, en última instancia, </a:t>
            </a:r>
            <a:r>
              <a:rPr lang="es-ES" sz="2000" b="1" kern="0" dirty="0">
                <a:latin typeface="Poppins" panose="00000500000000000000" pitchFamily="2" charset="0"/>
                <a:ea typeface="Calibri" panose="020F0502020204030204" pitchFamily="34" charset="0"/>
                <a:cs typeface="Poppins" panose="00000500000000000000" pitchFamily="2" charset="0"/>
              </a:rPr>
              <a:t>mejorarán sus operaciones</a:t>
            </a:r>
            <a:r>
              <a:rPr lang="es-ES" sz="2000" kern="0" dirty="0">
                <a:latin typeface="Poppins" panose="00000500000000000000" pitchFamily="2" charset="0"/>
                <a:ea typeface="Calibri" panose="020F0502020204030204" pitchFamily="34" charset="0"/>
                <a:cs typeface="Poppins" panose="00000500000000000000" pitchFamily="2" charset="0"/>
              </a:rPr>
              <a:t>.</a:t>
            </a:r>
            <a:endParaRPr lang="en-GB" sz="2000" kern="0" dirty="0">
              <a:effectLst/>
              <a:latin typeface="Poppins" panose="00000500000000000000" pitchFamily="2" charset="0"/>
              <a:ea typeface="Calibri" panose="020F0502020204030204" pitchFamily="34" charset="0"/>
              <a:cs typeface="Poppins" panose="00000500000000000000" pitchFamily="2" charset="0"/>
            </a:endParaRPr>
          </a:p>
        </p:txBody>
      </p:sp>
      <p:sp>
        <p:nvSpPr>
          <p:cNvPr id="52" name="Content Placeholder 2">
            <a:extLst>
              <a:ext uri="{FF2B5EF4-FFF2-40B4-BE49-F238E27FC236}">
                <a16:creationId xmlns:a16="http://schemas.microsoft.com/office/drawing/2014/main" id="{61CCC585-9B0B-8457-42A2-F300627541AD}"/>
              </a:ext>
            </a:extLst>
          </p:cNvPr>
          <p:cNvSpPr txBox="1">
            <a:spLocks/>
          </p:cNvSpPr>
          <p:nvPr/>
        </p:nvSpPr>
        <p:spPr>
          <a:xfrm>
            <a:off x="855471" y="3775098"/>
            <a:ext cx="3674693" cy="12261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Poppins" panose="00000500000000000000" pitchFamily="2" charset="0"/>
                <a:cs typeface="Poppins" panose="00000500000000000000" pitchFamily="2" charset="0"/>
              </a:rPr>
              <a:t>Cuando se centra en la </a:t>
            </a:r>
            <a:r>
              <a:rPr lang="es-ES" sz="1800" b="1" dirty="0">
                <a:latin typeface="Poppins" panose="00000500000000000000" pitchFamily="2" charset="0"/>
                <a:cs typeface="Poppins" panose="00000500000000000000" pitchFamily="2" charset="0"/>
              </a:rPr>
              <a:t>resiliencia y la sostenibilidad</a:t>
            </a:r>
            <a:r>
              <a:rPr lang="es-ES" sz="1800" dirty="0">
                <a:latin typeface="Poppins" panose="00000500000000000000" pitchFamily="2" charset="0"/>
                <a:cs typeface="Poppins" panose="00000500000000000000" pitchFamily="2" charset="0"/>
              </a:rPr>
              <a:t>, el MEL ayuda a las empresas a medir su:</a:t>
            </a:r>
            <a:endParaRPr lang="en-US" sz="1800" dirty="0">
              <a:latin typeface="Poppins" panose="00000500000000000000" pitchFamily="2" charset="0"/>
              <a:cs typeface="Poppins" panose="00000500000000000000" pitchFamily="2" charset="0"/>
            </a:endParaRPr>
          </a:p>
        </p:txBody>
      </p:sp>
      <p:grpSp>
        <p:nvGrpSpPr>
          <p:cNvPr id="76" name="Group 75">
            <a:extLst>
              <a:ext uri="{FF2B5EF4-FFF2-40B4-BE49-F238E27FC236}">
                <a16:creationId xmlns:a16="http://schemas.microsoft.com/office/drawing/2014/main" id="{D866FE23-2814-A703-D205-75465663A6CD}"/>
              </a:ext>
            </a:extLst>
          </p:cNvPr>
          <p:cNvGrpSpPr/>
          <p:nvPr/>
        </p:nvGrpSpPr>
        <p:grpSpPr>
          <a:xfrm>
            <a:off x="5121663" y="3768766"/>
            <a:ext cx="548640" cy="548640"/>
            <a:chOff x="2885829" y="2678982"/>
            <a:chExt cx="678128" cy="678128"/>
          </a:xfrm>
        </p:grpSpPr>
        <p:grpSp>
          <p:nvGrpSpPr>
            <p:cNvPr id="66" name="Group 11">
              <a:extLst>
                <a:ext uri="{FF2B5EF4-FFF2-40B4-BE49-F238E27FC236}">
                  <a16:creationId xmlns:a16="http://schemas.microsoft.com/office/drawing/2014/main" id="{5E50320E-21F8-C859-CDCF-55BBEF979BC1}"/>
                </a:ext>
              </a:extLst>
            </p:cNvPr>
            <p:cNvGrpSpPr/>
            <p:nvPr/>
          </p:nvGrpSpPr>
          <p:grpSpPr>
            <a:xfrm>
              <a:off x="2885829" y="2678982"/>
              <a:ext cx="678128" cy="678128"/>
              <a:chOff x="0" y="0"/>
              <a:chExt cx="178601" cy="178601"/>
            </a:xfrm>
          </p:grpSpPr>
          <p:sp>
            <p:nvSpPr>
              <p:cNvPr id="67" name="Freeform 12">
                <a:extLst>
                  <a:ext uri="{FF2B5EF4-FFF2-40B4-BE49-F238E27FC236}">
                    <a16:creationId xmlns:a16="http://schemas.microsoft.com/office/drawing/2014/main" id="{2D305784-1C0D-6C3E-5331-5251186D13E5}"/>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68" name="TextBox 13">
                <a:extLst>
                  <a:ext uri="{FF2B5EF4-FFF2-40B4-BE49-F238E27FC236}">
                    <a16:creationId xmlns:a16="http://schemas.microsoft.com/office/drawing/2014/main" id="{CC2D0838-5DFA-89CB-56CE-4DA2642B63F6}"/>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72" name="Freeform 19">
              <a:extLst>
                <a:ext uri="{FF2B5EF4-FFF2-40B4-BE49-F238E27FC236}">
                  <a16:creationId xmlns:a16="http://schemas.microsoft.com/office/drawing/2014/main" id="{D874BB3C-883A-A01C-DC9B-7D019A75D441}"/>
                </a:ext>
              </a:extLst>
            </p:cNvPr>
            <p:cNvSpPr/>
            <p:nvPr/>
          </p:nvSpPr>
          <p:spPr>
            <a:xfrm>
              <a:off x="2991896" y="2845204"/>
              <a:ext cx="465994" cy="345683"/>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grpSp>
        <p:nvGrpSpPr>
          <p:cNvPr id="77" name="Group 76">
            <a:extLst>
              <a:ext uri="{FF2B5EF4-FFF2-40B4-BE49-F238E27FC236}">
                <a16:creationId xmlns:a16="http://schemas.microsoft.com/office/drawing/2014/main" id="{2BA5B7A9-5EB7-F662-F277-466B12EA3E85}"/>
              </a:ext>
            </a:extLst>
          </p:cNvPr>
          <p:cNvGrpSpPr/>
          <p:nvPr/>
        </p:nvGrpSpPr>
        <p:grpSpPr>
          <a:xfrm>
            <a:off x="5121663" y="5081106"/>
            <a:ext cx="548640" cy="548640"/>
            <a:chOff x="2885829" y="4797991"/>
            <a:chExt cx="678128" cy="678128"/>
          </a:xfrm>
        </p:grpSpPr>
        <p:grpSp>
          <p:nvGrpSpPr>
            <p:cNvPr id="69" name="Group 14">
              <a:extLst>
                <a:ext uri="{FF2B5EF4-FFF2-40B4-BE49-F238E27FC236}">
                  <a16:creationId xmlns:a16="http://schemas.microsoft.com/office/drawing/2014/main" id="{8CAD0212-B71A-29E5-7A9A-DF5261D064E1}"/>
                </a:ext>
              </a:extLst>
            </p:cNvPr>
            <p:cNvGrpSpPr/>
            <p:nvPr/>
          </p:nvGrpSpPr>
          <p:grpSpPr>
            <a:xfrm>
              <a:off x="2885829" y="4797991"/>
              <a:ext cx="678128" cy="678128"/>
              <a:chOff x="0" y="0"/>
              <a:chExt cx="178601" cy="178601"/>
            </a:xfrm>
          </p:grpSpPr>
          <p:sp>
            <p:nvSpPr>
              <p:cNvPr id="70" name="Freeform 15">
                <a:extLst>
                  <a:ext uri="{FF2B5EF4-FFF2-40B4-BE49-F238E27FC236}">
                    <a16:creationId xmlns:a16="http://schemas.microsoft.com/office/drawing/2014/main" id="{E11B8775-80C5-CE7E-C121-6D885D0E24E6}"/>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71" name="TextBox 16">
                <a:extLst>
                  <a:ext uri="{FF2B5EF4-FFF2-40B4-BE49-F238E27FC236}">
                    <a16:creationId xmlns:a16="http://schemas.microsoft.com/office/drawing/2014/main" id="{46A603EE-B69E-180B-2EE4-336E5DF9C83A}"/>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73" name="Freeform 20">
              <a:extLst>
                <a:ext uri="{FF2B5EF4-FFF2-40B4-BE49-F238E27FC236}">
                  <a16:creationId xmlns:a16="http://schemas.microsoft.com/office/drawing/2014/main" id="{5B43ECA9-CF80-65ED-E80D-CBB8B3F6AB43}"/>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
        <p:nvSpPr>
          <p:cNvPr id="74" name="TextBox 25">
            <a:extLst>
              <a:ext uri="{FF2B5EF4-FFF2-40B4-BE49-F238E27FC236}">
                <a16:creationId xmlns:a16="http://schemas.microsoft.com/office/drawing/2014/main" id="{7BED392D-86FB-12D2-7B58-E6D607EC1CB1}"/>
              </a:ext>
            </a:extLst>
          </p:cNvPr>
          <p:cNvSpPr txBox="1"/>
          <p:nvPr/>
        </p:nvSpPr>
        <p:spPr>
          <a:xfrm>
            <a:off x="6035948" y="3768766"/>
            <a:ext cx="4933950" cy="830997"/>
          </a:xfrm>
          <a:prstGeom prst="rect">
            <a:avLst/>
          </a:prstGeom>
        </p:spPr>
        <p:txBody>
          <a:bodyPr wrap="square" lIns="0" tIns="0" rIns="0" bIns="0" rtlCol="0" anchor="t">
            <a:spAutoFit/>
          </a:bodyPr>
          <a:lstStyle/>
          <a:p>
            <a:pPr>
              <a:spcBef>
                <a:spcPct val="0"/>
              </a:spcBef>
            </a:pPr>
            <a:r>
              <a:rPr lang="en-US" dirty="0">
                <a:latin typeface="Poppins"/>
                <a:ea typeface="Poppins"/>
                <a:cs typeface="Poppins"/>
                <a:sym typeface="Poppins"/>
              </a:rPr>
              <a:t>a) </a:t>
            </a:r>
            <a:r>
              <a:rPr lang="es-ES" b="1" dirty="0">
                <a:solidFill>
                  <a:srgbClr val="487307"/>
                </a:solidFill>
                <a:latin typeface="Poppins"/>
                <a:ea typeface="Poppins"/>
                <a:cs typeface="Poppins"/>
                <a:sym typeface="Poppins"/>
              </a:rPr>
              <a:t>impacto positivo </a:t>
            </a:r>
            <a:r>
              <a:rPr lang="es-ES" dirty="0">
                <a:latin typeface="Poppins"/>
                <a:ea typeface="Poppins"/>
                <a:cs typeface="Poppins"/>
                <a:sym typeface="Poppins"/>
              </a:rPr>
              <a:t>en el bienestar ambiental, social y económico </a:t>
            </a:r>
            <a:r>
              <a:rPr lang="es-ES" b="1" dirty="0">
                <a:solidFill>
                  <a:srgbClr val="487307"/>
                </a:solidFill>
                <a:latin typeface="Poppins"/>
                <a:ea typeface="Poppins"/>
                <a:cs typeface="Poppins"/>
                <a:sym typeface="Poppins"/>
              </a:rPr>
              <a:t>(sostenibilidad).</a:t>
            </a:r>
            <a:endParaRPr lang="en-US" dirty="0">
              <a:solidFill>
                <a:srgbClr val="487307"/>
              </a:solidFill>
              <a:latin typeface="Poppins"/>
              <a:ea typeface="Poppins"/>
              <a:cs typeface="Poppins"/>
              <a:sym typeface="Poppins"/>
            </a:endParaRPr>
          </a:p>
        </p:txBody>
      </p:sp>
      <p:sp>
        <p:nvSpPr>
          <p:cNvPr id="75" name="TextBox 26">
            <a:extLst>
              <a:ext uri="{FF2B5EF4-FFF2-40B4-BE49-F238E27FC236}">
                <a16:creationId xmlns:a16="http://schemas.microsoft.com/office/drawing/2014/main" id="{96F662B7-5F7F-7921-E5CD-1559AACDEFEE}"/>
              </a:ext>
            </a:extLst>
          </p:cNvPr>
          <p:cNvSpPr txBox="1"/>
          <p:nvPr/>
        </p:nvSpPr>
        <p:spPr>
          <a:xfrm>
            <a:off x="6035948" y="5088864"/>
            <a:ext cx="4933950" cy="830997"/>
          </a:xfrm>
          <a:prstGeom prst="rect">
            <a:avLst/>
          </a:prstGeom>
        </p:spPr>
        <p:txBody>
          <a:bodyPr wrap="square" lIns="0" tIns="0" rIns="0" bIns="0" rtlCol="0" anchor="t">
            <a:spAutoFit/>
          </a:bodyPr>
          <a:lstStyle/>
          <a:p>
            <a:pPr>
              <a:spcBef>
                <a:spcPct val="0"/>
              </a:spcBef>
            </a:pPr>
            <a:r>
              <a:rPr lang="en-US" dirty="0">
                <a:latin typeface="Poppins"/>
                <a:ea typeface="Poppins"/>
                <a:cs typeface="Poppins"/>
                <a:sym typeface="Poppins"/>
              </a:rPr>
              <a:t>b) c</a:t>
            </a:r>
            <a:r>
              <a:rPr lang="es-ES" dirty="0" err="1">
                <a:latin typeface="Poppins"/>
                <a:ea typeface="Poppins"/>
                <a:cs typeface="Poppins"/>
                <a:sym typeface="Poppins"/>
              </a:rPr>
              <a:t>apacidad</a:t>
            </a:r>
            <a:r>
              <a:rPr lang="es-ES" dirty="0">
                <a:latin typeface="Poppins"/>
                <a:ea typeface="Poppins"/>
                <a:cs typeface="Poppins"/>
                <a:sym typeface="Poppins"/>
              </a:rPr>
              <a:t> para </a:t>
            </a:r>
            <a:r>
              <a:rPr lang="es-ES" b="1" dirty="0">
                <a:solidFill>
                  <a:schemeClr val="accent2"/>
                </a:solidFill>
                <a:latin typeface="Poppins"/>
                <a:ea typeface="Poppins"/>
                <a:cs typeface="Poppins"/>
                <a:sym typeface="Poppins"/>
              </a:rPr>
              <a:t>resistir, adaptarse y recuperarse</a:t>
            </a:r>
            <a:r>
              <a:rPr lang="es-ES" dirty="0">
                <a:latin typeface="Poppins"/>
                <a:ea typeface="Poppins"/>
                <a:cs typeface="Poppins"/>
                <a:sym typeface="Poppins"/>
              </a:rPr>
              <a:t> de diversos choques, tensiones y riesgos (</a:t>
            </a:r>
            <a:r>
              <a:rPr lang="es-ES" b="1" dirty="0">
                <a:solidFill>
                  <a:schemeClr val="accent2"/>
                </a:solidFill>
                <a:latin typeface="Poppins"/>
                <a:ea typeface="Poppins"/>
                <a:cs typeface="Poppins"/>
                <a:sym typeface="Poppins"/>
              </a:rPr>
              <a:t>resiliencia</a:t>
            </a:r>
            <a:r>
              <a:rPr lang="es-ES" dirty="0">
                <a:latin typeface="Poppins"/>
                <a:ea typeface="Poppins"/>
                <a:cs typeface="Poppins"/>
                <a:sym typeface="Poppins"/>
              </a:rPr>
              <a:t>).</a:t>
            </a:r>
            <a:endParaRPr lang="en-US" dirty="0">
              <a:solidFill>
                <a:schemeClr val="accent2"/>
              </a:solidFill>
              <a:latin typeface="Poppins"/>
              <a:ea typeface="Poppins"/>
              <a:cs typeface="Poppins"/>
              <a:sym typeface="Poppins"/>
            </a:endParaRPr>
          </a:p>
        </p:txBody>
      </p:sp>
      <p:pic>
        <p:nvPicPr>
          <p:cNvPr id="81" name="Picture 80" descr="A black and orange background&#10;&#10;Description automatically generated">
            <a:extLst>
              <a:ext uri="{FF2B5EF4-FFF2-40B4-BE49-F238E27FC236}">
                <a16:creationId xmlns:a16="http://schemas.microsoft.com/office/drawing/2014/main" id="{3124C3DF-C0E6-0BD1-1FEA-27BE0E3F3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4" name="Group 3">
            <a:extLst>
              <a:ext uri="{FF2B5EF4-FFF2-40B4-BE49-F238E27FC236}">
                <a16:creationId xmlns:a16="http://schemas.microsoft.com/office/drawing/2014/main" id="{8D199511-06BE-D85C-D4A8-D1F50AE3A9D1}"/>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76767B4D-307B-5EB4-A973-2FAD42C5A6EA}"/>
                </a:ext>
              </a:extLst>
            </p:cNvPr>
            <p:cNvSpPr/>
            <p:nvPr/>
          </p:nvSpPr>
          <p:spPr>
            <a:xfrm>
              <a:off x="17746367" y="2012508"/>
              <a:ext cx="541633" cy="20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FE86AA21-151C-594A-5174-249EC75C138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735FF694-1230-A55F-37D6-A858BB710062}"/>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A7FD1DC0-D23A-EE24-5D71-E30EB9389FB0}"/>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10" name="Picture 9" descr="A black text on a white background&#10;&#10;Description automatically generated">
            <a:extLst>
              <a:ext uri="{FF2B5EF4-FFF2-40B4-BE49-F238E27FC236}">
                <a16:creationId xmlns:a16="http://schemas.microsoft.com/office/drawing/2014/main" id="{9E22BBC9-9345-907D-D3DD-8F96CA69DA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339481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E0EBFA5-985B-3EAE-DE44-D730C006CF9B}"/>
              </a:ext>
            </a:extLst>
          </p:cNvPr>
          <p:cNvGrpSpPr/>
          <p:nvPr/>
        </p:nvGrpSpPr>
        <p:grpSpPr>
          <a:xfrm>
            <a:off x="4358312" y="1837584"/>
            <a:ext cx="3383280" cy="3108960"/>
            <a:chOff x="946196" y="3278379"/>
            <a:chExt cx="3780000" cy="6208521"/>
          </a:xfrm>
        </p:grpSpPr>
        <p:sp>
          <p:nvSpPr>
            <p:cNvPr id="3" name="Freeform 4">
              <a:extLst>
                <a:ext uri="{FF2B5EF4-FFF2-40B4-BE49-F238E27FC236}">
                  <a16:creationId xmlns:a16="http://schemas.microsoft.com/office/drawing/2014/main" id="{23F19297-EA8B-93B4-7DB4-88FB302F2F32}"/>
                </a:ext>
              </a:extLst>
            </p:cNvPr>
            <p:cNvSpPr/>
            <p:nvPr/>
          </p:nvSpPr>
          <p:spPr>
            <a:xfrm>
              <a:off x="946196" y="3278379"/>
              <a:ext cx="3780000" cy="6208521"/>
            </a:xfrm>
            <a:prstGeom prst="roundRect">
              <a:avLst>
                <a:gd name="adj" fmla="val 5815"/>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11" name="TextBox 31">
              <a:extLst>
                <a:ext uri="{FF2B5EF4-FFF2-40B4-BE49-F238E27FC236}">
                  <a16:creationId xmlns:a16="http://schemas.microsoft.com/office/drawing/2014/main" id="{3B38DE2B-3CE9-2561-FD37-6ACDC4B60A44}"/>
                </a:ext>
              </a:extLst>
            </p:cNvPr>
            <p:cNvSpPr txBox="1"/>
            <p:nvPr/>
          </p:nvSpPr>
          <p:spPr>
            <a:xfrm>
              <a:off x="1293243" y="6240307"/>
              <a:ext cx="3085905" cy="659184"/>
            </a:xfrm>
            <a:prstGeom prst="roundRect">
              <a:avLst/>
            </a:prstGeom>
          </p:spPr>
          <p:txBody>
            <a:bodyPr lIns="0" tIns="0" rIns="0" bIns="0" rtlCol="0" anchor="t">
              <a:spAutoFit/>
            </a:bodyPr>
            <a:lstStyle/>
            <a:p>
              <a:pPr algn="ctr">
                <a:lnSpc>
                  <a:spcPts val="2247"/>
                </a:lnSpc>
              </a:pPr>
              <a:r>
                <a:rPr lang="en-US" sz="2415" dirty="0" err="1">
                  <a:solidFill>
                    <a:srgbClr val="487307"/>
                  </a:solidFill>
                  <a:latin typeface="Poppins" panose="00000500000000000000" pitchFamily="2" charset="0"/>
                  <a:ea typeface="Garet Bold"/>
                  <a:cs typeface="Poppins" panose="00000500000000000000" pitchFamily="2" charset="0"/>
                  <a:sym typeface="Garet Bold"/>
                </a:rPr>
                <a:t>Evaluación</a:t>
              </a:r>
              <a:r>
                <a:rPr lang="en-US" sz="2415" dirty="0">
                  <a:solidFill>
                    <a:srgbClr val="487307"/>
                  </a:solidFill>
                  <a:latin typeface="Poppins" panose="00000500000000000000" pitchFamily="2" charset="0"/>
                  <a:ea typeface="Garet Bold"/>
                  <a:cs typeface="Poppins" panose="00000500000000000000" pitchFamily="2" charset="0"/>
                  <a:sym typeface="Garet Bold"/>
                </a:rPr>
                <a:t> (E)</a:t>
              </a:r>
            </a:p>
          </p:txBody>
        </p:sp>
        <p:sp>
          <p:nvSpPr>
            <p:cNvPr id="14" name="TextBox 33">
              <a:extLst>
                <a:ext uri="{FF2B5EF4-FFF2-40B4-BE49-F238E27FC236}">
                  <a16:creationId xmlns:a16="http://schemas.microsoft.com/office/drawing/2014/main" id="{23E6E642-FC14-676E-D2B1-0F801754131E}"/>
                </a:ext>
              </a:extLst>
            </p:cNvPr>
            <p:cNvSpPr txBox="1"/>
            <p:nvPr/>
          </p:nvSpPr>
          <p:spPr>
            <a:xfrm>
              <a:off x="1070907" y="7431971"/>
              <a:ext cx="3655289" cy="1373616"/>
            </a:xfrm>
            <a:prstGeom prst="roundRect">
              <a:avLst/>
            </a:prstGeom>
          </p:spPr>
          <p:txBody>
            <a:bodyPr wrap="square" lIns="0" tIns="0" rIns="0" bIns="0" rtlCol="0" anchor="t">
              <a:spAutoFit/>
            </a:bodyPr>
            <a:lstStyle/>
            <a:p>
              <a:pPr algn="ctr">
                <a:lnSpc>
                  <a:spcPts val="1606"/>
                </a:lnSpc>
              </a:pPr>
              <a:r>
                <a:rPr lang="es-ES" sz="1600" kern="0" dirty="0">
                  <a:latin typeface="Poppins" panose="00000500000000000000" pitchFamily="2" charset="0"/>
                  <a:ea typeface="Calibri" panose="020F0502020204030204" pitchFamily="34" charset="0"/>
                  <a:cs typeface="Poppins" panose="00000500000000000000" pitchFamily="2" charset="0"/>
                </a:rPr>
                <a:t>Análisis más profundo y objetivo de los logros de sus actividades o programas</a:t>
              </a:r>
              <a:r>
                <a:rPr lang="en-GB" sz="1600" kern="0" dirty="0">
                  <a:effectLst/>
                  <a:latin typeface="Poppins" panose="00000500000000000000" pitchFamily="2" charset="0"/>
                  <a:ea typeface="Calibri" panose="020F0502020204030204" pitchFamily="34" charset="0"/>
                  <a:cs typeface="Poppins" panose="00000500000000000000" pitchFamily="2" charset="0"/>
                </a:rPr>
                <a:t>.</a:t>
              </a:r>
              <a:endParaRPr lang="en-US" sz="1400" dirty="0">
                <a:latin typeface="Poppins" panose="00000500000000000000" pitchFamily="2" charset="0"/>
                <a:ea typeface="Garet"/>
                <a:cs typeface="Poppins" panose="00000500000000000000" pitchFamily="2" charset="0"/>
                <a:sym typeface="Garet"/>
              </a:endParaRPr>
            </a:p>
          </p:txBody>
        </p:sp>
      </p:grpSp>
      <p:grpSp>
        <p:nvGrpSpPr>
          <p:cNvPr id="42" name="Group 41">
            <a:extLst>
              <a:ext uri="{FF2B5EF4-FFF2-40B4-BE49-F238E27FC236}">
                <a16:creationId xmlns:a16="http://schemas.microsoft.com/office/drawing/2014/main" id="{C3F77D3A-609A-A86F-6B89-9D3ABB2CEB75}"/>
              </a:ext>
            </a:extLst>
          </p:cNvPr>
          <p:cNvGrpSpPr/>
          <p:nvPr/>
        </p:nvGrpSpPr>
        <p:grpSpPr>
          <a:xfrm>
            <a:off x="7990509" y="1837584"/>
            <a:ext cx="3383280" cy="3108960"/>
            <a:chOff x="5022421" y="3278378"/>
            <a:chExt cx="3780000" cy="6208522"/>
          </a:xfrm>
        </p:grpSpPr>
        <p:sp>
          <p:nvSpPr>
            <p:cNvPr id="19" name="Freeform 4">
              <a:extLst>
                <a:ext uri="{FF2B5EF4-FFF2-40B4-BE49-F238E27FC236}">
                  <a16:creationId xmlns:a16="http://schemas.microsoft.com/office/drawing/2014/main" id="{AC64BF29-C04B-1146-03DC-A170FEC3049D}"/>
                </a:ext>
              </a:extLst>
            </p:cNvPr>
            <p:cNvSpPr/>
            <p:nvPr/>
          </p:nvSpPr>
          <p:spPr>
            <a:xfrm>
              <a:off x="5022421" y="3278378"/>
              <a:ext cx="3780000" cy="6208522"/>
            </a:xfrm>
            <a:prstGeom prst="roundRect">
              <a:avLst>
                <a:gd name="adj" fmla="val 5462"/>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22" name="TextBox 31">
              <a:extLst>
                <a:ext uri="{FF2B5EF4-FFF2-40B4-BE49-F238E27FC236}">
                  <a16:creationId xmlns:a16="http://schemas.microsoft.com/office/drawing/2014/main" id="{4C138C97-0BD2-8573-5EB2-6E82E6648C77}"/>
                </a:ext>
              </a:extLst>
            </p:cNvPr>
            <p:cNvSpPr txBox="1"/>
            <p:nvPr/>
          </p:nvSpPr>
          <p:spPr>
            <a:xfrm>
              <a:off x="5333302" y="6240306"/>
              <a:ext cx="3257921" cy="659184"/>
            </a:xfrm>
            <a:prstGeom prst="roundRect">
              <a:avLst/>
            </a:prstGeom>
          </p:spPr>
          <p:txBody>
            <a:bodyPr wrap="square" lIns="0" tIns="0" rIns="0" bIns="0" rtlCol="0" anchor="t">
              <a:spAutoFit/>
            </a:bodyPr>
            <a:lstStyle/>
            <a:p>
              <a:pPr algn="ctr">
                <a:lnSpc>
                  <a:spcPts val="2247"/>
                </a:lnSpc>
              </a:pPr>
              <a:r>
                <a:rPr lang="en-US" sz="2415" dirty="0" err="1">
                  <a:solidFill>
                    <a:srgbClr val="487307"/>
                  </a:solidFill>
                  <a:latin typeface="Poppins" panose="00000500000000000000" pitchFamily="2" charset="0"/>
                  <a:ea typeface="Garet Bold"/>
                  <a:cs typeface="Poppins" panose="00000500000000000000" pitchFamily="2" charset="0"/>
                  <a:sym typeface="Garet Bold"/>
                </a:rPr>
                <a:t>Aprendizaje</a:t>
              </a:r>
              <a:r>
                <a:rPr lang="en-US" sz="2415" dirty="0">
                  <a:solidFill>
                    <a:srgbClr val="487307"/>
                  </a:solidFill>
                  <a:latin typeface="Poppins" panose="00000500000000000000" pitchFamily="2" charset="0"/>
                  <a:ea typeface="Garet Bold"/>
                  <a:cs typeface="Poppins" panose="00000500000000000000" pitchFamily="2" charset="0"/>
                  <a:sym typeface="Garet Bold"/>
                </a:rPr>
                <a:t> (L)</a:t>
              </a:r>
            </a:p>
          </p:txBody>
        </p:sp>
        <p:sp>
          <p:nvSpPr>
            <p:cNvPr id="23" name="TextBox 33">
              <a:extLst>
                <a:ext uri="{FF2B5EF4-FFF2-40B4-BE49-F238E27FC236}">
                  <a16:creationId xmlns:a16="http://schemas.microsoft.com/office/drawing/2014/main" id="{270499D5-3E00-A52A-DBB8-69E2BAFB8728}"/>
                </a:ext>
              </a:extLst>
            </p:cNvPr>
            <p:cNvSpPr txBox="1"/>
            <p:nvPr/>
          </p:nvSpPr>
          <p:spPr>
            <a:xfrm>
              <a:off x="5214339" y="7417858"/>
              <a:ext cx="3376883" cy="1842822"/>
            </a:xfrm>
            <a:prstGeom prst="roundRect">
              <a:avLst/>
            </a:prstGeom>
          </p:spPr>
          <p:txBody>
            <a:bodyPr wrap="square" lIns="0" tIns="0" rIns="0" bIns="0" rtlCol="0" anchor="t">
              <a:spAutoFit/>
            </a:bodyPr>
            <a:lstStyle/>
            <a:p>
              <a:pPr algn="ctr">
                <a:lnSpc>
                  <a:spcPts val="1606"/>
                </a:lnSpc>
              </a:pPr>
              <a:r>
                <a:rPr lang="es-ES" sz="1600" kern="0" dirty="0">
                  <a:latin typeface="Poppins" panose="00000500000000000000" pitchFamily="2" charset="0"/>
                  <a:ea typeface="Calibri" panose="020F0502020204030204" pitchFamily="34" charset="0"/>
                  <a:cs typeface="Poppins" panose="00000500000000000000" pitchFamily="2" charset="0"/>
                </a:rPr>
                <a:t>Traducir los hallazgos de M y E en conocimiento para mejorar y/o desarrollar nuevas actividades.</a:t>
              </a:r>
              <a:endParaRPr lang="en-US" sz="1400" dirty="0">
                <a:latin typeface="Poppins" panose="00000500000000000000" pitchFamily="2" charset="0"/>
                <a:ea typeface="Garet"/>
                <a:cs typeface="Poppins" panose="00000500000000000000" pitchFamily="2" charset="0"/>
                <a:sym typeface="Garet"/>
              </a:endParaRPr>
            </a:p>
          </p:txBody>
        </p:sp>
      </p:grpSp>
      <p:grpSp>
        <p:nvGrpSpPr>
          <p:cNvPr id="43" name="Group 42">
            <a:extLst>
              <a:ext uri="{FF2B5EF4-FFF2-40B4-BE49-F238E27FC236}">
                <a16:creationId xmlns:a16="http://schemas.microsoft.com/office/drawing/2014/main" id="{8A8C83DD-0339-6F02-46CF-AC39AA8FC2E5}"/>
              </a:ext>
            </a:extLst>
          </p:cNvPr>
          <p:cNvGrpSpPr/>
          <p:nvPr/>
        </p:nvGrpSpPr>
        <p:grpSpPr>
          <a:xfrm>
            <a:off x="710875" y="1837584"/>
            <a:ext cx="3383280" cy="3108960"/>
            <a:chOff x="9099070" y="3278378"/>
            <a:chExt cx="3780000" cy="4543635"/>
          </a:xfrm>
        </p:grpSpPr>
        <p:sp>
          <p:nvSpPr>
            <p:cNvPr id="25" name="Freeform 4">
              <a:extLst>
                <a:ext uri="{FF2B5EF4-FFF2-40B4-BE49-F238E27FC236}">
                  <a16:creationId xmlns:a16="http://schemas.microsoft.com/office/drawing/2014/main" id="{0029A00C-FB46-E789-2353-B322F247C298}"/>
                </a:ext>
              </a:extLst>
            </p:cNvPr>
            <p:cNvSpPr/>
            <p:nvPr/>
          </p:nvSpPr>
          <p:spPr>
            <a:xfrm>
              <a:off x="9099070" y="3278378"/>
              <a:ext cx="3780000" cy="4543635"/>
            </a:xfrm>
            <a:prstGeom prst="roundRect">
              <a:avLst>
                <a:gd name="adj" fmla="val 7213"/>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30" name="TextBox 31">
              <a:extLst>
                <a:ext uri="{FF2B5EF4-FFF2-40B4-BE49-F238E27FC236}">
                  <a16:creationId xmlns:a16="http://schemas.microsoft.com/office/drawing/2014/main" id="{0609E48C-E29F-59D0-9346-DA3F7553F05E}"/>
                </a:ext>
              </a:extLst>
            </p:cNvPr>
            <p:cNvSpPr txBox="1"/>
            <p:nvPr/>
          </p:nvSpPr>
          <p:spPr>
            <a:xfrm>
              <a:off x="9446117" y="5395372"/>
              <a:ext cx="3085905" cy="486836"/>
            </a:xfrm>
            <a:prstGeom prst="roundRect">
              <a:avLst/>
            </a:prstGeom>
          </p:spPr>
          <p:txBody>
            <a:bodyPr lIns="0" tIns="0" rIns="0" bIns="0" rtlCol="0" anchor="t">
              <a:spAutoFit/>
            </a:bodyPr>
            <a:lstStyle/>
            <a:p>
              <a:pPr algn="ctr">
                <a:lnSpc>
                  <a:spcPts val="2247"/>
                </a:lnSpc>
              </a:pPr>
              <a:r>
                <a:rPr lang="en-US" sz="2415" dirty="0" err="1">
                  <a:solidFill>
                    <a:srgbClr val="487307"/>
                  </a:solidFill>
                  <a:latin typeface="Poppins" panose="00000500000000000000" pitchFamily="2" charset="0"/>
                  <a:ea typeface="Garet Bold"/>
                  <a:cs typeface="Poppins" panose="00000500000000000000" pitchFamily="2" charset="0"/>
                  <a:sym typeface="Garet Bold"/>
                </a:rPr>
                <a:t>Monitoreo</a:t>
              </a:r>
              <a:r>
                <a:rPr lang="en-US" sz="2415" dirty="0">
                  <a:solidFill>
                    <a:srgbClr val="487307"/>
                  </a:solidFill>
                  <a:latin typeface="Poppins" panose="00000500000000000000" pitchFamily="2" charset="0"/>
                  <a:ea typeface="Garet Bold"/>
                  <a:cs typeface="Poppins" panose="00000500000000000000" pitchFamily="2" charset="0"/>
                  <a:sym typeface="Garet Bold"/>
                </a:rPr>
                <a:t> (M)</a:t>
              </a:r>
            </a:p>
          </p:txBody>
        </p:sp>
        <p:sp>
          <p:nvSpPr>
            <p:cNvPr id="31" name="TextBox 33">
              <a:extLst>
                <a:ext uri="{FF2B5EF4-FFF2-40B4-BE49-F238E27FC236}">
                  <a16:creationId xmlns:a16="http://schemas.microsoft.com/office/drawing/2014/main" id="{D23B011C-5293-1724-00A0-DD09E955581B}"/>
                </a:ext>
              </a:extLst>
            </p:cNvPr>
            <p:cNvSpPr txBox="1"/>
            <p:nvPr/>
          </p:nvSpPr>
          <p:spPr>
            <a:xfrm>
              <a:off x="9395682" y="6307809"/>
              <a:ext cx="3186776" cy="1337036"/>
            </a:xfrm>
            <a:prstGeom prst="roundRect">
              <a:avLst/>
            </a:prstGeom>
          </p:spPr>
          <p:txBody>
            <a:bodyPr wrap="square" lIns="0" tIns="0" rIns="0" bIns="0" rtlCol="0" anchor="t">
              <a:spAutoFit/>
            </a:bodyPr>
            <a:lstStyle/>
            <a:p>
              <a:pPr algn="ctr">
                <a:lnSpc>
                  <a:spcPts val="1606"/>
                </a:lnSpc>
              </a:pPr>
              <a:r>
                <a:rPr lang="es-ES" sz="1600" kern="0" dirty="0">
                  <a:latin typeface="Poppins" panose="00000500000000000000" pitchFamily="2" charset="0"/>
                  <a:ea typeface="Calibri" panose="020F0502020204030204" pitchFamily="34" charset="0"/>
                  <a:cs typeface="Poppins" panose="00000500000000000000" pitchFamily="2" charset="0"/>
                </a:rPr>
                <a:t>Evaluación continua de la(s) actividad(es) implementada(s) por su empresa.</a:t>
              </a:r>
              <a:endParaRPr lang="en-US" sz="1400" dirty="0">
                <a:latin typeface="Poppins" panose="00000500000000000000" pitchFamily="2" charset="0"/>
                <a:ea typeface="Garet"/>
                <a:cs typeface="Poppins" panose="00000500000000000000" pitchFamily="2" charset="0"/>
                <a:sym typeface="Garet"/>
              </a:endParaRPr>
            </a:p>
          </p:txBody>
        </p:sp>
      </p:grpSp>
      <p:sp>
        <p:nvSpPr>
          <p:cNvPr id="9" name="Title 1">
            <a:extLst>
              <a:ext uri="{FF2B5EF4-FFF2-40B4-BE49-F238E27FC236}">
                <a16:creationId xmlns:a16="http://schemas.microsoft.com/office/drawing/2014/main" id="{27BE8720-C4BA-0D40-201D-A546313379FB}"/>
              </a:ext>
            </a:extLst>
          </p:cNvPr>
          <p:cNvSpPr txBox="1">
            <a:spLocks/>
          </p:cNvSpPr>
          <p:nvPr/>
        </p:nvSpPr>
        <p:spPr>
          <a:xfrm>
            <a:off x="159026" y="1299607"/>
            <a:ext cx="11194774" cy="431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latin typeface="Poppins" panose="00000500000000000000" pitchFamily="2" charset="0"/>
                <a:cs typeface="Poppins" panose="00000500000000000000" pitchFamily="2" charset="0"/>
              </a:rPr>
              <a:t>Cada componente tiene un propósito diferente:</a:t>
            </a:r>
            <a:endParaRPr lang="en-US" sz="2400" dirty="0">
              <a:latin typeface="Poppins" panose="00000500000000000000" pitchFamily="2" charset="0"/>
              <a:cs typeface="Poppins" panose="00000500000000000000" pitchFamily="2" charset="0"/>
            </a:endParaRPr>
          </a:p>
        </p:txBody>
      </p:sp>
      <p:sp>
        <p:nvSpPr>
          <p:cNvPr id="47" name="Freeform 4">
            <a:extLst>
              <a:ext uri="{FF2B5EF4-FFF2-40B4-BE49-F238E27FC236}">
                <a16:creationId xmlns:a16="http://schemas.microsoft.com/office/drawing/2014/main" id="{01F19B75-769E-9A0D-E792-55A20BF49B2C}"/>
              </a:ext>
            </a:extLst>
          </p:cNvPr>
          <p:cNvSpPr/>
          <p:nvPr/>
        </p:nvSpPr>
        <p:spPr>
          <a:xfrm>
            <a:off x="710875" y="5204751"/>
            <a:ext cx="3383280" cy="1411947"/>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lnSpc>
                <a:spcPts val="2100"/>
              </a:lnSpc>
            </a:pPr>
            <a:r>
              <a:rPr lang="es-ES" sz="1600" i="1" kern="0" dirty="0">
                <a:latin typeface="Poppins" panose="00000500000000000000" pitchFamily="2" charset="0"/>
                <a:ea typeface="Calibri" panose="020F0502020204030204" pitchFamily="34" charset="0"/>
                <a:cs typeface="Poppins" panose="00000500000000000000" pitchFamily="2" charset="0"/>
              </a:rPr>
              <a:t>"¿Cómo saber que sus actividades se están llevando a cabo de la manera que las planearon?"</a:t>
            </a:r>
            <a:endParaRPr lang="en-US" sz="1600" i="1" dirty="0">
              <a:latin typeface="Poppins" panose="00000500000000000000" pitchFamily="2" charset="0"/>
              <a:cs typeface="Poppins" panose="00000500000000000000" pitchFamily="2" charset="0"/>
            </a:endParaRPr>
          </a:p>
        </p:txBody>
      </p:sp>
      <p:sp>
        <p:nvSpPr>
          <p:cNvPr id="48" name="Freeform 4">
            <a:extLst>
              <a:ext uri="{FF2B5EF4-FFF2-40B4-BE49-F238E27FC236}">
                <a16:creationId xmlns:a16="http://schemas.microsoft.com/office/drawing/2014/main" id="{9417288C-A85E-4BE4-CF6E-FA64E638C244}"/>
              </a:ext>
            </a:extLst>
          </p:cNvPr>
          <p:cNvSpPr/>
          <p:nvPr/>
        </p:nvSpPr>
        <p:spPr>
          <a:xfrm>
            <a:off x="4358312" y="5213186"/>
            <a:ext cx="3383280" cy="1403513"/>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r>
              <a:rPr lang="es-ES" sz="1600" i="1" kern="0" dirty="0">
                <a:latin typeface="Poppins" panose="00000500000000000000" pitchFamily="2" charset="0"/>
                <a:ea typeface="Calibri" panose="020F0502020204030204" pitchFamily="34" charset="0"/>
                <a:cs typeface="Poppins" panose="00000500000000000000" pitchFamily="2" charset="0"/>
              </a:rPr>
              <a:t>"¿Sus intervenciones están contribuyendo a los objetivos de resiliencia y sostenibilidad de su empresa?"</a:t>
            </a:r>
            <a:endParaRPr lang="en-US" sz="1600" i="1" dirty="0">
              <a:latin typeface="Poppins" panose="00000500000000000000" pitchFamily="2" charset="0"/>
              <a:cs typeface="Poppins" panose="00000500000000000000" pitchFamily="2" charset="0"/>
            </a:endParaRPr>
          </a:p>
        </p:txBody>
      </p:sp>
      <p:sp>
        <p:nvSpPr>
          <p:cNvPr id="49" name="Freeform 4">
            <a:extLst>
              <a:ext uri="{FF2B5EF4-FFF2-40B4-BE49-F238E27FC236}">
                <a16:creationId xmlns:a16="http://schemas.microsoft.com/office/drawing/2014/main" id="{A38E46D3-D017-5AC2-1FF6-26E81BFAEE4C}"/>
              </a:ext>
            </a:extLst>
          </p:cNvPr>
          <p:cNvSpPr/>
          <p:nvPr/>
        </p:nvSpPr>
        <p:spPr>
          <a:xfrm>
            <a:off x="8005749" y="5204751"/>
            <a:ext cx="3383280" cy="1411948"/>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r>
              <a:rPr lang="en-GB" sz="1600" i="1" kern="0" dirty="0">
                <a:effectLst/>
                <a:latin typeface="Poppins" panose="00000500000000000000" pitchFamily="2" charset="0"/>
                <a:ea typeface="Calibri" panose="020F0502020204030204" pitchFamily="34" charset="0"/>
                <a:cs typeface="Poppins" panose="00000500000000000000" pitchFamily="2" charset="0"/>
              </a:rPr>
              <a:t>“</a:t>
            </a:r>
            <a:r>
              <a:rPr lang="es-ES" sz="1600" i="1" kern="0" dirty="0">
                <a:latin typeface="Poppins" panose="00000500000000000000" pitchFamily="2" charset="0"/>
                <a:ea typeface="Calibri" panose="020F0502020204030204" pitchFamily="34" charset="0"/>
                <a:cs typeface="Poppins" panose="00000500000000000000" pitchFamily="2" charset="0"/>
              </a:rPr>
              <a:t>¿Qué y cómo debería mejorar su empresa en función de la nueva información disponible?"</a:t>
            </a:r>
            <a:endParaRPr lang="en-US" sz="1600" i="1" kern="0" dirty="0">
              <a:latin typeface="Poppins" panose="00000500000000000000" pitchFamily="2" charset="0"/>
              <a:ea typeface="Calibri" panose="020F0502020204030204" pitchFamily="34" charset="0"/>
              <a:cs typeface="Poppins" panose="00000500000000000000" pitchFamily="2" charset="0"/>
            </a:endParaRPr>
          </a:p>
        </p:txBody>
      </p:sp>
      <p:pic>
        <p:nvPicPr>
          <p:cNvPr id="51" name="Picture 50">
            <a:extLst>
              <a:ext uri="{FF2B5EF4-FFF2-40B4-BE49-F238E27FC236}">
                <a16:creationId xmlns:a16="http://schemas.microsoft.com/office/drawing/2014/main" id="{0F20F2C1-FE63-FDA3-8D3F-2DB8DE972116}"/>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661717" y="2071965"/>
            <a:ext cx="1298231" cy="1034933"/>
          </a:xfrm>
          <a:prstGeom prst="rect">
            <a:avLst/>
          </a:prstGeom>
        </p:spPr>
      </p:pic>
      <p:pic>
        <p:nvPicPr>
          <p:cNvPr id="53" name="Picture 52">
            <a:extLst>
              <a:ext uri="{FF2B5EF4-FFF2-40B4-BE49-F238E27FC236}">
                <a16:creationId xmlns:a16="http://schemas.microsoft.com/office/drawing/2014/main" id="{5F899AA1-7226-B73D-6486-87DD3D697D8C}"/>
              </a:ext>
            </a:extLst>
          </p:cNvPr>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557318" y="2197156"/>
            <a:ext cx="822713" cy="909742"/>
          </a:xfrm>
          <a:prstGeom prst="rect">
            <a:avLst/>
          </a:prstGeom>
        </p:spPr>
      </p:pic>
      <p:pic>
        <p:nvPicPr>
          <p:cNvPr id="55" name="Picture 54">
            <a:extLst>
              <a:ext uri="{FF2B5EF4-FFF2-40B4-BE49-F238E27FC236}">
                <a16:creationId xmlns:a16="http://schemas.microsoft.com/office/drawing/2014/main" id="{C14C3BF4-854B-E52C-B054-F0AF6422333F}"/>
              </a:ext>
            </a:extLst>
          </p:cNvPr>
          <p:cNvPicPr>
            <a:picLocks noChangeAspect="1"/>
          </p:cNvPicPr>
          <p:nvPr/>
        </p:nvPicPr>
        <p:blipFill rotWithShape="1">
          <a:blip r:embed="rId5"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9254744" y="2197156"/>
            <a:ext cx="885289" cy="930338"/>
          </a:xfrm>
          <a:prstGeom prst="rect">
            <a:avLst/>
          </a:prstGeom>
        </p:spPr>
      </p:pic>
      <p:pic>
        <p:nvPicPr>
          <p:cNvPr id="63" name="Picture 62" descr="A black and orange background&#10;&#10;Description automatically generated">
            <a:extLst>
              <a:ext uri="{FF2B5EF4-FFF2-40B4-BE49-F238E27FC236}">
                <a16:creationId xmlns:a16="http://schemas.microsoft.com/office/drawing/2014/main" id="{D331CEEB-B3A0-CBD4-8C73-DBF31DDA2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 name="Group 1">
            <a:extLst>
              <a:ext uri="{FF2B5EF4-FFF2-40B4-BE49-F238E27FC236}">
                <a16:creationId xmlns:a16="http://schemas.microsoft.com/office/drawing/2014/main" id="{3723D6F8-C0F5-974A-F01A-7238F65CD359}"/>
              </a:ext>
            </a:extLst>
          </p:cNvPr>
          <p:cNvGrpSpPr/>
          <p:nvPr/>
        </p:nvGrpSpPr>
        <p:grpSpPr>
          <a:xfrm>
            <a:off x="12006024" y="-2"/>
            <a:ext cx="182880" cy="6858000"/>
            <a:chOff x="17746367" y="0"/>
            <a:chExt cx="541633" cy="8191500"/>
          </a:xfrm>
        </p:grpSpPr>
        <p:sp>
          <p:nvSpPr>
            <p:cNvPr id="4" name="Rectangle 3">
              <a:extLst>
                <a:ext uri="{FF2B5EF4-FFF2-40B4-BE49-F238E27FC236}">
                  <a16:creationId xmlns:a16="http://schemas.microsoft.com/office/drawing/2014/main" id="{86B0C40B-FBBF-C6AB-253D-EE907E0C2370}"/>
                </a:ext>
              </a:extLst>
            </p:cNvPr>
            <p:cNvSpPr/>
            <p:nvPr/>
          </p:nvSpPr>
          <p:spPr>
            <a:xfrm>
              <a:off x="17746367" y="2012508"/>
              <a:ext cx="541633" cy="20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1</a:t>
              </a:r>
            </a:p>
          </p:txBody>
        </p:sp>
        <p:sp>
          <p:nvSpPr>
            <p:cNvPr id="5" name="Rectangle 4">
              <a:extLst>
                <a:ext uri="{FF2B5EF4-FFF2-40B4-BE49-F238E27FC236}">
                  <a16:creationId xmlns:a16="http://schemas.microsoft.com/office/drawing/2014/main" id="{B20B240D-AA64-0989-9616-A955B48E9113}"/>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6" name="Rectangle 5">
              <a:extLst>
                <a:ext uri="{FF2B5EF4-FFF2-40B4-BE49-F238E27FC236}">
                  <a16:creationId xmlns:a16="http://schemas.microsoft.com/office/drawing/2014/main" id="{89C1B46F-2A86-3654-C351-3CABCE3CAC20}"/>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7" name="Rectangle 6">
              <a:extLst>
                <a:ext uri="{FF2B5EF4-FFF2-40B4-BE49-F238E27FC236}">
                  <a16:creationId xmlns:a16="http://schemas.microsoft.com/office/drawing/2014/main" id="{73C192FB-1197-3BEB-1A47-161F8393C3FA}"/>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pic>
        <p:nvPicPr>
          <p:cNvPr id="8" name="Picture 7" descr="A black text on a white background&#10;&#10;Description automatically generated">
            <a:extLst>
              <a:ext uri="{FF2B5EF4-FFF2-40B4-BE49-F238E27FC236}">
                <a16:creationId xmlns:a16="http://schemas.microsoft.com/office/drawing/2014/main" id="{F168464A-6990-93D3-61F4-DE2DFC9901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263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vocado 'Hass'">
            <a:extLst>
              <a:ext uri="{FF2B5EF4-FFF2-40B4-BE49-F238E27FC236}">
                <a16:creationId xmlns:a16="http://schemas.microsoft.com/office/drawing/2014/main" id="{B637C604-4205-30EB-0930-C58D4F32D2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404552" y="3091928"/>
            <a:ext cx="11495899" cy="2387600"/>
          </a:xfrm>
        </p:spPr>
        <p:txBody>
          <a:bodyPr vert="horz" lIns="91440" tIns="45720" rIns="91440" bIns="45720" rtlCol="0" anchor="b">
            <a:noAutofit/>
          </a:bodyPr>
          <a:lstStyle/>
          <a:p>
            <a:r>
              <a:rPr lang="es-ES" sz="5000" dirty="0">
                <a:solidFill>
                  <a:schemeClr val="bg1"/>
                </a:solidFill>
                <a:latin typeface="Poppins" panose="00000500000000000000" pitchFamily="2" charset="0"/>
                <a:cs typeface="Poppins" panose="00000500000000000000" pitchFamily="2" charset="0"/>
              </a:rPr>
              <a:t>Parte 2. </a:t>
            </a:r>
            <a:br>
              <a:rPr lang="es-ES" sz="5000" dirty="0">
                <a:solidFill>
                  <a:schemeClr val="bg1"/>
                </a:solidFill>
                <a:latin typeface="Poppins" panose="00000500000000000000" pitchFamily="2" charset="0"/>
                <a:cs typeface="Poppins" panose="00000500000000000000" pitchFamily="2" charset="0"/>
              </a:rPr>
            </a:br>
            <a:r>
              <a:rPr lang="es-ES" sz="5000" dirty="0">
                <a:solidFill>
                  <a:schemeClr val="bg1"/>
                </a:solidFill>
                <a:latin typeface="Poppins" panose="00000500000000000000" pitchFamily="2" charset="0"/>
                <a:cs typeface="Poppins" panose="00000500000000000000" pitchFamily="2" charset="0"/>
              </a:rPr>
              <a:t>¿Por qué es importante el MEL para la resiliencia y sostenibilidad de las empresas de frutas tropicales?</a:t>
            </a:r>
            <a:endParaRPr lang="en-US" sz="5000" dirty="0">
              <a:solidFill>
                <a:schemeClr val="bg1"/>
              </a:solidFill>
              <a:latin typeface="Poppins" panose="00000500000000000000" pitchFamily="2" charset="0"/>
              <a:cs typeface="Poppins" panose="00000500000000000000" pitchFamily="2" charset="0"/>
            </a:endParaRPr>
          </a:p>
        </p:txBody>
      </p:sp>
      <p:sp>
        <p:nvSpPr>
          <p:cNvPr id="1037" name="Rectangle: Rounded Corners 103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text&#10;&#10;Description automatically generated">
            <a:extLst>
              <a:ext uri="{FF2B5EF4-FFF2-40B4-BE49-F238E27FC236}">
                <a16:creationId xmlns:a16="http://schemas.microsoft.com/office/drawing/2014/main" id="{9C3732D1-7A8E-5B5A-3676-1221F4286596}"/>
              </a:ext>
            </a:extLst>
          </p:cNvPr>
          <p:cNvPicPr>
            <a:picLocks noChangeAspect="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0" y="19456"/>
            <a:ext cx="5395093" cy="1327730"/>
          </a:xfrm>
          <a:prstGeom prst="rect">
            <a:avLst/>
          </a:prstGeom>
        </p:spPr>
      </p:pic>
      <p:pic>
        <p:nvPicPr>
          <p:cNvPr id="4" name="Picture 3" descr="A black and orange background&#10;&#10;Description automatically generated">
            <a:extLst>
              <a:ext uri="{FF2B5EF4-FFF2-40B4-BE49-F238E27FC236}">
                <a16:creationId xmlns:a16="http://schemas.microsoft.com/office/drawing/2014/main" id="{0C01D9C0-A52A-3289-B688-3CF5D7FFB1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5210" y="0"/>
            <a:ext cx="2246790" cy="2222500"/>
          </a:xfrm>
          <a:prstGeom prst="rect">
            <a:avLst/>
          </a:prstGeom>
        </p:spPr>
      </p:pic>
    </p:spTree>
    <p:extLst>
      <p:ext uri="{BB962C8B-B14F-4D97-AF65-F5344CB8AC3E}">
        <p14:creationId xmlns:p14="http://schemas.microsoft.com/office/powerpoint/2010/main" val="392674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DEC01A89-7B50-9BB5-2972-9FA9D55DE883}"/>
              </a:ext>
            </a:extLst>
          </p:cNvPr>
          <p:cNvSpPr/>
          <p:nvPr/>
        </p:nvSpPr>
        <p:spPr>
          <a:xfrm>
            <a:off x="0" y="2381104"/>
            <a:ext cx="12192000" cy="4476896"/>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EB6ACE7E-4722-BD92-85BE-5BC21DF02D43}"/>
              </a:ext>
            </a:extLst>
          </p:cNvPr>
          <p:cNvSpPr>
            <a:spLocks noGrp="1"/>
          </p:cNvSpPr>
          <p:nvPr>
            <p:ph type="title"/>
          </p:nvPr>
        </p:nvSpPr>
        <p:spPr>
          <a:xfrm>
            <a:off x="5747657" y="1542440"/>
            <a:ext cx="6061165" cy="825412"/>
          </a:xfrm>
        </p:spPr>
        <p:txBody>
          <a:bodyPr>
            <a:noAutofit/>
          </a:bodyPr>
          <a:lstStyle/>
          <a:p>
            <a:r>
              <a:rPr lang="en-US" sz="3000" b="1" dirty="0">
                <a:solidFill>
                  <a:srgbClr val="314C14"/>
                </a:solidFill>
                <a:latin typeface="Poppins" panose="00000500000000000000" pitchFamily="2" charset="0"/>
                <a:cs typeface="Poppins" panose="00000500000000000000" pitchFamily="2" charset="0"/>
              </a:rPr>
              <a:t>El MEL </a:t>
            </a:r>
            <a:r>
              <a:rPr lang="en-US" sz="3000" b="1" dirty="0" err="1">
                <a:solidFill>
                  <a:srgbClr val="314C14"/>
                </a:solidFill>
                <a:latin typeface="Poppins" panose="00000500000000000000" pitchFamily="2" charset="0"/>
                <a:cs typeface="Poppins" panose="00000500000000000000" pitchFamily="2" charset="0"/>
              </a:rPr>
              <a:t>ayuda</a:t>
            </a:r>
            <a:r>
              <a:rPr lang="en-US" sz="3000" b="1" dirty="0">
                <a:solidFill>
                  <a:srgbClr val="314C14"/>
                </a:solidFill>
                <a:latin typeface="Poppins" panose="00000500000000000000" pitchFamily="2" charset="0"/>
                <a:cs typeface="Poppins" panose="00000500000000000000" pitchFamily="2" charset="0"/>
              </a:rPr>
              <a:t> a:</a:t>
            </a:r>
          </a:p>
        </p:txBody>
      </p:sp>
      <p:sp>
        <p:nvSpPr>
          <p:cNvPr id="3" name="Content Placeholder 2">
            <a:extLst>
              <a:ext uri="{FF2B5EF4-FFF2-40B4-BE49-F238E27FC236}">
                <a16:creationId xmlns:a16="http://schemas.microsoft.com/office/drawing/2014/main" id="{014CC1E1-CC17-F3FD-C218-6E814D7C10C8}"/>
              </a:ext>
            </a:extLst>
          </p:cNvPr>
          <p:cNvSpPr>
            <a:spLocks noGrp="1"/>
          </p:cNvSpPr>
          <p:nvPr>
            <p:ph idx="1"/>
          </p:nvPr>
        </p:nvSpPr>
        <p:spPr>
          <a:xfrm>
            <a:off x="5747658" y="2804435"/>
            <a:ext cx="5606143" cy="3119121"/>
          </a:xfrm>
        </p:spPr>
        <p:txBody>
          <a:bodyPr>
            <a:normAutofit/>
          </a:bodyPr>
          <a:lstStyle/>
          <a:p>
            <a:r>
              <a:rPr lang="es-ES" sz="1800" kern="0" dirty="0">
                <a:latin typeface="Poppins" panose="00000500000000000000" pitchFamily="2" charset="0"/>
                <a:ea typeface="Calibri" panose="020F0502020204030204" pitchFamily="34" charset="0"/>
                <a:cs typeface="Poppins" panose="00000500000000000000" pitchFamily="2" charset="0"/>
              </a:rPr>
              <a:t>Establecer </a:t>
            </a:r>
            <a:r>
              <a:rPr lang="es-ES" sz="1800" b="1" kern="0" dirty="0">
                <a:latin typeface="Poppins" panose="00000500000000000000" pitchFamily="2" charset="0"/>
                <a:ea typeface="Calibri" panose="020F0502020204030204" pitchFamily="34" charset="0"/>
                <a:cs typeface="Poppins" panose="00000500000000000000" pitchFamily="2" charset="0"/>
              </a:rPr>
              <a:t>mecanismos y métricas </a:t>
            </a:r>
            <a:r>
              <a:rPr lang="es-ES" sz="1800" kern="0" dirty="0">
                <a:latin typeface="Poppins" panose="00000500000000000000" pitchFamily="2" charset="0"/>
                <a:ea typeface="Calibri" panose="020F0502020204030204" pitchFamily="34" charset="0"/>
                <a:cs typeface="Poppins" panose="00000500000000000000" pitchFamily="2" charset="0"/>
              </a:rPr>
              <a:t>para identificar riesgos, realizar un seguimiento del progreso y medir el impacto.
</a:t>
            </a:r>
            <a:r>
              <a:rPr lang="es-ES" sz="1800" b="1" kern="0" dirty="0">
                <a:latin typeface="Poppins" panose="00000500000000000000" pitchFamily="2" charset="0"/>
                <a:ea typeface="Calibri" panose="020F0502020204030204" pitchFamily="34" charset="0"/>
                <a:cs typeface="Poppins" panose="00000500000000000000" pitchFamily="2" charset="0"/>
              </a:rPr>
              <a:t>Crear un plan </a:t>
            </a:r>
            <a:r>
              <a:rPr lang="es-ES" sz="1800" kern="0" dirty="0">
                <a:latin typeface="Poppins" panose="00000500000000000000" pitchFamily="2" charset="0"/>
                <a:ea typeface="Calibri" panose="020F0502020204030204" pitchFamily="34" charset="0"/>
                <a:cs typeface="Poppins" panose="00000500000000000000" pitchFamily="2" charset="0"/>
              </a:rPr>
              <a:t>para abordar los riesgos actuales y futuros.
</a:t>
            </a:r>
            <a:r>
              <a:rPr lang="es-ES" sz="1800" b="1" kern="0" dirty="0">
                <a:latin typeface="Poppins" panose="00000500000000000000" pitchFamily="2" charset="0"/>
                <a:ea typeface="Calibri" panose="020F0502020204030204" pitchFamily="34" charset="0"/>
                <a:cs typeface="Poppins" panose="00000500000000000000" pitchFamily="2" charset="0"/>
              </a:rPr>
              <a:t>Aprender de los resultados</a:t>
            </a:r>
            <a:r>
              <a:rPr lang="es-ES" sz="1800" kern="0" dirty="0">
                <a:latin typeface="Poppins" panose="00000500000000000000" pitchFamily="2" charset="0"/>
                <a:ea typeface="Calibri" panose="020F0502020204030204" pitchFamily="34" charset="0"/>
                <a:cs typeface="Poppins" panose="00000500000000000000" pitchFamily="2" charset="0"/>
              </a:rPr>
              <a:t>.
</a:t>
            </a:r>
            <a:r>
              <a:rPr lang="es-ES" sz="1800" b="1" kern="0" dirty="0">
                <a:latin typeface="Poppins" panose="00000500000000000000" pitchFamily="2" charset="0"/>
                <a:ea typeface="Calibri" panose="020F0502020204030204" pitchFamily="34" charset="0"/>
                <a:cs typeface="Poppins" panose="00000500000000000000" pitchFamily="2" charset="0"/>
              </a:rPr>
              <a:t>Generación de pruebas sólidas </a:t>
            </a:r>
            <a:r>
              <a:rPr lang="es-ES" sz="1800" kern="0" dirty="0">
                <a:latin typeface="Poppins" panose="00000500000000000000" pitchFamily="2" charset="0"/>
                <a:ea typeface="Calibri" panose="020F0502020204030204" pitchFamily="34" charset="0"/>
                <a:cs typeface="Poppins" panose="00000500000000000000" pitchFamily="2" charset="0"/>
              </a:rPr>
              <a:t>que respalde las aseveraciones y los informes de sostenibilidad de las empresas.
</a:t>
            </a:r>
            <a:r>
              <a:rPr lang="es-ES" sz="1800" b="1" kern="0" dirty="0">
                <a:latin typeface="Poppins" panose="00000500000000000000" pitchFamily="2" charset="0"/>
                <a:ea typeface="Calibri" panose="020F0502020204030204" pitchFamily="34" charset="0"/>
                <a:cs typeface="Poppins" panose="00000500000000000000" pitchFamily="2" charset="0"/>
              </a:rPr>
              <a:t>Rendición de cuentas </a:t>
            </a:r>
            <a:r>
              <a:rPr lang="es-ES" sz="1800" kern="0" dirty="0">
                <a:latin typeface="Poppins" panose="00000500000000000000" pitchFamily="2" charset="0"/>
                <a:ea typeface="Calibri" panose="020F0502020204030204" pitchFamily="34" charset="0"/>
                <a:cs typeface="Poppins" panose="00000500000000000000" pitchFamily="2" charset="0"/>
              </a:rPr>
              <a:t>y </a:t>
            </a:r>
            <a:r>
              <a:rPr lang="es-ES" sz="1800" b="1" kern="0" dirty="0">
                <a:latin typeface="Poppins" panose="00000500000000000000" pitchFamily="2" charset="0"/>
                <a:ea typeface="Calibri" panose="020F0502020204030204" pitchFamily="34" charset="0"/>
                <a:cs typeface="Poppins" panose="00000500000000000000" pitchFamily="2" charset="0"/>
              </a:rPr>
              <a:t>transparencia</a:t>
            </a:r>
            <a:r>
              <a:rPr lang="es-ES" sz="1800" kern="0" dirty="0">
                <a:latin typeface="Poppins" panose="00000500000000000000" pitchFamily="2" charset="0"/>
                <a:ea typeface="Calibri" panose="020F0502020204030204" pitchFamily="34" charset="0"/>
                <a:cs typeface="Poppins" panose="00000500000000000000" pitchFamily="2" charset="0"/>
              </a:rPr>
              <a:t>.</a:t>
            </a:r>
            <a:endParaRPr lang="en-US" dirty="0">
              <a:latin typeface="Poppins" panose="00000500000000000000" pitchFamily="2" charset="0"/>
              <a:cs typeface="Poppins" panose="00000500000000000000" pitchFamily="2" charset="0"/>
            </a:endParaRPr>
          </a:p>
        </p:txBody>
      </p:sp>
      <p:pic>
        <p:nvPicPr>
          <p:cNvPr id="13" name="Picture 12">
            <a:extLst>
              <a:ext uri="{FF2B5EF4-FFF2-40B4-BE49-F238E27FC236}">
                <a16:creationId xmlns:a16="http://schemas.microsoft.com/office/drawing/2014/main" id="{51D95F16-754B-ACD0-1EFE-46501D11D8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1"/>
          <a:stretch/>
        </p:blipFill>
        <p:spPr>
          <a:xfrm>
            <a:off x="838199" y="1542440"/>
            <a:ext cx="4572000" cy="4540739"/>
          </a:xfrm>
          <a:prstGeom prst="ellipse">
            <a:avLst/>
          </a:prstGeom>
          <a:ln w="76200">
            <a:noFill/>
          </a:ln>
        </p:spPr>
      </p:pic>
      <p:pic>
        <p:nvPicPr>
          <p:cNvPr id="14" name="Picture 13" descr="A black and orange background&#10;&#10;Description automatically generated">
            <a:extLst>
              <a:ext uri="{FF2B5EF4-FFF2-40B4-BE49-F238E27FC236}">
                <a16:creationId xmlns:a16="http://schemas.microsoft.com/office/drawing/2014/main" id="{BDB32CB5-DF15-B4D0-A2F7-D021D1525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5" name="Group 4">
            <a:extLst>
              <a:ext uri="{FF2B5EF4-FFF2-40B4-BE49-F238E27FC236}">
                <a16:creationId xmlns:a16="http://schemas.microsoft.com/office/drawing/2014/main" id="{C1E9B919-D691-A68C-135E-F1DA5BB45D49}"/>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4D54D001-4CF5-FE20-A485-A74A8D362F5E}"/>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3736ACF0-F865-D303-6470-05BB02381423}"/>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70C70868-AE9C-1D5D-AD9E-A4D3EA3B5D8B}"/>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8AA96C98-F657-5DDB-0EC0-7E0F1C54A8CE}"/>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
        <p:nvSpPr>
          <p:cNvPr id="11" name="TextBox 10">
            <a:extLst>
              <a:ext uri="{FF2B5EF4-FFF2-40B4-BE49-F238E27FC236}">
                <a16:creationId xmlns:a16="http://schemas.microsoft.com/office/drawing/2014/main" id="{1D8D7306-E01E-341F-8684-FD4EE2F65686}"/>
              </a:ext>
            </a:extLst>
          </p:cNvPr>
          <p:cNvSpPr txBox="1"/>
          <p:nvPr/>
        </p:nvSpPr>
        <p:spPr>
          <a:xfrm>
            <a:off x="1072487" y="5775983"/>
            <a:ext cx="1898650"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©FAO</a:t>
            </a:r>
          </a:p>
        </p:txBody>
      </p:sp>
      <p:pic>
        <p:nvPicPr>
          <p:cNvPr id="12" name="Picture 11" descr="A black text on a white background&#10;&#10;Description automatically generated">
            <a:extLst>
              <a:ext uri="{FF2B5EF4-FFF2-40B4-BE49-F238E27FC236}">
                <a16:creationId xmlns:a16="http://schemas.microsoft.com/office/drawing/2014/main" id="{F7747761-B965-7EF7-1873-538ECC9E4A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spTree>
    <p:extLst>
      <p:ext uri="{BB962C8B-B14F-4D97-AF65-F5344CB8AC3E}">
        <p14:creationId xmlns:p14="http://schemas.microsoft.com/office/powerpoint/2010/main" val="170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7">
            <a:extLst>
              <a:ext uri="{FF2B5EF4-FFF2-40B4-BE49-F238E27FC236}">
                <a16:creationId xmlns:a16="http://schemas.microsoft.com/office/drawing/2014/main" id="{D35A36E9-01E7-A82D-9E3A-AB79A0481AFE}"/>
              </a:ext>
            </a:extLst>
          </p:cNvPr>
          <p:cNvSpPr txBox="1"/>
          <p:nvPr/>
        </p:nvSpPr>
        <p:spPr>
          <a:xfrm>
            <a:off x="414182" y="2041537"/>
            <a:ext cx="3389190" cy="1077218"/>
          </a:xfrm>
          <a:prstGeom prst="rect">
            <a:avLst/>
          </a:prstGeom>
        </p:spPr>
        <p:txBody>
          <a:bodyPr wrap="square" lIns="0" tIns="0" rIns="0" bIns="0" rtlCol="0" anchor="t">
            <a:spAutoFit/>
          </a:bodyPr>
          <a:lstStyle/>
          <a:p>
            <a:pPr defTabSz="609630">
              <a:lnSpc>
                <a:spcPts val="2107"/>
              </a:lnSpc>
              <a:spcBef>
                <a:spcPct val="0"/>
              </a:spcBef>
            </a:pPr>
            <a:r>
              <a:rPr lang="es-ES" dirty="0">
                <a:solidFill>
                  <a:prstClr val="black"/>
                </a:solidFill>
                <a:latin typeface="Poppins"/>
                <a:ea typeface="Poppins"/>
                <a:cs typeface="Poppins"/>
                <a:sym typeface="Poppins"/>
              </a:rPr>
              <a:t>El MEL contribuye directamente a la </a:t>
            </a:r>
            <a:r>
              <a:rPr lang="es-ES" b="1" dirty="0">
                <a:solidFill>
                  <a:prstClr val="black"/>
                </a:solidFill>
                <a:latin typeface="Poppins"/>
                <a:ea typeface="Poppins"/>
                <a:cs typeface="Poppins"/>
                <a:sym typeface="Poppins"/>
              </a:rPr>
              <a:t>conducta empresarial responsable </a:t>
            </a:r>
            <a:r>
              <a:rPr lang="es-ES" dirty="0">
                <a:solidFill>
                  <a:prstClr val="black"/>
                </a:solidFill>
                <a:latin typeface="Poppins"/>
                <a:ea typeface="Poppins"/>
                <a:cs typeface="Poppins"/>
                <a:sym typeface="Poppins"/>
              </a:rPr>
              <a:t>y a la </a:t>
            </a:r>
            <a:r>
              <a:rPr lang="es-ES" b="1" dirty="0">
                <a:solidFill>
                  <a:prstClr val="black"/>
                </a:solidFill>
                <a:latin typeface="Poppins"/>
                <a:ea typeface="Poppins"/>
                <a:cs typeface="Poppins"/>
                <a:sym typeface="Poppins"/>
              </a:rPr>
              <a:t>debida diligencia</a:t>
            </a:r>
            <a:r>
              <a:rPr lang="es-ES" dirty="0">
                <a:solidFill>
                  <a:prstClr val="black"/>
                </a:solidFill>
                <a:latin typeface="Poppins"/>
                <a:ea typeface="Poppins"/>
                <a:cs typeface="Poppins"/>
                <a:sym typeface="Poppins"/>
              </a:rPr>
              <a:t>.</a:t>
            </a:r>
            <a:endParaRPr lang="en-US" dirty="0">
              <a:solidFill>
                <a:prstClr val="black"/>
              </a:solidFill>
              <a:latin typeface="Poppins"/>
              <a:ea typeface="Poppins"/>
              <a:cs typeface="Poppins"/>
              <a:sym typeface="Poppins"/>
            </a:endParaRPr>
          </a:p>
        </p:txBody>
      </p:sp>
      <p:sp>
        <p:nvSpPr>
          <p:cNvPr id="13" name="TextBox 27">
            <a:extLst>
              <a:ext uri="{FF2B5EF4-FFF2-40B4-BE49-F238E27FC236}">
                <a16:creationId xmlns:a16="http://schemas.microsoft.com/office/drawing/2014/main" id="{D451156C-1164-0370-3F8B-79AC226B154E}"/>
              </a:ext>
            </a:extLst>
          </p:cNvPr>
          <p:cNvSpPr txBox="1"/>
          <p:nvPr/>
        </p:nvSpPr>
        <p:spPr>
          <a:xfrm>
            <a:off x="8950470" y="6350569"/>
            <a:ext cx="2878687" cy="287130"/>
          </a:xfrm>
          <a:prstGeom prst="rect">
            <a:avLst/>
          </a:prstGeom>
        </p:spPr>
        <p:txBody>
          <a:bodyPr wrap="square" lIns="0" tIns="0" rIns="0" bIns="0" rtlCol="0" anchor="t">
            <a:spAutoFit/>
          </a:bodyPr>
          <a:lstStyle/>
          <a:p>
            <a:pPr algn="r" defTabSz="609630">
              <a:spcBef>
                <a:spcPct val="0"/>
              </a:spcBef>
            </a:pPr>
            <a:r>
              <a:rPr lang="en-US" sz="933" i="1" dirty="0">
                <a:solidFill>
                  <a:prstClr val="black"/>
                </a:solidFill>
                <a:latin typeface="Poppins"/>
                <a:ea typeface="Poppins"/>
                <a:cs typeface="Poppins"/>
                <a:sym typeface="Poppins"/>
              </a:rPr>
              <a:t>Fuente</a:t>
            </a:r>
            <a:r>
              <a:rPr lang="en-US" sz="933" dirty="0">
                <a:solidFill>
                  <a:prstClr val="black"/>
                </a:solidFill>
                <a:latin typeface="Poppins"/>
                <a:ea typeface="Poppins"/>
                <a:cs typeface="Poppins"/>
                <a:sym typeface="Poppins"/>
              </a:rPr>
              <a:t>: </a:t>
            </a:r>
            <a:r>
              <a:rPr lang="en-US" sz="933" dirty="0" err="1">
                <a:solidFill>
                  <a:prstClr val="black"/>
                </a:solidFill>
                <a:latin typeface="Poppins"/>
                <a:ea typeface="Poppins"/>
                <a:cs typeface="Poppins"/>
                <a:sym typeface="Poppins"/>
              </a:rPr>
              <a:t>Adaptado</a:t>
            </a:r>
            <a:r>
              <a:rPr lang="en-US" sz="933" dirty="0">
                <a:solidFill>
                  <a:prstClr val="black"/>
                </a:solidFill>
                <a:latin typeface="Poppins"/>
                <a:ea typeface="Poppins"/>
                <a:cs typeface="Poppins"/>
                <a:sym typeface="Poppins"/>
              </a:rPr>
              <a:t> de OCDE-FAO. 2016; OCDE. 2018; y Fairtrade International. 2023.</a:t>
            </a:r>
          </a:p>
        </p:txBody>
      </p:sp>
      <p:pic>
        <p:nvPicPr>
          <p:cNvPr id="64" name="Picture 63" descr="A black and orange background&#10;&#10;Description automatically generated">
            <a:extLst>
              <a:ext uri="{FF2B5EF4-FFF2-40B4-BE49-F238E27FC236}">
                <a16:creationId xmlns:a16="http://schemas.microsoft.com/office/drawing/2014/main" id="{09F41C23-8713-5E03-C6EB-7241ECD16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7" name="Group 6">
            <a:extLst>
              <a:ext uri="{FF2B5EF4-FFF2-40B4-BE49-F238E27FC236}">
                <a16:creationId xmlns:a16="http://schemas.microsoft.com/office/drawing/2014/main" id="{9A3E1A0F-34FA-44CF-4F8D-BAF3A7954B7F}"/>
              </a:ext>
            </a:extLst>
          </p:cNvPr>
          <p:cNvGrpSpPr/>
          <p:nvPr/>
        </p:nvGrpSpPr>
        <p:grpSpPr>
          <a:xfrm>
            <a:off x="12006024" y="-2"/>
            <a:ext cx="182880" cy="6858000"/>
            <a:chOff x="17746367" y="0"/>
            <a:chExt cx="541633" cy="8191500"/>
          </a:xfrm>
        </p:grpSpPr>
        <p:sp>
          <p:nvSpPr>
            <p:cNvPr id="8" name="Rectangle 7">
              <a:extLst>
                <a:ext uri="{FF2B5EF4-FFF2-40B4-BE49-F238E27FC236}">
                  <a16:creationId xmlns:a16="http://schemas.microsoft.com/office/drawing/2014/main" id="{60CEF8D8-CEEF-4B82-85CA-2D85F3515E27}"/>
                </a:ext>
              </a:extLst>
            </p:cNvPr>
            <p:cNvSpPr/>
            <p:nvPr/>
          </p:nvSpPr>
          <p:spPr>
            <a:xfrm>
              <a:off x="17746367" y="2012508"/>
              <a:ext cx="541633" cy="2052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8E8E8">
                      <a:lumMod val="75000"/>
                    </a:srgbClr>
                  </a:solidFill>
                  <a:effectLst/>
                  <a:uLnTx/>
                  <a:uFillTx/>
                  <a:latin typeface="Poppins" panose="00000500000000000000" pitchFamily="2" charset="0"/>
                  <a:ea typeface="+mn-ea"/>
                  <a:cs typeface="Poppins" panose="00000500000000000000" pitchFamily="2" charset="0"/>
                </a:rPr>
                <a:t>1</a:t>
              </a:r>
            </a:p>
          </p:txBody>
        </p:sp>
        <p:sp>
          <p:nvSpPr>
            <p:cNvPr id="9" name="Rectangle 8">
              <a:extLst>
                <a:ext uri="{FF2B5EF4-FFF2-40B4-BE49-F238E27FC236}">
                  <a16:creationId xmlns:a16="http://schemas.microsoft.com/office/drawing/2014/main" id="{3235DE54-D89E-20A2-DAB5-CB2706F45E31}"/>
                </a:ext>
              </a:extLst>
            </p:cNvPr>
            <p:cNvSpPr/>
            <p:nvPr/>
          </p:nvSpPr>
          <p:spPr>
            <a:xfrm>
              <a:off x="17746367" y="0"/>
              <a:ext cx="541633" cy="2052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8E8E8">
                      <a:lumMod val="75000"/>
                    </a:srgbClr>
                  </a:solidFill>
                  <a:effectLst/>
                  <a:uLnTx/>
                  <a:uFillTx/>
                  <a:latin typeface="Poppins" panose="00000500000000000000" pitchFamily="2" charset="0"/>
                  <a:ea typeface="+mn-ea"/>
                  <a:cs typeface="Poppins" panose="00000500000000000000" pitchFamily="2" charset="0"/>
                </a:rPr>
                <a:t>i</a:t>
              </a:r>
            </a:p>
          </p:txBody>
        </p:sp>
        <p:sp>
          <p:nvSpPr>
            <p:cNvPr id="11" name="Rectangle 10">
              <a:extLst>
                <a:ext uri="{FF2B5EF4-FFF2-40B4-BE49-F238E27FC236}">
                  <a16:creationId xmlns:a16="http://schemas.microsoft.com/office/drawing/2014/main" id="{F963C9FA-4183-C842-725E-22E77306E743}"/>
                </a:ext>
              </a:extLst>
            </p:cNvPr>
            <p:cNvSpPr/>
            <p:nvPr/>
          </p:nvSpPr>
          <p:spPr>
            <a:xfrm>
              <a:off x="17746367" y="4064508"/>
              <a:ext cx="541633" cy="2052000"/>
            </a:xfrm>
            <a:prstGeom prst="rect">
              <a:avLst/>
            </a:prstGeom>
            <a:solidFill>
              <a:srgbClr val="E97132">
                <a:lumMod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2</a:t>
              </a:r>
            </a:p>
          </p:txBody>
        </p:sp>
        <p:sp>
          <p:nvSpPr>
            <p:cNvPr id="12" name="Rectangle 11">
              <a:extLst>
                <a:ext uri="{FF2B5EF4-FFF2-40B4-BE49-F238E27FC236}">
                  <a16:creationId xmlns:a16="http://schemas.microsoft.com/office/drawing/2014/main" id="{C9EC3672-1B98-0201-0074-B843020AA25F}"/>
                </a:ext>
              </a:extLst>
            </p:cNvPr>
            <p:cNvSpPr/>
            <p:nvPr/>
          </p:nvSpPr>
          <p:spPr>
            <a:xfrm>
              <a:off x="17746367" y="6103500"/>
              <a:ext cx="541633" cy="2088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lumMod val="65000"/>
                    </a:prstClr>
                  </a:solidFill>
                  <a:effectLst/>
                  <a:uLnTx/>
                  <a:uFillTx/>
                  <a:latin typeface="Poppins" panose="00000500000000000000" pitchFamily="2" charset="0"/>
                  <a:ea typeface="+mn-ea"/>
                  <a:cs typeface="Poppins" panose="00000500000000000000" pitchFamily="2" charset="0"/>
                </a:rPr>
                <a:t>3</a:t>
              </a:r>
            </a:p>
          </p:txBody>
        </p:sp>
      </p:grpSp>
      <p:pic>
        <p:nvPicPr>
          <p:cNvPr id="5" name="Picture 4" descr="A black text on a white background&#10;&#10;Description automatically generated">
            <a:extLst>
              <a:ext uri="{FF2B5EF4-FFF2-40B4-BE49-F238E27FC236}">
                <a16:creationId xmlns:a16="http://schemas.microsoft.com/office/drawing/2014/main" id="{1DA3E948-8D62-B559-0C9A-70EC0C2031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1" y="0"/>
            <a:ext cx="3219149" cy="914400"/>
          </a:xfrm>
          <a:prstGeom prst="rect">
            <a:avLst/>
          </a:prstGeom>
        </p:spPr>
      </p:pic>
      <p:pic>
        <p:nvPicPr>
          <p:cNvPr id="6" name="Picture 5">
            <a:extLst>
              <a:ext uri="{FF2B5EF4-FFF2-40B4-BE49-F238E27FC236}">
                <a16:creationId xmlns:a16="http://schemas.microsoft.com/office/drawing/2014/main" id="{16E25D2C-B02E-508B-CFB5-1885D7BA1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3990" y="2882569"/>
            <a:ext cx="7772400" cy="2795645"/>
          </a:xfrm>
          <a:prstGeom prst="rect">
            <a:avLst/>
          </a:prstGeom>
        </p:spPr>
      </p:pic>
      <p:grpSp>
        <p:nvGrpSpPr>
          <p:cNvPr id="2" name="Group 1">
            <a:extLst>
              <a:ext uri="{FF2B5EF4-FFF2-40B4-BE49-F238E27FC236}">
                <a16:creationId xmlns:a16="http://schemas.microsoft.com/office/drawing/2014/main" id="{D8583572-BE81-778E-9F25-F12466AAD82C}"/>
              </a:ext>
            </a:extLst>
          </p:cNvPr>
          <p:cNvGrpSpPr/>
          <p:nvPr/>
        </p:nvGrpSpPr>
        <p:grpSpPr>
          <a:xfrm>
            <a:off x="3503596" y="3673096"/>
            <a:ext cx="4009772" cy="1232777"/>
            <a:chOff x="3817241" y="2822326"/>
            <a:chExt cx="4197243" cy="1379477"/>
          </a:xfrm>
        </p:grpSpPr>
        <p:cxnSp>
          <p:nvCxnSpPr>
            <p:cNvPr id="3" name="Straight Connector 2">
              <a:extLst>
                <a:ext uri="{FF2B5EF4-FFF2-40B4-BE49-F238E27FC236}">
                  <a16:creationId xmlns:a16="http://schemas.microsoft.com/office/drawing/2014/main" id="{11D20C98-284F-CA79-5953-A38E054068A6}"/>
                </a:ext>
              </a:extLst>
            </p:cNvPr>
            <p:cNvCxnSpPr>
              <a:cxnSpLocks/>
            </p:cNvCxnSpPr>
            <p:nvPr/>
          </p:nvCxnSpPr>
          <p:spPr>
            <a:xfrm flipV="1">
              <a:off x="6433820" y="2822326"/>
              <a:ext cx="416037" cy="63114"/>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50949163-8C58-1169-5C59-AF422FD1F817}"/>
                </a:ext>
              </a:extLst>
            </p:cNvPr>
            <p:cNvCxnSpPr>
              <a:cxnSpLocks/>
            </p:cNvCxnSpPr>
            <p:nvPr/>
          </p:nvCxnSpPr>
          <p:spPr>
            <a:xfrm flipV="1">
              <a:off x="7104798" y="3629330"/>
              <a:ext cx="284063" cy="209638"/>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0F0B0E27-9ABE-2746-31BA-84958437E87F}"/>
                </a:ext>
              </a:extLst>
            </p:cNvPr>
            <p:cNvGrpSpPr/>
            <p:nvPr/>
          </p:nvGrpSpPr>
          <p:grpSpPr>
            <a:xfrm>
              <a:off x="3817241" y="2822326"/>
              <a:ext cx="4197243" cy="1379477"/>
              <a:chOff x="3803989" y="2822326"/>
              <a:chExt cx="4197243" cy="1379477"/>
            </a:xfrm>
          </p:grpSpPr>
          <p:cxnSp>
            <p:nvCxnSpPr>
              <p:cNvPr id="15" name="Straight Connector 14">
                <a:extLst>
                  <a:ext uri="{FF2B5EF4-FFF2-40B4-BE49-F238E27FC236}">
                    <a16:creationId xmlns:a16="http://schemas.microsoft.com/office/drawing/2014/main" id="{248338CA-0ED0-A830-8ACE-2CAF5B25CD1F}"/>
                  </a:ext>
                </a:extLst>
              </p:cNvPr>
              <p:cNvCxnSpPr>
                <a:cxnSpLocks/>
              </p:cNvCxnSpPr>
              <p:nvPr/>
            </p:nvCxnSpPr>
            <p:spPr>
              <a:xfrm>
                <a:off x="6849857" y="2822326"/>
                <a:ext cx="409463" cy="362834"/>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6" name="Arc 15">
                <a:extLst>
                  <a:ext uri="{FF2B5EF4-FFF2-40B4-BE49-F238E27FC236}">
                    <a16:creationId xmlns:a16="http://schemas.microsoft.com/office/drawing/2014/main" id="{5311D45E-A4D0-4D71-D533-EC60D8942114}"/>
                  </a:ext>
                </a:extLst>
              </p:cNvPr>
              <p:cNvSpPr/>
              <p:nvPr/>
            </p:nvSpPr>
            <p:spPr>
              <a:xfrm rot="14217978">
                <a:off x="7174956" y="3002226"/>
                <a:ext cx="917334" cy="735219"/>
              </a:xfrm>
              <a:prstGeom prst="arc">
                <a:avLst>
                  <a:gd name="adj1" fmla="val 15704988"/>
                  <a:gd name="adj2" fmla="val 19761613"/>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9D46E3E6-B044-3BEA-9A9A-93B70C2760D1}"/>
                  </a:ext>
                </a:extLst>
              </p:cNvPr>
              <p:cNvCxnSpPr>
                <a:cxnSpLocks/>
              </p:cNvCxnSpPr>
              <p:nvPr/>
            </p:nvCxnSpPr>
            <p:spPr>
              <a:xfrm flipV="1">
                <a:off x="6950505" y="3838968"/>
                <a:ext cx="141041" cy="36283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39D5DC8-053B-FA1B-1AC8-920F43204708}"/>
                  </a:ext>
                </a:extLst>
              </p:cNvPr>
              <p:cNvCxnSpPr>
                <a:cxnSpLocks/>
              </p:cNvCxnSpPr>
              <p:nvPr/>
            </p:nvCxnSpPr>
            <p:spPr>
              <a:xfrm>
                <a:off x="3803989" y="2885440"/>
                <a:ext cx="2678091" cy="0"/>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BE3A81E6-20B3-85E1-6BD1-AF81DBA28C5A}"/>
                  </a:ext>
                </a:extLst>
              </p:cNvPr>
              <p:cNvCxnSpPr>
                <a:cxnSpLocks/>
              </p:cNvCxnSpPr>
              <p:nvPr/>
            </p:nvCxnSpPr>
            <p:spPr>
              <a:xfrm>
                <a:off x="3819570" y="4201803"/>
                <a:ext cx="3130935" cy="0"/>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CDD249F-4880-844E-0F2E-7C82A290675F}"/>
                  </a:ext>
                </a:extLst>
              </p:cNvPr>
              <p:cNvCxnSpPr>
                <a:cxnSpLocks/>
              </p:cNvCxnSpPr>
              <p:nvPr/>
            </p:nvCxnSpPr>
            <p:spPr>
              <a:xfrm>
                <a:off x="3819570" y="2885440"/>
                <a:ext cx="0" cy="1316363"/>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316249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6934F820DFB24785B11FAFD61B1E1A" ma:contentTypeVersion="19" ma:contentTypeDescription="Create a new document." ma:contentTypeScope="" ma:versionID="89ecfc3913e395bdf888be9258b42b13">
  <xsd:schema xmlns:xsd="http://www.w3.org/2001/XMLSchema" xmlns:xs="http://www.w3.org/2001/XMLSchema" xmlns:p="http://schemas.microsoft.com/office/2006/metadata/properties" xmlns:ns2="dc3c6dfc-31ee-4b82-a2b1-418ea34cdcfd" xmlns:ns3="e53179b4-11b7-4fc9-b7aa-ff7a47e184e5" targetNamespace="http://schemas.microsoft.com/office/2006/metadata/properties" ma:root="true" ma:fieldsID="bc3fd52446dcc5abd35a123f5acf3e25" ns2:_="" ns3:_="">
    <xsd:import namespace="dc3c6dfc-31ee-4b82-a2b1-418ea34cdcfd"/>
    <xsd:import namespace="e53179b4-11b7-4fc9-b7aa-ff7a47e184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c6dfc-31ee-4b82-a2b1-418ea34cd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3179b4-11b7-4fc9-b7aa-ff7a47e184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0bdf66-295c-4452-8b75-cc19b7f2b262}" ma:internalName="TaxCatchAll" ma:showField="CatchAllData" ma:web="e53179b4-11b7-4fc9-b7aa-ff7a47e18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3c6dfc-31ee-4b82-a2b1-418ea34cdcfd">
      <Terms xmlns="http://schemas.microsoft.com/office/infopath/2007/PartnerControls"/>
    </lcf76f155ced4ddcb4097134ff3c332f>
    <TaxCatchAll xmlns="e53179b4-11b7-4fc9-b7aa-ff7a47e184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2F93C-F509-4F74-87F2-9E13DA324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3c6dfc-31ee-4b82-a2b1-418ea34cdcfd"/>
    <ds:schemaRef ds:uri="e53179b4-11b7-4fc9-b7aa-ff7a47e18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596C32-5CD3-4718-9C7A-0DDCA849B210}">
  <ds:schemaRefs>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fbd331a4-c201-41eb-ad61-aaf0ce078228"/>
    <ds:schemaRef ds:uri="http://schemas.microsoft.com/office/2006/metadata/properties"/>
    <ds:schemaRef ds:uri="http://schemas.openxmlformats.org/package/2006/metadata/core-properties"/>
    <ds:schemaRef ds:uri="221b301e-bf22-4703-b532-d090c473ba8c"/>
    <ds:schemaRef ds:uri="http://www.w3.org/XML/1998/namespace"/>
    <ds:schemaRef ds:uri="dc3c6dfc-31ee-4b82-a2b1-418ea34cdcfd"/>
    <ds:schemaRef ds:uri="e53179b4-11b7-4fc9-b7aa-ff7a47e184e5"/>
  </ds:schemaRefs>
</ds:datastoreItem>
</file>

<file path=customXml/itemProps3.xml><?xml version="1.0" encoding="utf-8"?>
<ds:datastoreItem xmlns:ds="http://schemas.openxmlformats.org/officeDocument/2006/customXml" ds:itemID="{B02711FE-7926-46F2-BC96-9FC6B54D8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22803</TotalTime>
  <Words>4604</Words>
  <Application>Microsoft Office PowerPoint</Application>
  <PresentationFormat>Widescreen</PresentationFormat>
  <Paragraphs>408</Paragraphs>
  <Slides>33</Slides>
  <Notes>27</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Monitoreo, evaluación y aprendizaje</vt:lpstr>
      <vt:lpstr>PowerPoint Presentation</vt:lpstr>
      <vt:lpstr>¿Cómo llegaremos allí?</vt:lpstr>
      <vt:lpstr>Parte 1.  ¿Qué es el monitoreo, la evaluación y el aprendizaje (MEL)?</vt:lpstr>
      <vt:lpstr>¿Qué es el monitoreo, la evaluación y el aprendizaje (MEL)?</vt:lpstr>
      <vt:lpstr>PowerPoint Presentation</vt:lpstr>
      <vt:lpstr>Parte 2.  ¿Por qué es importante el MEL para la resiliencia y sostenibilidad de las empresas de frutas tropicales?</vt:lpstr>
      <vt:lpstr>El MEL ayuda a:</vt:lpstr>
      <vt:lpstr>PowerPoint Presentation</vt:lpstr>
      <vt:lpstr>Aspectos clave para tener en cuenta a la hora de diseñar un sistema MEL:</vt:lpstr>
      <vt:lpstr>PowerPoint Presentation</vt:lpstr>
      <vt:lpstr>Parte 3.  Implementación del MEL</vt:lpstr>
      <vt:lpstr>¿Cuál es el proceso para desarrollar un sistema MEL?</vt:lpstr>
      <vt:lpstr>Paso 1. Comprender el contexto</vt:lpstr>
      <vt:lpstr>Paso 2. Desarrollar una estrategia de resiliencia y sostenibilidad para su empresa</vt:lpstr>
      <vt:lpstr>PowerPoint Presentation</vt:lpstr>
      <vt:lpstr>Tomemos este ejemplo de la meta de la “Empresa A”:</vt:lpstr>
      <vt:lpstr>PowerPoint Presentation</vt:lpstr>
      <vt:lpstr>PowerPoint Presentation</vt:lpstr>
      <vt:lpstr>Paso 3. Identificar el público objetivo de su sistema MEL</vt:lpstr>
      <vt:lpstr>Paso 4. Seleccionar los indicadores</vt:lpstr>
      <vt:lpstr>Paso 4. Seleccionar los indicadores (continuación)</vt:lpstr>
      <vt:lpstr>Pongamos este ejemplo:</vt:lpstr>
      <vt:lpstr>Ejemplo (continuación)</vt:lpstr>
      <vt:lpstr>Paso 5. Seleccionar las herramientas MEL y recopilar datos</vt:lpstr>
      <vt:lpstr>PowerPoint Presentation</vt:lpstr>
      <vt:lpstr>PowerPoint Presentation</vt:lpstr>
      <vt:lpstr>PowerPoint Presentation</vt:lpstr>
      <vt:lpstr>Paso 7. Informar sobre los resultados y tomar decisiones</vt:lpstr>
      <vt:lpstr>Paso 7. Informar sobre los resultados y tomar decisiones (continuación)</vt:lpstr>
      <vt:lpstr>Paso 7. Informar sobre los resultados y tomar decisiones (continuación)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HernandezLagana, Maria (EST)</dc:creator>
  <cp:lastModifiedBy>HernandezLagana, Maria (EST)</cp:lastModifiedBy>
  <cp:revision>7</cp:revision>
  <dcterms:created xsi:type="dcterms:W3CDTF">2024-10-07T07:03:14Z</dcterms:created>
  <dcterms:modified xsi:type="dcterms:W3CDTF">2025-06-24T12:26:29Z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0x010100D36934F820DFB24785B11FAFD61B1E1A</vt:lpwstr>
  </property>
  <property fmtid="{D5CDD505-2E9C-101B-9397-08002B2CF9AE}" pid="3" name="MediaServiceImageTags">
    <vt:lpwstr/>
  </property>
</Properties>
</file>