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7" r:id="rId5"/>
    <p:sldId id="385" r:id="rId6"/>
    <p:sldId id="405" r:id="rId7"/>
    <p:sldId id="384" r:id="rId8"/>
    <p:sldId id="275" r:id="rId9"/>
    <p:sldId id="265" r:id="rId10"/>
    <p:sldId id="277" r:id="rId11"/>
    <p:sldId id="387" r:id="rId12"/>
    <p:sldId id="406" r:id="rId13"/>
    <p:sldId id="407" r:id="rId14"/>
    <p:sldId id="408" r:id="rId15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19" r:id="rId26"/>
    <p:sldId id="42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F38551-2F52-185B-685E-6D85D0096D36}" name="HernandezLagana, Maria (EST)" initials="MH" userId="S::Maria.HernandezLagana@fao.org::b19be75b-c352-4bbd-87ca-364aa2d28814" providerId="AD"/>
  <p188:author id="{B95901E0-F164-B867-4557-2DA7315F6186}" name="DelCastilloBuelga, Laura (EST)" initials="LD" userId="S::Laura.DelCastilloBuelga@fao.org::af6c34c5-067a-4bc8-a4ac-d2aec06a973b" providerId="AD"/>
  <p188:author id="{52C83AF9-05D2-4B9A-C528-25D3394FE5A3}" name="Riggs, Michael (EST)" initials="MR" userId="S::Michael.Riggs@fao.org::3fb7a5ab-7459-4a35-8294-17ed8537f57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2DC1CE-3399-DE90-8708-A714E1C6FAD3}" v="1" dt="2024-11-08T09:20:11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9" autoAdjust="0"/>
    <p:restoredTop sz="94626"/>
  </p:normalViewPr>
  <p:slideViewPr>
    <p:cSldViewPr snapToGrid="0">
      <p:cViewPr varScale="1">
        <p:scale>
          <a:sx n="67" d="100"/>
          <a:sy n="67" d="100"/>
        </p:scale>
        <p:origin x="9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4FFF0-C32C-4B57-8886-CA71BA82B921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6AC47-031C-4FE0-9CB6-65FF2FEA8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6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1486E-F740-43D4-A1C2-4310F893FD8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15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1486E-F740-43D4-A1C2-4310F893FD8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2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1486E-F740-43D4-A1C2-4310F893FD8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91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6E36D-7046-2596-8293-7992F80E6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EC417-2756-F8AB-2175-2295F0CA2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B368F-64AD-641A-24F2-4196FA63A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392CA-C6CF-00BB-74E9-FBF31C92A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2409D-0F23-7DF0-078D-71D534138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9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5173D-FF6B-3061-8652-FE6869E20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1B3BE8-FC07-AA34-D808-B996FF767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16A00-2538-8EE6-FCEF-C84B36B83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126F6-4331-D468-16CB-AAC5DEA16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B6460-B461-AA85-1FCF-081F0DA14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3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E9BC9D-FAAE-9564-194F-244B238227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0A5085-B12A-12A5-8F92-5244A2612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3F442-447B-2550-C545-7A232D42A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8CA1E-330C-6FE7-24E7-484B9A0F7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5AD5C-DC08-3ADA-CA00-EB96C9E3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67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960D8-F2E3-3E75-68A1-810F19DA5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4E0F9-9481-C874-B24C-7B90439AF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663AB-B122-9C8B-F22C-9641585E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B072F-A842-3484-917C-95CE73FB5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D3415-2F46-D086-1FB8-0ABE9882E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1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51CFC-1A28-67E6-53ED-7751E5C9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21517-AB14-4EB3-4EDB-62784FBD2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6E13F-447F-C39C-F70F-D715FD38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E80F8-6A06-822E-0614-723BEB236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59739-3568-1F1D-811D-28784F2B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3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92BED-A974-AE98-0169-BFB174539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A3A3D-8FD1-1168-0F0D-F2FC223CC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474E3-DCE5-ADD9-660A-83EA3AD5F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C33D6-61AB-F860-4F3D-5839CD3E5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33EB6-C730-21A9-C872-3E306AA9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496EA-AAE8-1A8D-26C8-C6949E885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9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D728F-D155-BC8B-67AB-8BFBD6AE6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FB720-856D-8297-0E36-C08D1976A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BD6F6-DCDF-CE18-45D7-276FD48E1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B798AB-2F8B-344A-44B8-68F15CEC96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3B2AEE-8C99-F608-EFC4-039E483F6C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2B3365-C4F9-E43A-C405-4F6303491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9B6034-0E4D-1261-82A0-BCA68FD0D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42956A-1DFC-4A78-7A80-2CE091037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2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F75E0-1281-42A0-FE24-448B4D2FF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8F11C-3E10-4CCF-32A8-2AEBDCDDD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B5D344-A70B-E07E-4936-E7307E04A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4EC72-FB6A-C375-5778-B4D6E6BDA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5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B57E3B-20AA-9701-C3E8-A251C604F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5ED8A1-9624-BD65-C8E0-C06D9B09B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383C2-690E-5C2A-BB67-FB066608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B1F4B-3654-4DBB-BC38-9797B04EA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20332-A59C-F41B-9325-005780E3F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14037-16D5-1F7D-C8CD-574646770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9CBFF-1E77-06BB-71A7-195ED2DD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A9C28-AB20-5CBB-428A-0FF6B18DD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7A4D46-0051-F01A-3EA3-10C4A2462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5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14C7A-B550-E850-AE4D-1DCAFFD2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DDEBF6-B411-6485-FA67-7DCAD02E4A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F1A11-D47E-783A-330A-CB46A033E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EC89C-E040-C888-546D-27D635F92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DE4DB-0CF0-185B-1E95-985D47BE9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E3CA1-3439-50B3-B4D5-5735B6802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0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9E1A24-87CA-A6D3-E5CD-1DD6E73F3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7BBD6-D0C5-7AC6-ACE7-E15C22357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7CD45-721A-7A38-722C-F4C8C89E38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F72663-E321-4C92-B7F3-E471E1F03ABF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22D15-3138-A52D-09C0-EA788B0A83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D5E0C-3E5A-68B7-1CB3-955EA8E6C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1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4060/cd1688en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sv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ople in a factory with pineapples&#10;&#10;Description automatically generated">
            <a:extLst>
              <a:ext uri="{FF2B5EF4-FFF2-40B4-BE49-F238E27FC236}">
                <a16:creationId xmlns:a16="http://schemas.microsoft.com/office/drawing/2014/main" id="{B26F83FA-7EB8-2CB9-ABF4-8237C60441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4478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BB7F30-0F7C-3F88-CF37-867B608DA065}"/>
              </a:ext>
            </a:extLst>
          </p:cNvPr>
          <p:cNvSpPr/>
          <p:nvPr/>
        </p:nvSpPr>
        <p:spPr>
          <a:xfrm>
            <a:off x="3626" y="0"/>
            <a:ext cx="12192000" cy="6858000"/>
          </a:xfrm>
          <a:prstGeom prst="rect">
            <a:avLst/>
          </a:prstGeom>
          <a:solidFill>
            <a:srgbClr val="000000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EDC62F-3A3F-0A5F-DFC2-5131222A7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5703"/>
            <a:ext cx="9144000" cy="290051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Water footprint measurement in pineapple value chains</a:t>
            </a:r>
          </a:p>
        </p:txBody>
      </p:sp>
      <p:pic>
        <p:nvPicPr>
          <p:cNvPr id="6" name="Picture 5" descr="A black and orange background&#10;&#10;Description automatically generated">
            <a:extLst>
              <a:ext uri="{FF2B5EF4-FFF2-40B4-BE49-F238E27FC236}">
                <a16:creationId xmlns:a16="http://schemas.microsoft.com/office/drawing/2014/main" id="{9A85025F-0B5E-2E96-071C-F9E3AC52B0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210" y="-1588"/>
            <a:ext cx="2246790" cy="2222500"/>
          </a:xfrm>
          <a:prstGeom prst="rect">
            <a:avLst/>
          </a:prstGeom>
        </p:spPr>
      </p:pic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3E9A4D5-1252-7C33-3A14-9B9E2565E1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50"/>
            <a:ext cx="5559552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84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15F8A0CE-41AC-DAAC-749E-EC68A065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60" y="2466312"/>
            <a:ext cx="5368165" cy="451342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Impact category indicator: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A90D873-1C97-11BD-91D6-4A89CB2B3D2D}"/>
              </a:ext>
            </a:extLst>
          </p:cNvPr>
          <p:cNvSpPr txBox="1">
            <a:spLocks/>
          </p:cNvSpPr>
          <p:nvPr/>
        </p:nvSpPr>
        <p:spPr>
          <a:xfrm>
            <a:off x="304560" y="3004109"/>
            <a:ext cx="4712549" cy="1769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This indicator corresponds to the numerical value of each impacted estimate. This is achieved by multiplying the water consumption or quantity of a substance emitted, as appropriate, with a value known as the characterization factor (CF). </a:t>
            </a:r>
          </a:p>
        </p:txBody>
      </p:sp>
      <p:pic>
        <p:nvPicPr>
          <p:cNvPr id="17" name="Picture 16" descr="A black and orange background&#10;&#10;Description automatically generated">
            <a:extLst>
              <a:ext uri="{FF2B5EF4-FFF2-40B4-BE49-F238E27FC236}">
                <a16:creationId xmlns:a16="http://schemas.microsoft.com/office/drawing/2014/main" id="{CA2F9872-8B0A-0010-4DED-76E79E728B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961" y="0"/>
            <a:ext cx="1663911" cy="164592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DAA46DA-7CEF-494E-57F1-C73BA84DBB70}"/>
              </a:ext>
            </a:extLst>
          </p:cNvPr>
          <p:cNvGrpSpPr/>
          <p:nvPr/>
        </p:nvGrpSpPr>
        <p:grpSpPr>
          <a:xfrm>
            <a:off x="5444312" y="2581340"/>
            <a:ext cx="6337937" cy="3074150"/>
            <a:chOff x="5334144" y="2180683"/>
            <a:chExt cx="6337937" cy="3074150"/>
          </a:xfrm>
        </p:grpSpPr>
        <p:pic>
          <p:nvPicPr>
            <p:cNvPr id="2" name="Imagen 3">
              <a:extLst>
                <a:ext uri="{FF2B5EF4-FFF2-40B4-BE49-F238E27FC236}">
                  <a16:creationId xmlns:a16="http://schemas.microsoft.com/office/drawing/2014/main" id="{F1BA1C56-1A37-A9EB-EAD2-86A3E1B30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144" y="2180683"/>
              <a:ext cx="6337937" cy="3074150"/>
            </a:xfrm>
            <a:prstGeom prst="rect">
              <a:avLst/>
            </a:prstGeom>
          </p:spPr>
        </p:pic>
        <p:sp>
          <p:nvSpPr>
            <p:cNvPr id="5" name="Arrow: Pentagon 9">
              <a:extLst>
                <a:ext uri="{FF2B5EF4-FFF2-40B4-BE49-F238E27FC236}">
                  <a16:creationId xmlns:a16="http://schemas.microsoft.com/office/drawing/2014/main" id="{4BAE61FF-267F-340B-90DF-FC7659AB6873}"/>
                </a:ext>
              </a:extLst>
            </p:cNvPr>
            <p:cNvSpPr/>
            <p:nvPr/>
          </p:nvSpPr>
          <p:spPr>
            <a:xfrm>
              <a:off x="7238277" y="2386689"/>
              <a:ext cx="3686982" cy="272813"/>
            </a:xfrm>
            <a:prstGeom prst="homePlate">
              <a:avLst>
                <a:gd name="adj" fmla="val 30769"/>
              </a:avLst>
            </a:prstGeom>
            <a:solidFill>
              <a:srgbClr val="5B94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6" name="TextBox 13">
              <a:extLst>
                <a:ext uri="{FF2B5EF4-FFF2-40B4-BE49-F238E27FC236}">
                  <a16:creationId xmlns:a16="http://schemas.microsoft.com/office/drawing/2014/main" id="{A9A2AB4D-6112-F3C3-B712-46ADC4D11C67}"/>
                </a:ext>
              </a:extLst>
            </p:cNvPr>
            <p:cNvSpPr txBox="1"/>
            <p:nvPr/>
          </p:nvSpPr>
          <p:spPr>
            <a:xfrm>
              <a:off x="7238277" y="2368246"/>
              <a:ext cx="3864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Impact category indicators </a:t>
              </a:r>
            </a:p>
          </p:txBody>
        </p:sp>
        <p:sp>
          <p:nvSpPr>
            <p:cNvPr id="7" name="Rectangle: Rounded Corners 19">
              <a:extLst>
                <a:ext uri="{FF2B5EF4-FFF2-40B4-BE49-F238E27FC236}">
                  <a16:creationId xmlns:a16="http://schemas.microsoft.com/office/drawing/2014/main" id="{0D43B3D2-F517-F006-625E-7765454044A5}"/>
                </a:ext>
              </a:extLst>
            </p:cNvPr>
            <p:cNvSpPr/>
            <p:nvPr/>
          </p:nvSpPr>
          <p:spPr>
            <a:xfrm>
              <a:off x="5744905" y="3043264"/>
              <a:ext cx="1493372" cy="718252"/>
            </a:xfrm>
            <a:prstGeom prst="roundRect">
              <a:avLst/>
            </a:prstGeom>
            <a:solidFill>
              <a:srgbClr val="7EA6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Impact category indicator </a:t>
              </a:r>
            </a:p>
            <a:p>
              <a:pPr algn="ctr"/>
              <a:endParaRPr lang="en-US" sz="105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algn="ctr"/>
              <a:r>
                <a:rPr lang="en-US" sz="1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(consumptive uses) </a:t>
              </a:r>
              <a:endParaRPr lang="en-US" sz="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8" name="Rectangle: Rounded Corners 20">
              <a:extLst>
                <a:ext uri="{FF2B5EF4-FFF2-40B4-BE49-F238E27FC236}">
                  <a16:creationId xmlns:a16="http://schemas.microsoft.com/office/drawing/2014/main" id="{EA510357-839B-DF0C-D335-F094CA171EB2}"/>
                </a:ext>
              </a:extLst>
            </p:cNvPr>
            <p:cNvSpPr/>
            <p:nvPr/>
          </p:nvSpPr>
          <p:spPr>
            <a:xfrm>
              <a:off x="7664699" y="3004109"/>
              <a:ext cx="1539710" cy="812799"/>
            </a:xfrm>
            <a:prstGeom prst="roundRect">
              <a:avLst/>
            </a:prstGeom>
            <a:solidFill>
              <a:srgbClr val="D4E1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Amount of resource consumption </a:t>
              </a:r>
            </a:p>
            <a:p>
              <a:pPr algn="ctr"/>
              <a:endParaRPr lang="en-US" sz="105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algn="ctr"/>
              <a:r>
                <a:rPr lang="en-US" sz="9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(water that does not return to the basin) </a:t>
              </a:r>
              <a:endParaRPr lang="en-US" sz="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9" name="Rectangle: Rounded Corners 21">
              <a:extLst>
                <a:ext uri="{FF2B5EF4-FFF2-40B4-BE49-F238E27FC236}">
                  <a16:creationId xmlns:a16="http://schemas.microsoft.com/office/drawing/2014/main" id="{140A8AB2-A8F8-F454-EC3D-A8C315542E4D}"/>
                </a:ext>
              </a:extLst>
            </p:cNvPr>
            <p:cNvSpPr/>
            <p:nvPr/>
          </p:nvSpPr>
          <p:spPr>
            <a:xfrm>
              <a:off x="9830241" y="3004109"/>
              <a:ext cx="1539710" cy="812799"/>
            </a:xfrm>
            <a:prstGeom prst="roundRect">
              <a:avLst/>
            </a:prstGeom>
            <a:solidFill>
              <a:srgbClr val="D4E1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Characterization factor (CF) </a:t>
              </a:r>
            </a:p>
            <a:p>
              <a:pPr algn="ctr"/>
              <a:endParaRPr lang="en-US" sz="105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algn="ctr"/>
              <a:r>
                <a:rPr lang="en-US" sz="9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(according to impact category</a:t>
              </a:r>
              <a:r>
                <a:rPr lang="en-US" sz="7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)</a:t>
              </a:r>
            </a:p>
          </p:txBody>
        </p:sp>
        <p:sp>
          <p:nvSpPr>
            <p:cNvPr id="10" name="Rectangle: Rounded Corners 22">
              <a:extLst>
                <a:ext uri="{FF2B5EF4-FFF2-40B4-BE49-F238E27FC236}">
                  <a16:creationId xmlns:a16="http://schemas.microsoft.com/office/drawing/2014/main" id="{D0D5DFC5-2A0A-69FD-4842-0C51A200A5FD}"/>
                </a:ext>
              </a:extLst>
            </p:cNvPr>
            <p:cNvSpPr/>
            <p:nvPr/>
          </p:nvSpPr>
          <p:spPr>
            <a:xfrm>
              <a:off x="5744905" y="4164487"/>
              <a:ext cx="1493372" cy="718252"/>
            </a:xfrm>
            <a:prstGeom prst="roundRect">
              <a:avLst/>
            </a:prstGeom>
            <a:solidFill>
              <a:srgbClr val="FFC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Impact category indicator </a:t>
              </a:r>
            </a:p>
            <a:p>
              <a:pPr algn="ctr"/>
              <a:endParaRPr lang="en-US" sz="105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algn="ctr"/>
              <a:r>
                <a:rPr lang="en-US" sz="9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(degrading uses) </a:t>
              </a:r>
              <a:endParaRPr lang="en-US" sz="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3" name="Rectangle: Rounded Corners 23">
              <a:extLst>
                <a:ext uri="{FF2B5EF4-FFF2-40B4-BE49-F238E27FC236}">
                  <a16:creationId xmlns:a16="http://schemas.microsoft.com/office/drawing/2014/main" id="{7A3A4CCA-F71E-50BB-A9CA-76859820032F}"/>
                </a:ext>
              </a:extLst>
            </p:cNvPr>
            <p:cNvSpPr/>
            <p:nvPr/>
          </p:nvSpPr>
          <p:spPr>
            <a:xfrm>
              <a:off x="7677399" y="4132953"/>
              <a:ext cx="1493372" cy="749786"/>
            </a:xfrm>
            <a:prstGeom prst="roundRect">
              <a:avLst/>
            </a:prstGeom>
            <a:solidFill>
              <a:srgbClr val="FFE5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Amount of emission of a substance </a:t>
              </a:r>
            </a:p>
            <a:p>
              <a:pPr algn="ctr"/>
              <a:endParaRPr lang="en-US" sz="105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algn="ctr"/>
              <a:r>
                <a:rPr lang="en-US" sz="9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(in water, soil or air)</a:t>
              </a:r>
              <a:endParaRPr lang="en-US" sz="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4" name="Rectangle: Rounded Corners 24">
              <a:extLst>
                <a:ext uri="{FF2B5EF4-FFF2-40B4-BE49-F238E27FC236}">
                  <a16:creationId xmlns:a16="http://schemas.microsoft.com/office/drawing/2014/main" id="{397232C6-2749-6A52-0EC2-B75C965E5E30}"/>
                </a:ext>
              </a:extLst>
            </p:cNvPr>
            <p:cNvSpPr/>
            <p:nvPr/>
          </p:nvSpPr>
          <p:spPr>
            <a:xfrm>
              <a:off x="9804841" y="4119878"/>
              <a:ext cx="1539710" cy="812799"/>
            </a:xfrm>
            <a:prstGeom prst="roundRect">
              <a:avLst/>
            </a:prstGeom>
            <a:solidFill>
              <a:srgbClr val="FFE5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Characterization factor (CF) </a:t>
              </a:r>
            </a:p>
            <a:p>
              <a:pPr algn="ctr"/>
              <a:endParaRPr lang="en-US" sz="105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algn="ctr"/>
              <a:r>
                <a:rPr lang="en-US" sz="9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(according to impact category) </a:t>
              </a:r>
              <a:endParaRPr lang="en-US" sz="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16" name="TextBox 22">
            <a:extLst>
              <a:ext uri="{FF2B5EF4-FFF2-40B4-BE49-F238E27FC236}">
                <a16:creationId xmlns:a16="http://schemas.microsoft.com/office/drawing/2014/main" id="{390B1B98-E12F-BEB0-C433-6440A343ADFE}"/>
              </a:ext>
            </a:extLst>
          </p:cNvPr>
          <p:cNvSpPr txBox="1"/>
          <p:nvPr/>
        </p:nvSpPr>
        <p:spPr>
          <a:xfrm>
            <a:off x="385611" y="1712043"/>
            <a:ext cx="1096026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Basic concepts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726A82-9AE3-85AF-F87E-AEFB9CE8D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21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3A90D873-1C97-11BD-91D6-4A89CB2B3D2D}"/>
              </a:ext>
            </a:extLst>
          </p:cNvPr>
          <p:cNvSpPr txBox="1">
            <a:spLocks/>
          </p:cNvSpPr>
          <p:nvPr/>
        </p:nvSpPr>
        <p:spPr>
          <a:xfrm>
            <a:off x="356755" y="2544186"/>
            <a:ext cx="4712549" cy="1769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The information collected should correspond to the </a:t>
            </a:r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</a:rPr>
              <a:t>year of study 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defined within the scope. The data required will be associated with the impacts  to be estimated. </a:t>
            </a:r>
          </a:p>
        </p:txBody>
      </p:sp>
      <p:pic>
        <p:nvPicPr>
          <p:cNvPr id="17" name="Picture 16" descr="A black and orange background&#10;&#10;Description automatically generated">
            <a:extLst>
              <a:ext uri="{FF2B5EF4-FFF2-40B4-BE49-F238E27FC236}">
                <a16:creationId xmlns:a16="http://schemas.microsoft.com/office/drawing/2014/main" id="{CA2F9872-8B0A-0010-4DED-76E79E728B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961" y="0"/>
            <a:ext cx="1663911" cy="164592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450CD4E-9F2E-302E-9488-C971C1078DBC}"/>
              </a:ext>
            </a:extLst>
          </p:cNvPr>
          <p:cNvGrpSpPr/>
          <p:nvPr/>
        </p:nvGrpSpPr>
        <p:grpSpPr>
          <a:xfrm>
            <a:off x="5358063" y="1729560"/>
            <a:ext cx="6003853" cy="4742916"/>
            <a:chOff x="5619628" y="1240735"/>
            <a:chExt cx="5107511" cy="4742916"/>
          </a:xfrm>
        </p:grpSpPr>
        <p:pic>
          <p:nvPicPr>
            <p:cNvPr id="19" name="Imagen 3">
              <a:extLst>
                <a:ext uri="{FF2B5EF4-FFF2-40B4-BE49-F238E27FC236}">
                  <a16:creationId xmlns:a16="http://schemas.microsoft.com/office/drawing/2014/main" id="{BFE91265-B487-4B14-556D-BEA63AB76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9628" y="1240735"/>
              <a:ext cx="5107511" cy="4742916"/>
            </a:xfrm>
            <a:prstGeom prst="rect">
              <a:avLst/>
            </a:prstGeom>
          </p:spPr>
        </p:pic>
        <p:sp>
          <p:nvSpPr>
            <p:cNvPr id="20" name="Rectangle: Rounded Corners 6">
              <a:extLst>
                <a:ext uri="{FF2B5EF4-FFF2-40B4-BE49-F238E27FC236}">
                  <a16:creationId xmlns:a16="http://schemas.microsoft.com/office/drawing/2014/main" id="{093319E6-BB50-AB2E-E8D8-63AFE5D31F33}"/>
                </a:ext>
              </a:extLst>
            </p:cNvPr>
            <p:cNvSpPr/>
            <p:nvPr/>
          </p:nvSpPr>
          <p:spPr>
            <a:xfrm>
              <a:off x="5668008" y="1278268"/>
              <a:ext cx="1499617" cy="774332"/>
            </a:xfrm>
            <a:prstGeom prst="roundRect">
              <a:avLst/>
            </a:prstGeom>
            <a:solidFill>
              <a:srgbClr val="004C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Data needed to estimate impacts </a:t>
              </a:r>
              <a:r>
                <a:rPr kumimoji="0" lang="en-US" sz="12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(inventory)</a:t>
              </a:r>
              <a:endPara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1" name="Rectangle: Rounded Corners 9">
              <a:extLst>
                <a:ext uri="{FF2B5EF4-FFF2-40B4-BE49-F238E27FC236}">
                  <a16:creationId xmlns:a16="http://schemas.microsoft.com/office/drawing/2014/main" id="{BBED7EAA-B887-0FBB-695B-B072A3ECD30C}"/>
                </a:ext>
              </a:extLst>
            </p:cNvPr>
            <p:cNvSpPr/>
            <p:nvPr/>
          </p:nvSpPr>
          <p:spPr>
            <a:xfrm>
              <a:off x="7381239" y="1278268"/>
              <a:ext cx="1499617" cy="774332"/>
            </a:xfrm>
            <a:prstGeom prst="roundRect">
              <a:avLst/>
            </a:prstGeom>
            <a:solidFill>
              <a:srgbClr val="66B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Impact expression </a:t>
              </a:r>
              <a:r>
                <a:rPr kumimoji="0" lang="fr-FR" sz="1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units</a:t>
              </a: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2" name="Rectangle: Rounded Corners 14">
              <a:extLst>
                <a:ext uri="{FF2B5EF4-FFF2-40B4-BE49-F238E27FC236}">
                  <a16:creationId xmlns:a16="http://schemas.microsoft.com/office/drawing/2014/main" id="{F9FC83B6-4025-E0FC-85BA-3E60ACC710C4}"/>
                </a:ext>
              </a:extLst>
            </p:cNvPr>
            <p:cNvSpPr/>
            <p:nvPr/>
          </p:nvSpPr>
          <p:spPr>
            <a:xfrm>
              <a:off x="9162206" y="1278268"/>
              <a:ext cx="1499617" cy="774332"/>
            </a:xfrm>
            <a:prstGeom prst="roundRect">
              <a:avLst/>
            </a:prstGeom>
            <a:solidFill>
              <a:srgbClr val="99CC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Water </a:t>
              </a:r>
              <a:r>
                <a:rPr kumimoji="0" lang="fr-FR" sz="1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footprint</a:t>
              </a: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(impact profile)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3" name="Rectangle: Rounded Corners 15">
              <a:extLst>
                <a:ext uri="{FF2B5EF4-FFF2-40B4-BE49-F238E27FC236}">
                  <a16:creationId xmlns:a16="http://schemas.microsoft.com/office/drawing/2014/main" id="{D56AF7DA-DD1B-4696-0624-19507927AC80}"/>
                </a:ext>
              </a:extLst>
            </p:cNvPr>
            <p:cNvSpPr/>
            <p:nvPr/>
          </p:nvSpPr>
          <p:spPr>
            <a:xfrm>
              <a:off x="5786120" y="2142712"/>
              <a:ext cx="1249681" cy="571377"/>
            </a:xfrm>
            <a:prstGeom prst="roundRect">
              <a:avLst/>
            </a:prstGeom>
            <a:solidFill>
              <a:srgbClr val="7EA6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Volume of water lost from the watershed </a:t>
              </a:r>
              <a:endParaRPr kumimoji="0" lang="en-US" sz="9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4" name="Rectangle: Rounded Corners 16">
              <a:extLst>
                <a:ext uri="{FF2B5EF4-FFF2-40B4-BE49-F238E27FC236}">
                  <a16:creationId xmlns:a16="http://schemas.microsoft.com/office/drawing/2014/main" id="{0C7BC8CB-F676-D63E-2B90-748B618D653A}"/>
                </a:ext>
              </a:extLst>
            </p:cNvPr>
            <p:cNvSpPr/>
            <p:nvPr/>
          </p:nvSpPr>
          <p:spPr>
            <a:xfrm>
              <a:off x="5792975" y="2895696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Phosphorus applied to soil or discharged into freshwater </a:t>
              </a:r>
              <a:endParaRPr kumimoji="0" lang="en-US" sz="9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5" name="Rectangle: Rounded Corners 17">
              <a:extLst>
                <a:ext uri="{FF2B5EF4-FFF2-40B4-BE49-F238E27FC236}">
                  <a16:creationId xmlns:a16="http://schemas.microsoft.com/office/drawing/2014/main" id="{D79CA336-5226-1EE8-DA81-2F9ABB8C7445}"/>
                </a:ext>
              </a:extLst>
            </p:cNvPr>
            <p:cNvSpPr/>
            <p:nvPr/>
          </p:nvSpPr>
          <p:spPr>
            <a:xfrm>
              <a:off x="5792975" y="3648680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Nitrogen applied to soil or discharged into salt water </a:t>
              </a:r>
              <a:endParaRPr kumimoji="0" lang="en-US" sz="9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6" name="Rectangle: Rounded Corners 18">
              <a:extLst>
                <a:ext uri="{FF2B5EF4-FFF2-40B4-BE49-F238E27FC236}">
                  <a16:creationId xmlns:a16="http://schemas.microsoft.com/office/drawing/2014/main" id="{2D5C4B59-D4CB-C879-B552-1160D255FF53}"/>
                </a:ext>
              </a:extLst>
            </p:cNvPr>
            <p:cNvSpPr/>
            <p:nvPr/>
          </p:nvSpPr>
          <p:spPr>
            <a:xfrm>
              <a:off x="5792975" y="4374130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Quantity of active amount applied </a:t>
              </a:r>
              <a:endParaRPr kumimoji="0" lang="en-US" sz="9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7" name="Rectangle: Rounded Corners 19">
              <a:extLst>
                <a:ext uri="{FF2B5EF4-FFF2-40B4-BE49-F238E27FC236}">
                  <a16:creationId xmlns:a16="http://schemas.microsoft.com/office/drawing/2014/main" id="{172C5BDA-3353-7C82-0A5A-E289BB20CB66}"/>
                </a:ext>
              </a:extLst>
            </p:cNvPr>
            <p:cNvSpPr/>
            <p:nvPr/>
          </p:nvSpPr>
          <p:spPr>
            <a:xfrm>
              <a:off x="5786120" y="5124240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Quantity of active ingredient applied </a:t>
              </a:r>
              <a:endParaRPr kumimoji="0" lang="en-US" sz="9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8" name="Rectangle: Rounded Corners 20">
              <a:extLst>
                <a:ext uri="{FF2B5EF4-FFF2-40B4-BE49-F238E27FC236}">
                  <a16:creationId xmlns:a16="http://schemas.microsoft.com/office/drawing/2014/main" id="{20CFDCFD-9720-337E-A997-1BE3D7FB20FB}"/>
                </a:ext>
              </a:extLst>
            </p:cNvPr>
            <p:cNvSpPr/>
            <p:nvPr/>
          </p:nvSpPr>
          <p:spPr>
            <a:xfrm>
              <a:off x="7506206" y="2136335"/>
              <a:ext cx="1249681" cy="571377"/>
            </a:xfrm>
            <a:prstGeom prst="roundRect">
              <a:avLst/>
            </a:prstGeom>
            <a:solidFill>
              <a:srgbClr val="7EA6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Cubic meters of water equivalent (m3e) </a:t>
              </a:r>
              <a:endParaRPr kumimoji="0" lang="en-US" sz="9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9" name="Rectangle: Rounded Corners 22">
              <a:extLst>
                <a:ext uri="{FF2B5EF4-FFF2-40B4-BE49-F238E27FC236}">
                  <a16:creationId xmlns:a16="http://schemas.microsoft.com/office/drawing/2014/main" id="{C6DD124D-35D2-6B50-C3B0-6CCA9F3090AF}"/>
                </a:ext>
              </a:extLst>
            </p:cNvPr>
            <p:cNvSpPr/>
            <p:nvPr/>
          </p:nvSpPr>
          <p:spPr>
            <a:xfrm>
              <a:off x="7506205" y="2895696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Kilograms of phosphorus equivalent (kg Pe) </a:t>
              </a:r>
              <a:endParaRPr kumimoji="0" lang="en-US" sz="9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0" name="Rectangle: Rounded Corners 23">
              <a:extLst>
                <a:ext uri="{FF2B5EF4-FFF2-40B4-BE49-F238E27FC236}">
                  <a16:creationId xmlns:a16="http://schemas.microsoft.com/office/drawing/2014/main" id="{BA24E0D2-1084-EC31-0E0F-5933470F31D3}"/>
                </a:ext>
              </a:extLst>
            </p:cNvPr>
            <p:cNvSpPr/>
            <p:nvPr/>
          </p:nvSpPr>
          <p:spPr>
            <a:xfrm>
              <a:off x="7506204" y="3647723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Kilograms of nitrogen equivalent (kg Ne) </a:t>
              </a:r>
              <a:endParaRPr kumimoji="0" lang="en-US" sz="9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1" name="Rectangle: Rounded Corners 24">
              <a:extLst>
                <a:ext uri="{FF2B5EF4-FFF2-40B4-BE49-F238E27FC236}">
                  <a16:creationId xmlns:a16="http://schemas.microsoft.com/office/drawing/2014/main" id="{45F86249-8F8B-8F8F-7C75-C91DED0513B7}"/>
                </a:ext>
              </a:extLst>
            </p:cNvPr>
            <p:cNvSpPr/>
            <p:nvPr/>
          </p:nvSpPr>
          <p:spPr>
            <a:xfrm>
              <a:off x="7506203" y="4366760"/>
              <a:ext cx="1249681" cy="624340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Comparative toxic ecotoxicity units (</a:t>
              </a:r>
              <a:r>
                <a:rPr kumimoji="0" lang="en-US" sz="11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CTUe</a:t>
              </a:r>
              <a:r>
                <a:rPr kumimoji="0" lang="en-US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) </a:t>
              </a:r>
              <a:endParaRPr kumimoji="0" lang="en-US" sz="9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2" name="Rectangle: Rounded Corners 25">
              <a:extLst>
                <a:ext uri="{FF2B5EF4-FFF2-40B4-BE49-F238E27FC236}">
                  <a16:creationId xmlns:a16="http://schemas.microsoft.com/office/drawing/2014/main" id="{DDDFFEA8-0D36-C9CA-493C-1EB4F822BB89}"/>
                </a:ext>
              </a:extLst>
            </p:cNvPr>
            <p:cNvSpPr/>
            <p:nvPr/>
          </p:nvSpPr>
          <p:spPr>
            <a:xfrm>
              <a:off x="7506202" y="5121442"/>
              <a:ext cx="1249681" cy="624340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Comparative toxic units of human toxicity (</a:t>
              </a:r>
              <a:r>
                <a:rPr kumimoji="0" lang="en-US" sz="11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CTUth</a:t>
              </a:r>
              <a:r>
                <a:rPr kumimoji="0" lang="en-US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) </a:t>
              </a:r>
              <a:endParaRPr kumimoji="0" lang="en-US" sz="9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3" name="Rectangle: Rounded Corners 26">
              <a:extLst>
                <a:ext uri="{FF2B5EF4-FFF2-40B4-BE49-F238E27FC236}">
                  <a16:creationId xmlns:a16="http://schemas.microsoft.com/office/drawing/2014/main" id="{78CEFFBA-EAFB-F6D1-258C-3E1239574161}"/>
                </a:ext>
              </a:extLst>
            </p:cNvPr>
            <p:cNvSpPr/>
            <p:nvPr/>
          </p:nvSpPr>
          <p:spPr>
            <a:xfrm>
              <a:off x="9287173" y="2142712"/>
              <a:ext cx="1249681" cy="571377"/>
            </a:xfrm>
            <a:prstGeom prst="roundRect">
              <a:avLst/>
            </a:prstGeom>
            <a:solidFill>
              <a:srgbClr val="7EA6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Shortage </a:t>
              </a:r>
              <a:endPara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4" name="Rectangle: Rounded Corners 27">
              <a:extLst>
                <a:ext uri="{FF2B5EF4-FFF2-40B4-BE49-F238E27FC236}">
                  <a16:creationId xmlns:a16="http://schemas.microsoft.com/office/drawing/2014/main" id="{234ABDB6-045E-2C2A-BF29-E5961761C173}"/>
                </a:ext>
              </a:extLst>
            </p:cNvPr>
            <p:cNvSpPr/>
            <p:nvPr/>
          </p:nvSpPr>
          <p:spPr>
            <a:xfrm>
              <a:off x="9287172" y="2895695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Freshwater</a:t>
              </a:r>
              <a:r>
                <a:rPr kumimoji="0" lang="fr-FR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 eutrophication </a:t>
              </a:r>
              <a:endParaRPr kumimoji="0" lang="en-US" sz="9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5" name="Rectangle: Rounded Corners 28">
              <a:extLst>
                <a:ext uri="{FF2B5EF4-FFF2-40B4-BE49-F238E27FC236}">
                  <a16:creationId xmlns:a16="http://schemas.microsoft.com/office/drawing/2014/main" id="{CF645229-DE72-52EA-F130-6493043A92B9}"/>
                </a:ext>
              </a:extLst>
            </p:cNvPr>
            <p:cNvSpPr/>
            <p:nvPr/>
          </p:nvSpPr>
          <p:spPr>
            <a:xfrm>
              <a:off x="9287171" y="3647722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Saltwater</a:t>
              </a:r>
              <a:r>
                <a:rPr kumimoji="0" lang="fr-FR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 eutrophication </a:t>
              </a:r>
              <a:endParaRPr kumimoji="0" lang="en-US" sz="9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6" name="Rectangle: Rounded Corners 29">
              <a:extLst>
                <a:ext uri="{FF2B5EF4-FFF2-40B4-BE49-F238E27FC236}">
                  <a16:creationId xmlns:a16="http://schemas.microsoft.com/office/drawing/2014/main" id="{366C9AD8-1B16-1F7C-E1F7-E38E3540F352}"/>
                </a:ext>
              </a:extLst>
            </p:cNvPr>
            <p:cNvSpPr/>
            <p:nvPr/>
          </p:nvSpPr>
          <p:spPr>
            <a:xfrm>
              <a:off x="9287171" y="4393241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Ecotoxicity</a:t>
              </a:r>
              <a:r>
                <a:rPr kumimoji="0" lang="fr-FR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endParaRPr kumimoji="0" lang="en-US" sz="9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7" name="Rectangle: Rounded Corners 30">
              <a:extLst>
                <a:ext uri="{FF2B5EF4-FFF2-40B4-BE49-F238E27FC236}">
                  <a16:creationId xmlns:a16="http://schemas.microsoft.com/office/drawing/2014/main" id="{C98D9241-D5CB-D77E-F643-4CDDFEF045C3}"/>
                </a:ext>
              </a:extLst>
            </p:cNvPr>
            <p:cNvSpPr/>
            <p:nvPr/>
          </p:nvSpPr>
          <p:spPr>
            <a:xfrm>
              <a:off x="9266586" y="5124240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Écotoxicité</a:t>
              </a:r>
              <a:endParaRPr kumimoji="0" lang="en-US" sz="9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8" name="Rectangle: Rounded Corners 31">
              <a:extLst>
                <a:ext uri="{FF2B5EF4-FFF2-40B4-BE49-F238E27FC236}">
                  <a16:creationId xmlns:a16="http://schemas.microsoft.com/office/drawing/2014/main" id="{16B63F6D-724E-BCCC-A67E-A1F05B739845}"/>
                </a:ext>
              </a:extLst>
            </p:cNvPr>
            <p:cNvSpPr/>
            <p:nvPr/>
          </p:nvSpPr>
          <p:spPr>
            <a:xfrm>
              <a:off x="9266586" y="5124240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Human </a:t>
              </a:r>
              <a:r>
                <a:rPr kumimoji="0" lang="fr-FR" sz="11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toxicity</a:t>
              </a:r>
              <a:r>
                <a:rPr kumimoji="0" lang="fr-FR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endParaRPr kumimoji="0" lang="en-US" sz="9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39" name="TextBox 22">
            <a:extLst>
              <a:ext uri="{FF2B5EF4-FFF2-40B4-BE49-F238E27FC236}">
                <a16:creationId xmlns:a16="http://schemas.microsoft.com/office/drawing/2014/main" id="{A5267031-5988-F336-EB16-7CD9D8D9A4F8}"/>
              </a:ext>
            </a:extLst>
          </p:cNvPr>
          <p:cNvSpPr txBox="1"/>
          <p:nvPr/>
        </p:nvSpPr>
        <p:spPr>
          <a:xfrm>
            <a:off x="385611" y="1712043"/>
            <a:ext cx="1096026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Basic concepts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C830A3-F1EE-DDD7-D7AD-5DFF88F93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84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2">
            <a:extLst>
              <a:ext uri="{FF2B5EF4-FFF2-40B4-BE49-F238E27FC236}">
                <a16:creationId xmlns:a16="http://schemas.microsoft.com/office/drawing/2014/main" id="{FEB72DA2-E4A1-5141-B811-DCB9C755A23E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Scope of the water footprint</a:t>
            </a:r>
          </a:p>
        </p:txBody>
      </p:sp>
      <p:pic>
        <p:nvPicPr>
          <p:cNvPr id="17" name="Picture 16" descr="A black and orange background&#10;&#10;Description automatically generated">
            <a:extLst>
              <a:ext uri="{FF2B5EF4-FFF2-40B4-BE49-F238E27FC236}">
                <a16:creationId xmlns:a16="http://schemas.microsoft.com/office/drawing/2014/main" id="{CA2F9872-8B0A-0010-4DED-76E79E728B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961" y="0"/>
            <a:ext cx="1663911" cy="16459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31477C-2A8B-40BD-5B77-22887BF7D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4" name="Picture 3" descr="A diagram of a company&#10;&#10;Description automatically generated">
            <a:extLst>
              <a:ext uri="{FF2B5EF4-FFF2-40B4-BE49-F238E27FC236}">
                <a16:creationId xmlns:a16="http://schemas.microsoft.com/office/drawing/2014/main" id="{DE4CF5A6-CB4E-E169-728F-6E8ECCFC7C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560" y="1865602"/>
            <a:ext cx="3848327" cy="4311980"/>
          </a:xfrm>
          <a:prstGeom prst="rect">
            <a:avLst/>
          </a:prstGeom>
        </p:spPr>
      </p:pic>
      <p:pic>
        <p:nvPicPr>
          <p:cNvPr id="9" name="Picture 8" descr="A diagram of impact classification&#10;&#10;Description automatically generated with medium confidence">
            <a:extLst>
              <a:ext uri="{FF2B5EF4-FFF2-40B4-BE49-F238E27FC236}">
                <a16:creationId xmlns:a16="http://schemas.microsoft.com/office/drawing/2014/main" id="{DE702894-10A3-0460-9905-93B5D22A22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115" y="2995111"/>
            <a:ext cx="3848327" cy="356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08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2">
            <a:extLst>
              <a:ext uri="{FF2B5EF4-FFF2-40B4-BE49-F238E27FC236}">
                <a16:creationId xmlns:a16="http://schemas.microsoft.com/office/drawing/2014/main" id="{FEB72DA2-E4A1-5141-B811-DCB9C755A23E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Identification of water balance and use of products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A90D873-1C97-11BD-91D6-4A89CB2B3D2D}"/>
              </a:ext>
            </a:extLst>
          </p:cNvPr>
          <p:cNvSpPr txBox="1">
            <a:spLocks/>
          </p:cNvSpPr>
          <p:nvPr/>
        </p:nvSpPr>
        <p:spPr>
          <a:xfrm>
            <a:off x="260503" y="1806602"/>
            <a:ext cx="8787244" cy="503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Identification of water balance and use of products at the </a:t>
            </a:r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</a:rPr>
              <a:t>field stage</a:t>
            </a:r>
          </a:p>
        </p:txBody>
      </p:sp>
      <p:pic>
        <p:nvPicPr>
          <p:cNvPr id="17" name="Picture 16" descr="A black and orange background&#10;&#10;Description automatically generated">
            <a:extLst>
              <a:ext uri="{FF2B5EF4-FFF2-40B4-BE49-F238E27FC236}">
                <a16:creationId xmlns:a16="http://schemas.microsoft.com/office/drawing/2014/main" id="{CA2F9872-8B0A-0010-4DED-76E79E728B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961" y="0"/>
            <a:ext cx="1663911" cy="16459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392A17-FBFC-ED96-9CBD-BED382BD4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6" name="Picture 5" descr="A diagram of a plant&#10;&#10;Description automatically generated">
            <a:extLst>
              <a:ext uri="{FF2B5EF4-FFF2-40B4-BE49-F238E27FC236}">
                <a16:creationId xmlns:a16="http://schemas.microsoft.com/office/drawing/2014/main" id="{4FCA727D-2E4C-68FF-97AD-98EE898119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3328" y="2507544"/>
            <a:ext cx="9005344" cy="384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81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2">
            <a:extLst>
              <a:ext uri="{FF2B5EF4-FFF2-40B4-BE49-F238E27FC236}">
                <a16:creationId xmlns:a16="http://schemas.microsoft.com/office/drawing/2014/main" id="{FEB72DA2-E4A1-5141-B811-DCB9C755A23E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Identification of water balance and use of products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A90D873-1C97-11BD-91D6-4A89CB2B3D2D}"/>
              </a:ext>
            </a:extLst>
          </p:cNvPr>
          <p:cNvSpPr txBox="1">
            <a:spLocks/>
          </p:cNvSpPr>
          <p:nvPr/>
        </p:nvSpPr>
        <p:spPr>
          <a:xfrm>
            <a:off x="260503" y="1806602"/>
            <a:ext cx="8787244" cy="503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Identification of water balance and use of products at the </a:t>
            </a:r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</a:rPr>
              <a:t>packing stage</a:t>
            </a:r>
          </a:p>
        </p:txBody>
      </p:sp>
      <p:pic>
        <p:nvPicPr>
          <p:cNvPr id="17" name="Picture 16" descr="A black and orange background&#10;&#10;Description automatically generated">
            <a:extLst>
              <a:ext uri="{FF2B5EF4-FFF2-40B4-BE49-F238E27FC236}">
                <a16:creationId xmlns:a16="http://schemas.microsoft.com/office/drawing/2014/main" id="{CA2F9872-8B0A-0010-4DED-76E79E728B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961" y="0"/>
            <a:ext cx="1663911" cy="16459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19F6FE-D2A1-6B78-FA0B-DCEA7F8B1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5" name="Picture 4" descr="A diagram of water treatment&#10;&#10;Description automatically generated">
            <a:extLst>
              <a:ext uri="{FF2B5EF4-FFF2-40B4-BE49-F238E27FC236}">
                <a16:creationId xmlns:a16="http://schemas.microsoft.com/office/drawing/2014/main" id="{46A7459A-ACD1-11CF-1B50-35756A1ACF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025" y="2584707"/>
            <a:ext cx="8561950" cy="392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25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2">
            <a:extLst>
              <a:ext uri="{FF2B5EF4-FFF2-40B4-BE49-F238E27FC236}">
                <a16:creationId xmlns:a16="http://schemas.microsoft.com/office/drawing/2014/main" id="{FEB72DA2-E4A1-5141-B811-DCB9C755A23E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Assessment of water footprint impact</a:t>
            </a:r>
          </a:p>
        </p:txBody>
      </p:sp>
      <p:pic>
        <p:nvPicPr>
          <p:cNvPr id="17" name="Picture 16" descr="A black and orange background&#10;&#10;Description automatically generated">
            <a:extLst>
              <a:ext uri="{FF2B5EF4-FFF2-40B4-BE49-F238E27FC236}">
                <a16:creationId xmlns:a16="http://schemas.microsoft.com/office/drawing/2014/main" id="{CA2F9872-8B0A-0010-4DED-76E79E728B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961" y="0"/>
            <a:ext cx="1663911" cy="164592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04F0A8FA-BFD9-0CC0-254F-6B08ED282757}"/>
              </a:ext>
            </a:extLst>
          </p:cNvPr>
          <p:cNvSpPr txBox="1">
            <a:spLocks/>
          </p:cNvSpPr>
          <p:nvPr/>
        </p:nvSpPr>
        <p:spPr>
          <a:xfrm>
            <a:off x="356757" y="2295932"/>
            <a:ext cx="3942528" cy="1281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After collecting the information for the water footprint inventory, we will proceed to estimate the potential water footprint impacts. 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3C2AC98C-0C2D-2775-4ED3-1FC59D5A32D3}"/>
              </a:ext>
            </a:extLst>
          </p:cNvPr>
          <p:cNvSpPr txBox="1">
            <a:spLocks/>
          </p:cNvSpPr>
          <p:nvPr/>
        </p:nvSpPr>
        <p:spPr>
          <a:xfrm>
            <a:off x="291587" y="5894025"/>
            <a:ext cx="3942528" cy="8108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i="1" dirty="0">
                <a:latin typeface="Poppins" panose="00000500000000000000" pitchFamily="2" charset="0"/>
                <a:cs typeface="Poppins" panose="00000500000000000000" pitchFamily="2" charset="0"/>
              </a:rPr>
              <a:t>Note</a:t>
            </a: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: Blue shows the indicator related to consumptive use and orange shows those associated with degradative uses. AWARE=Available </a:t>
            </a:r>
            <a:r>
              <a:rPr lang="en-US" sz="1200" dirty="0" err="1">
                <a:latin typeface="Poppins" panose="00000500000000000000" pitchFamily="2" charset="0"/>
                <a:cs typeface="Poppins" panose="00000500000000000000" pitchFamily="2" charset="0"/>
              </a:rPr>
              <a:t>WAter</a:t>
            </a: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 Remaining.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F75781-3C2D-C22E-9791-E8E59B431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35" name="Picture 34" descr="A diagram of water impact indicators&#10;&#10;Description automatically generated">
            <a:extLst>
              <a:ext uri="{FF2B5EF4-FFF2-40B4-BE49-F238E27FC236}">
                <a16:creationId xmlns:a16="http://schemas.microsoft.com/office/drawing/2014/main" id="{53103A03-9D82-A96B-F05A-79391F51E3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626" y="2026777"/>
            <a:ext cx="6436058" cy="441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34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2">
            <a:extLst>
              <a:ext uri="{FF2B5EF4-FFF2-40B4-BE49-F238E27FC236}">
                <a16:creationId xmlns:a16="http://schemas.microsoft.com/office/drawing/2014/main" id="{FEB72DA2-E4A1-5141-B811-DCB9C755A23E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Assessment of water footprint impact (continued)</a:t>
            </a:r>
          </a:p>
        </p:txBody>
      </p:sp>
      <p:pic>
        <p:nvPicPr>
          <p:cNvPr id="17" name="Picture 16" descr="A black and orange background&#10;&#10;Description automatically generated">
            <a:extLst>
              <a:ext uri="{FF2B5EF4-FFF2-40B4-BE49-F238E27FC236}">
                <a16:creationId xmlns:a16="http://schemas.microsoft.com/office/drawing/2014/main" id="{CA2F9872-8B0A-0010-4DED-76E79E728B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961" y="0"/>
            <a:ext cx="1663911" cy="164592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04F0A8FA-BFD9-0CC0-254F-6B08ED282757}"/>
              </a:ext>
            </a:extLst>
          </p:cNvPr>
          <p:cNvSpPr txBox="1">
            <a:spLocks/>
          </p:cNvSpPr>
          <p:nvPr/>
        </p:nvSpPr>
        <p:spPr>
          <a:xfrm>
            <a:off x="356757" y="2295932"/>
            <a:ext cx="3942528" cy="191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The water footprint measurement guide provides guidance for assessing potential impacts and the corresponding calculation methodologies. </a:t>
            </a:r>
          </a:p>
          <a:p>
            <a:endParaRPr lang="en-US" sz="1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</a:rPr>
              <a:t>For example: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28600E-7C16-4E3C-2179-C34023305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6" name="Picture 5" descr="A screenshot of a document&#10;&#10;Description automatically generated">
            <a:extLst>
              <a:ext uri="{FF2B5EF4-FFF2-40B4-BE49-F238E27FC236}">
                <a16:creationId xmlns:a16="http://schemas.microsoft.com/office/drawing/2014/main" id="{53B7A7AF-F3D1-7874-5A52-58CB40656F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920" y="2351315"/>
            <a:ext cx="6219594" cy="400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26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2">
            <a:extLst>
              <a:ext uri="{FF2B5EF4-FFF2-40B4-BE49-F238E27FC236}">
                <a16:creationId xmlns:a16="http://schemas.microsoft.com/office/drawing/2014/main" id="{FEB72DA2-E4A1-5141-B811-DCB9C755A23E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Assessment of water footprint impact (continued)</a:t>
            </a:r>
          </a:p>
        </p:txBody>
      </p:sp>
      <p:pic>
        <p:nvPicPr>
          <p:cNvPr id="17" name="Picture 16" descr="A black and orange background&#10;&#10;Description automatically generated">
            <a:extLst>
              <a:ext uri="{FF2B5EF4-FFF2-40B4-BE49-F238E27FC236}">
                <a16:creationId xmlns:a16="http://schemas.microsoft.com/office/drawing/2014/main" id="{CA2F9872-8B0A-0010-4DED-76E79E728B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961" y="0"/>
            <a:ext cx="1663911" cy="164592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04F0A8FA-BFD9-0CC0-254F-6B08ED282757}"/>
              </a:ext>
            </a:extLst>
          </p:cNvPr>
          <p:cNvSpPr txBox="1">
            <a:spLocks/>
          </p:cNvSpPr>
          <p:nvPr/>
        </p:nvSpPr>
        <p:spPr>
          <a:xfrm>
            <a:off x="356757" y="2295932"/>
            <a:ext cx="3942528" cy="191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An example calculation is provided for each impact, to guide the user in the application of the methodology.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78D9D-4C21-3074-2F18-7EABAB557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5" name="Picture 4" descr="A screenshot of a data sheet&#10;&#10;Description automatically generated">
            <a:extLst>
              <a:ext uri="{FF2B5EF4-FFF2-40B4-BE49-F238E27FC236}">
                <a16:creationId xmlns:a16="http://schemas.microsoft.com/office/drawing/2014/main" id="{21014E9F-A2F9-2A59-0810-8F5DEC5EEC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754" y="2151410"/>
            <a:ext cx="5101737" cy="4491460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3293652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ack and orange background&#10;&#10;Description automatically generated">
            <a:extLst>
              <a:ext uri="{FF2B5EF4-FFF2-40B4-BE49-F238E27FC236}">
                <a16:creationId xmlns:a16="http://schemas.microsoft.com/office/drawing/2014/main" id="{CA2F9872-8B0A-0010-4DED-76E79E728B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961" y="0"/>
            <a:ext cx="1663911" cy="164592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04F0A8FA-BFD9-0CC0-254F-6B08ED282757}"/>
              </a:ext>
            </a:extLst>
          </p:cNvPr>
          <p:cNvSpPr txBox="1">
            <a:spLocks/>
          </p:cNvSpPr>
          <p:nvPr/>
        </p:nvSpPr>
        <p:spPr>
          <a:xfrm>
            <a:off x="356757" y="2295932"/>
            <a:ext cx="3942528" cy="191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Once the potential water footprint impacts have been assessed, it is recommended to consolidate the results into a water footprint profile. </a:t>
            </a:r>
          </a:p>
          <a:p>
            <a:endParaRPr lang="en-US" sz="1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</a:rPr>
              <a:t>For example: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521D57-9CDE-02AA-B155-0D57D7DA8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268056"/>
              </p:ext>
            </p:extLst>
          </p:nvPr>
        </p:nvGraphicFramePr>
        <p:xfrm>
          <a:off x="4825388" y="2295932"/>
          <a:ext cx="7009855" cy="2930334"/>
        </p:xfrm>
        <a:graphic>
          <a:graphicData uri="http://schemas.openxmlformats.org/drawingml/2006/table">
            <a:tbl>
              <a:tblPr/>
              <a:tblGrid>
                <a:gridCol w="3391343">
                  <a:extLst>
                    <a:ext uri="{9D8B030D-6E8A-4147-A177-3AD203B41FA5}">
                      <a16:colId xmlns:a16="http://schemas.microsoft.com/office/drawing/2014/main" val="1605292927"/>
                    </a:ext>
                  </a:extLst>
                </a:gridCol>
                <a:gridCol w="1038496">
                  <a:extLst>
                    <a:ext uri="{9D8B030D-6E8A-4147-A177-3AD203B41FA5}">
                      <a16:colId xmlns:a16="http://schemas.microsoft.com/office/drawing/2014/main" val="357186851"/>
                    </a:ext>
                  </a:extLst>
                </a:gridCol>
                <a:gridCol w="1541520">
                  <a:extLst>
                    <a:ext uri="{9D8B030D-6E8A-4147-A177-3AD203B41FA5}">
                      <a16:colId xmlns:a16="http://schemas.microsoft.com/office/drawing/2014/main" val="3409408321"/>
                    </a:ext>
                  </a:extLst>
                </a:gridCol>
                <a:gridCol w="1038496">
                  <a:extLst>
                    <a:ext uri="{9D8B030D-6E8A-4147-A177-3AD203B41FA5}">
                      <a16:colId xmlns:a16="http://schemas.microsoft.com/office/drawing/2014/main" val="2360164082"/>
                    </a:ext>
                  </a:extLst>
                </a:gridCol>
              </a:tblGrid>
              <a:tr h="36206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Water footprint profile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352598"/>
                  </a:ext>
                </a:extLst>
              </a:tr>
              <a:tr h="36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Impact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Field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Packing house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002075"/>
                  </a:ext>
                </a:extLst>
              </a:tr>
              <a:tr h="36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Shortage (m³e)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251161"/>
                  </a:ext>
                </a:extLst>
              </a:tr>
              <a:tr h="36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Freshwater eutrophication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(kg Pe)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413843"/>
                  </a:ext>
                </a:extLst>
              </a:tr>
              <a:tr h="36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Saltwater eutrophication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(kg Ne)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642654"/>
                  </a:ext>
                </a:extLst>
              </a:tr>
              <a:tr h="36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Ecotoxicity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CTUe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101344"/>
                  </a:ext>
                </a:extLst>
              </a:tr>
              <a:tr h="36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Human toxicity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CTUh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03072"/>
                  </a:ext>
                </a:extLst>
              </a:tr>
            </a:tbl>
          </a:graphicData>
        </a:graphic>
      </p:graphicFrame>
      <p:sp>
        <p:nvSpPr>
          <p:cNvPr id="7" name="TextBox 22">
            <a:extLst>
              <a:ext uri="{FF2B5EF4-FFF2-40B4-BE49-F238E27FC236}">
                <a16:creationId xmlns:a16="http://schemas.microsoft.com/office/drawing/2014/main" id="{7C865A4A-71B4-0FCB-9882-E803F0F95B19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Water footprint report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B3263D-BB04-3D7D-8614-1DA960397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46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2">
            <a:extLst>
              <a:ext uri="{FF2B5EF4-FFF2-40B4-BE49-F238E27FC236}">
                <a16:creationId xmlns:a16="http://schemas.microsoft.com/office/drawing/2014/main" id="{FEB72DA2-E4A1-5141-B811-DCB9C755A23E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Water footprint report (continued)</a:t>
            </a:r>
          </a:p>
        </p:txBody>
      </p:sp>
      <p:pic>
        <p:nvPicPr>
          <p:cNvPr id="17" name="Picture 16" descr="A black and orange background&#10;&#10;Description automatically generated">
            <a:extLst>
              <a:ext uri="{FF2B5EF4-FFF2-40B4-BE49-F238E27FC236}">
                <a16:creationId xmlns:a16="http://schemas.microsoft.com/office/drawing/2014/main" id="{CA2F9872-8B0A-0010-4DED-76E79E728B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961" y="0"/>
            <a:ext cx="1663911" cy="164592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04F0A8FA-BFD9-0CC0-254F-6B08ED282757}"/>
              </a:ext>
            </a:extLst>
          </p:cNvPr>
          <p:cNvSpPr txBox="1">
            <a:spLocks/>
          </p:cNvSpPr>
          <p:nvPr/>
        </p:nvSpPr>
        <p:spPr>
          <a:xfrm>
            <a:off x="356757" y="2295932"/>
            <a:ext cx="3942528" cy="191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The results of the water footprint inventory are generally presented in a report , which is recommended to contain at least the following points: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3B5BC0-5D36-5BCD-5FDE-D7C22C701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5" name="Picture 4" descr="A blue and white document with text&#10;&#10;Description automatically generated">
            <a:extLst>
              <a:ext uri="{FF2B5EF4-FFF2-40B4-BE49-F238E27FC236}">
                <a16:creationId xmlns:a16="http://schemas.microsoft.com/office/drawing/2014/main" id="{879B3271-263C-FE72-E9AA-378B16F823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360" y="2151410"/>
            <a:ext cx="4474103" cy="441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3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981894" y="-2257465"/>
            <a:ext cx="12192000" cy="4842358"/>
          </a:xfrm>
          <a:custGeom>
            <a:avLst/>
            <a:gdLst/>
            <a:ahLst/>
            <a:cxnLst/>
            <a:rect l="l" t="t" r="r" b="b"/>
            <a:pathLst>
              <a:path w="4995194" h="1828471">
                <a:moveTo>
                  <a:pt x="0" y="0"/>
                </a:moveTo>
                <a:lnTo>
                  <a:pt x="4995194" y="0"/>
                </a:lnTo>
                <a:lnTo>
                  <a:pt x="4995194" y="1828471"/>
                </a:lnTo>
                <a:lnTo>
                  <a:pt x="0" y="1828471"/>
                </a:lnTo>
                <a:close/>
              </a:path>
            </a:pathLst>
          </a:custGeom>
          <a:solidFill>
            <a:srgbClr val="EBF1DE">
              <a:alpha val="21176"/>
            </a:srgbClr>
          </a:solidFill>
        </p:spPr>
        <p:txBody>
          <a:bodyPr/>
          <a:lstStyle/>
          <a:p>
            <a:endParaRPr lang="en-US" sz="1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A90AF8-3058-92D0-7B49-7911D73A8C3F}"/>
              </a:ext>
            </a:extLst>
          </p:cNvPr>
          <p:cNvGrpSpPr/>
          <p:nvPr/>
        </p:nvGrpSpPr>
        <p:grpSpPr>
          <a:xfrm>
            <a:off x="441502" y="2225653"/>
            <a:ext cx="452085" cy="548526"/>
            <a:chOff x="5797386" y="5246882"/>
            <a:chExt cx="452085" cy="548526"/>
          </a:xfrm>
        </p:grpSpPr>
        <p:grpSp>
          <p:nvGrpSpPr>
            <p:cNvPr id="14" name="Group 14"/>
            <p:cNvGrpSpPr/>
            <p:nvPr/>
          </p:nvGrpSpPr>
          <p:grpSpPr>
            <a:xfrm>
              <a:off x="5797386" y="5246882"/>
              <a:ext cx="452085" cy="548526"/>
              <a:chOff x="0" y="-38100"/>
              <a:chExt cx="178601" cy="21670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78601" cy="178601"/>
              </a:xfrm>
              <a:custGeom>
                <a:avLst/>
                <a:gdLst/>
                <a:ahLst/>
                <a:cxnLst/>
                <a:rect l="l" t="t" r="r" b="b"/>
                <a:pathLst>
                  <a:path w="178601" h="178601">
                    <a:moveTo>
                      <a:pt x="79916" y="0"/>
                    </a:moveTo>
                    <a:lnTo>
                      <a:pt x="98685" y="0"/>
                    </a:lnTo>
                    <a:cubicBezTo>
                      <a:pt x="119880" y="0"/>
                      <a:pt x="140207" y="8420"/>
                      <a:pt x="155195" y="23407"/>
                    </a:cubicBezTo>
                    <a:cubicBezTo>
                      <a:pt x="170182" y="38394"/>
                      <a:pt x="178601" y="58721"/>
                      <a:pt x="178601" y="79916"/>
                    </a:cubicBezTo>
                    <a:lnTo>
                      <a:pt x="178601" y="98685"/>
                    </a:lnTo>
                    <a:cubicBezTo>
                      <a:pt x="178601" y="119880"/>
                      <a:pt x="170182" y="140207"/>
                      <a:pt x="155195" y="155195"/>
                    </a:cubicBezTo>
                    <a:cubicBezTo>
                      <a:pt x="140207" y="170182"/>
                      <a:pt x="119880" y="178601"/>
                      <a:pt x="98685" y="178601"/>
                    </a:cubicBezTo>
                    <a:lnTo>
                      <a:pt x="79916" y="178601"/>
                    </a:lnTo>
                    <a:cubicBezTo>
                      <a:pt x="58721" y="178601"/>
                      <a:pt x="38394" y="170182"/>
                      <a:pt x="23407" y="155195"/>
                    </a:cubicBezTo>
                    <a:cubicBezTo>
                      <a:pt x="8420" y="140207"/>
                      <a:pt x="0" y="119880"/>
                      <a:pt x="0" y="98685"/>
                    </a:cubicBezTo>
                    <a:lnTo>
                      <a:pt x="0" y="79916"/>
                    </a:lnTo>
                    <a:cubicBezTo>
                      <a:pt x="0" y="58721"/>
                      <a:pt x="8420" y="38394"/>
                      <a:pt x="23407" y="23407"/>
                    </a:cubicBezTo>
                    <a:cubicBezTo>
                      <a:pt x="38394" y="8420"/>
                      <a:pt x="58721" y="0"/>
                      <a:pt x="79916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178601" cy="2167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 dirty="0"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5868097" y="5454139"/>
              <a:ext cx="310663" cy="230455"/>
            </a:xfrm>
            <a:custGeom>
              <a:avLst/>
              <a:gdLst/>
              <a:ahLst/>
              <a:cxnLst/>
              <a:rect l="l" t="t" r="r" b="b"/>
              <a:pathLst>
                <a:path w="465994" h="345683">
                  <a:moveTo>
                    <a:pt x="0" y="0"/>
                  </a:moveTo>
                  <a:lnTo>
                    <a:pt x="465994" y="0"/>
                  </a:lnTo>
                  <a:lnTo>
                    <a:pt x="465994" y="345682"/>
                  </a:lnTo>
                  <a:lnTo>
                    <a:pt x="0" y="345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 dirty="0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356756" y="1282112"/>
            <a:ext cx="10960263" cy="4513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933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Objectives: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14106" y="2341017"/>
            <a:ext cx="6479874" cy="978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41"/>
              </a:lnSpc>
              <a:spcBef>
                <a:spcPct val="0"/>
              </a:spcBef>
            </a:pPr>
            <a:r>
              <a:rPr lang="en-US" dirty="0">
                <a:latin typeface="Poppins"/>
                <a:ea typeface="Poppins"/>
                <a:cs typeface="Poppins"/>
                <a:sym typeface="Poppins"/>
              </a:rPr>
              <a:t>To introduce companies in the pineapple value chain to a method for </a:t>
            </a:r>
            <a:r>
              <a:rPr lang="en-US" b="1" dirty="0">
                <a:latin typeface="Poppins"/>
                <a:ea typeface="Poppins"/>
                <a:cs typeface="Poppins"/>
                <a:sym typeface="Poppins"/>
              </a:rPr>
              <a:t>measuring water footprints </a:t>
            </a:r>
            <a:r>
              <a:rPr lang="en-US" dirty="0">
                <a:latin typeface="Poppins"/>
                <a:ea typeface="Poppins"/>
                <a:cs typeface="Poppins"/>
                <a:sym typeface="Poppins"/>
              </a:rPr>
              <a:t>based on the FAO technical guide “Measuring carbon and water footprints in pineapple value chains”.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1B3B5BA-1520-5051-F6D7-FFDCD6BB29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E30AFE6-F4AA-1304-4BF5-CF6E164859B5}"/>
              </a:ext>
            </a:extLst>
          </p:cNvPr>
          <p:cNvGrpSpPr/>
          <p:nvPr/>
        </p:nvGrpSpPr>
        <p:grpSpPr>
          <a:xfrm>
            <a:off x="441502" y="3602752"/>
            <a:ext cx="452085" cy="548526"/>
            <a:chOff x="5797386" y="5246882"/>
            <a:chExt cx="452085" cy="548526"/>
          </a:xfrm>
        </p:grpSpPr>
        <p:grpSp>
          <p:nvGrpSpPr>
            <p:cNvPr id="4" name="Group 14">
              <a:extLst>
                <a:ext uri="{FF2B5EF4-FFF2-40B4-BE49-F238E27FC236}">
                  <a16:creationId xmlns:a16="http://schemas.microsoft.com/office/drawing/2014/main" id="{CBE33428-1AAA-4775-F540-0F7477304DED}"/>
                </a:ext>
              </a:extLst>
            </p:cNvPr>
            <p:cNvGrpSpPr/>
            <p:nvPr/>
          </p:nvGrpSpPr>
          <p:grpSpPr>
            <a:xfrm>
              <a:off x="5797386" y="5246882"/>
              <a:ext cx="452085" cy="548526"/>
              <a:chOff x="0" y="-38100"/>
              <a:chExt cx="178601" cy="216701"/>
            </a:xfrm>
          </p:grpSpPr>
          <p:sp>
            <p:nvSpPr>
              <p:cNvPr id="23" name="Freeform 15">
                <a:extLst>
                  <a:ext uri="{FF2B5EF4-FFF2-40B4-BE49-F238E27FC236}">
                    <a16:creationId xmlns:a16="http://schemas.microsoft.com/office/drawing/2014/main" id="{D177DDE4-D508-CAD5-784D-2D4B16A8ACB6}"/>
                  </a:ext>
                </a:extLst>
              </p:cNvPr>
              <p:cNvSpPr/>
              <p:nvPr/>
            </p:nvSpPr>
            <p:spPr>
              <a:xfrm>
                <a:off x="0" y="0"/>
                <a:ext cx="178601" cy="178601"/>
              </a:xfrm>
              <a:custGeom>
                <a:avLst/>
                <a:gdLst/>
                <a:ahLst/>
                <a:cxnLst/>
                <a:rect l="l" t="t" r="r" b="b"/>
                <a:pathLst>
                  <a:path w="178601" h="178601">
                    <a:moveTo>
                      <a:pt x="79916" y="0"/>
                    </a:moveTo>
                    <a:lnTo>
                      <a:pt x="98685" y="0"/>
                    </a:lnTo>
                    <a:cubicBezTo>
                      <a:pt x="119880" y="0"/>
                      <a:pt x="140207" y="8420"/>
                      <a:pt x="155195" y="23407"/>
                    </a:cubicBezTo>
                    <a:cubicBezTo>
                      <a:pt x="170182" y="38394"/>
                      <a:pt x="178601" y="58721"/>
                      <a:pt x="178601" y="79916"/>
                    </a:cubicBezTo>
                    <a:lnTo>
                      <a:pt x="178601" y="98685"/>
                    </a:lnTo>
                    <a:cubicBezTo>
                      <a:pt x="178601" y="119880"/>
                      <a:pt x="170182" y="140207"/>
                      <a:pt x="155195" y="155195"/>
                    </a:cubicBezTo>
                    <a:cubicBezTo>
                      <a:pt x="140207" y="170182"/>
                      <a:pt x="119880" y="178601"/>
                      <a:pt x="98685" y="178601"/>
                    </a:cubicBezTo>
                    <a:lnTo>
                      <a:pt x="79916" y="178601"/>
                    </a:lnTo>
                    <a:cubicBezTo>
                      <a:pt x="58721" y="178601"/>
                      <a:pt x="38394" y="170182"/>
                      <a:pt x="23407" y="155195"/>
                    </a:cubicBezTo>
                    <a:cubicBezTo>
                      <a:pt x="8420" y="140207"/>
                      <a:pt x="0" y="119880"/>
                      <a:pt x="0" y="98685"/>
                    </a:cubicBezTo>
                    <a:lnTo>
                      <a:pt x="0" y="79916"/>
                    </a:lnTo>
                    <a:cubicBezTo>
                      <a:pt x="0" y="58721"/>
                      <a:pt x="8420" y="38394"/>
                      <a:pt x="23407" y="23407"/>
                    </a:cubicBezTo>
                    <a:cubicBezTo>
                      <a:pt x="38394" y="8420"/>
                      <a:pt x="58721" y="0"/>
                      <a:pt x="79916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24" name="TextBox 16">
                <a:extLst>
                  <a:ext uri="{FF2B5EF4-FFF2-40B4-BE49-F238E27FC236}">
                    <a16:creationId xmlns:a16="http://schemas.microsoft.com/office/drawing/2014/main" id="{88AEE7FF-2CF3-061D-B36A-6A0607A9228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8601" cy="2167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 dirty="0"/>
              </a:p>
            </p:txBody>
          </p:sp>
        </p:grpSp>
        <p:sp>
          <p:nvSpPr>
            <p:cNvPr id="8" name="Freeform 20">
              <a:extLst>
                <a:ext uri="{FF2B5EF4-FFF2-40B4-BE49-F238E27FC236}">
                  <a16:creationId xmlns:a16="http://schemas.microsoft.com/office/drawing/2014/main" id="{18892E96-D66E-0404-8B91-1D8863DB02CE}"/>
                </a:ext>
              </a:extLst>
            </p:cNvPr>
            <p:cNvSpPr/>
            <p:nvPr/>
          </p:nvSpPr>
          <p:spPr>
            <a:xfrm>
              <a:off x="5868097" y="5454139"/>
              <a:ext cx="310663" cy="230455"/>
            </a:xfrm>
            <a:custGeom>
              <a:avLst/>
              <a:gdLst/>
              <a:ahLst/>
              <a:cxnLst/>
              <a:rect l="l" t="t" r="r" b="b"/>
              <a:pathLst>
                <a:path w="465994" h="345683">
                  <a:moveTo>
                    <a:pt x="0" y="0"/>
                  </a:moveTo>
                  <a:lnTo>
                    <a:pt x="465994" y="0"/>
                  </a:lnTo>
                  <a:lnTo>
                    <a:pt x="465994" y="345682"/>
                  </a:lnTo>
                  <a:lnTo>
                    <a:pt x="0" y="345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 dirty="0"/>
            </a:p>
          </p:txBody>
        </p:sp>
      </p:grpSp>
      <p:sp>
        <p:nvSpPr>
          <p:cNvPr id="39" name="TextBox 25">
            <a:extLst>
              <a:ext uri="{FF2B5EF4-FFF2-40B4-BE49-F238E27FC236}">
                <a16:creationId xmlns:a16="http://schemas.microsoft.com/office/drawing/2014/main" id="{EB577C00-C064-6FBB-AAD9-51BD3FDCE92D}"/>
              </a:ext>
            </a:extLst>
          </p:cNvPr>
          <p:cNvSpPr txBox="1"/>
          <p:nvPr/>
        </p:nvSpPr>
        <p:spPr>
          <a:xfrm>
            <a:off x="1107045" y="3733756"/>
            <a:ext cx="6256281" cy="734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41"/>
              </a:lnSpc>
              <a:spcBef>
                <a:spcPct val="0"/>
              </a:spcBef>
            </a:pPr>
            <a:r>
              <a:rPr lang="en-US" dirty="0">
                <a:latin typeface="Poppins"/>
                <a:ea typeface="Poppins"/>
                <a:cs typeface="Poppins"/>
                <a:sym typeface="Poppins"/>
              </a:rPr>
              <a:t>To build the capacity of individuals and organizations to make their own water footprint calculations independently.</a:t>
            </a:r>
          </a:p>
        </p:txBody>
      </p:sp>
      <p:sp>
        <p:nvSpPr>
          <p:cNvPr id="12" name="TextBox 25">
            <a:extLst>
              <a:ext uri="{FF2B5EF4-FFF2-40B4-BE49-F238E27FC236}">
                <a16:creationId xmlns:a16="http://schemas.microsoft.com/office/drawing/2014/main" id="{A14AA932-7FD8-27DD-9558-05F3BCE29341}"/>
              </a:ext>
            </a:extLst>
          </p:cNvPr>
          <p:cNvSpPr txBox="1"/>
          <p:nvPr/>
        </p:nvSpPr>
        <p:spPr>
          <a:xfrm>
            <a:off x="3389163" y="5330372"/>
            <a:ext cx="4069611" cy="491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41"/>
              </a:lnSpc>
              <a:spcBef>
                <a:spcPct val="0"/>
              </a:spcBef>
            </a:pPr>
            <a:r>
              <a:rPr lang="en-US" dirty="0">
                <a:latin typeface="Poppins"/>
                <a:ea typeface="Poppins"/>
                <a:cs typeface="Poppins"/>
                <a:sym typeface="Poppins"/>
              </a:rPr>
              <a:t>The technical guide is available at: </a:t>
            </a:r>
            <a:r>
              <a:rPr lang="en-US" dirty="0">
                <a:latin typeface="Poppins"/>
                <a:ea typeface="Poppins"/>
                <a:cs typeface="Poppins"/>
                <a:sym typeface="Poppins"/>
                <a:hlinkClick r:id="rId6"/>
              </a:rPr>
              <a:t>https://doi.org/10.4060/cd1688en</a:t>
            </a:r>
            <a:r>
              <a:rPr lang="en-US" dirty="0">
                <a:latin typeface="Poppins"/>
                <a:ea typeface="Poppins"/>
                <a:cs typeface="Poppins"/>
                <a:sym typeface="Poppins"/>
              </a:rPr>
              <a:t>  </a:t>
            </a:r>
          </a:p>
        </p:txBody>
      </p:sp>
      <p:pic>
        <p:nvPicPr>
          <p:cNvPr id="17" name="Graphic 16" descr="Right pointing backhand index with solid fill">
            <a:extLst>
              <a:ext uri="{FF2B5EF4-FFF2-40B4-BE49-F238E27FC236}">
                <a16:creationId xmlns:a16="http://schemas.microsoft.com/office/drawing/2014/main" id="{3B87FFB0-4BD7-C0B2-8B5B-1A9DD79A6C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42872" y="5208154"/>
            <a:ext cx="548526" cy="548526"/>
          </a:xfrm>
          <a:prstGeom prst="rect">
            <a:avLst/>
          </a:prstGeom>
        </p:spPr>
      </p:pic>
      <p:pic>
        <p:nvPicPr>
          <p:cNvPr id="19" name="Picture 18" descr="A black and orange background&#10;&#10;Description automatically generated">
            <a:extLst>
              <a:ext uri="{FF2B5EF4-FFF2-40B4-BE49-F238E27FC236}">
                <a16:creationId xmlns:a16="http://schemas.microsoft.com/office/drawing/2014/main" id="{15FD84FD-90C4-FCCF-7ABF-DA2A7E4EDA0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919" y="0"/>
            <a:ext cx="1663911" cy="16459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1F8832A-3E3E-20C8-02B1-93BC2E1F42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0574" y="1352501"/>
            <a:ext cx="3395057" cy="482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6956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2">
            <a:extLst>
              <a:ext uri="{FF2B5EF4-FFF2-40B4-BE49-F238E27FC236}">
                <a16:creationId xmlns:a16="http://schemas.microsoft.com/office/drawing/2014/main" id="{FEB72DA2-E4A1-5141-B811-DCB9C755A23E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Water footprint reduction measures</a:t>
            </a:r>
          </a:p>
        </p:txBody>
      </p:sp>
      <p:pic>
        <p:nvPicPr>
          <p:cNvPr id="17" name="Picture 16" descr="A black and orange background&#10;&#10;Description automatically generated">
            <a:extLst>
              <a:ext uri="{FF2B5EF4-FFF2-40B4-BE49-F238E27FC236}">
                <a16:creationId xmlns:a16="http://schemas.microsoft.com/office/drawing/2014/main" id="{CA2F9872-8B0A-0010-4DED-76E79E728B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961" y="0"/>
            <a:ext cx="1663911" cy="164592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04F0A8FA-BFD9-0CC0-254F-6B08ED282757}"/>
              </a:ext>
            </a:extLst>
          </p:cNvPr>
          <p:cNvSpPr txBox="1">
            <a:spLocks/>
          </p:cNvSpPr>
          <p:nvPr/>
        </p:nvSpPr>
        <p:spPr>
          <a:xfrm>
            <a:off x="356757" y="2295932"/>
            <a:ext cx="3942528" cy="4016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The water </a:t>
            </a:r>
            <a:r>
              <a:rPr lang="en-US" sz="1800">
                <a:latin typeface="Poppins" panose="00000500000000000000" pitchFamily="2" charset="0"/>
                <a:cs typeface="Poppins" panose="00000500000000000000" pitchFamily="2" charset="0"/>
              </a:rPr>
              <a:t>footprint indicator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, having a life cycle analysis approach, is expressed by a </a:t>
            </a:r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</a:rPr>
              <a:t>set of potential impacts on different aspects associated with water resources. </a:t>
            </a:r>
          </a:p>
          <a:p>
            <a:endParaRPr lang="en-US" sz="18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When thinking about options for reducing the footprint, the company must visualize all the good and best practices  available within the sector to make a more efficient use of water  and reduce the use of substances or activities that affect water quality. </a:t>
            </a:r>
          </a:p>
          <a:p>
            <a:endParaRPr lang="en-US" sz="1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4556A3-D48F-72D1-68C2-287E5BAB2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6" name="Picture 5" descr="A diagram of a foot print management&#10;&#10;Description automatically generated">
            <a:extLst>
              <a:ext uri="{FF2B5EF4-FFF2-40B4-BE49-F238E27FC236}">
                <a16:creationId xmlns:a16="http://schemas.microsoft.com/office/drawing/2014/main" id="{FA4029A0-F780-C104-9D03-C3B60CC600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749" y="2295932"/>
            <a:ext cx="6628597" cy="359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80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2">
            <a:extLst>
              <a:ext uri="{FF2B5EF4-FFF2-40B4-BE49-F238E27FC236}">
                <a16:creationId xmlns:a16="http://schemas.microsoft.com/office/drawing/2014/main" id="{FEB72DA2-E4A1-5141-B811-DCB9C755A23E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Water footprint reduction measures (continued)</a:t>
            </a:r>
          </a:p>
        </p:txBody>
      </p:sp>
      <p:pic>
        <p:nvPicPr>
          <p:cNvPr id="17" name="Picture 16" descr="A black and orange background&#10;&#10;Description automatically generated">
            <a:extLst>
              <a:ext uri="{FF2B5EF4-FFF2-40B4-BE49-F238E27FC236}">
                <a16:creationId xmlns:a16="http://schemas.microsoft.com/office/drawing/2014/main" id="{CA2F9872-8B0A-0010-4DED-76E79E728B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961" y="0"/>
            <a:ext cx="1663911" cy="164592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04F0A8FA-BFD9-0CC0-254F-6B08ED282757}"/>
              </a:ext>
            </a:extLst>
          </p:cNvPr>
          <p:cNvSpPr txBox="1">
            <a:spLocks/>
          </p:cNvSpPr>
          <p:nvPr/>
        </p:nvSpPr>
        <p:spPr>
          <a:xfrm>
            <a:off x="356757" y="2295932"/>
            <a:ext cx="3942528" cy="1471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</a:rPr>
              <a:t>Examples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 of water footprint reduction measures due to human toxicity, ecotoxicity and eutrophication. </a:t>
            </a:r>
          </a:p>
          <a:p>
            <a:endParaRPr lang="en-US" sz="1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61AC78-D37F-5ECE-C5D8-76076731B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5" name="Picture 4" descr="A diagram of a water footprint&#10;&#10;Description automatically generated with medium confidence">
            <a:extLst>
              <a:ext uri="{FF2B5EF4-FFF2-40B4-BE49-F238E27FC236}">
                <a16:creationId xmlns:a16="http://schemas.microsoft.com/office/drawing/2014/main" id="{31ED25A1-60FC-D8A0-DC87-4ACCF690B6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597" y="2388072"/>
            <a:ext cx="5255554" cy="402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5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2">
            <a:extLst>
              <a:ext uri="{FF2B5EF4-FFF2-40B4-BE49-F238E27FC236}">
                <a16:creationId xmlns:a16="http://schemas.microsoft.com/office/drawing/2014/main" id="{FEB72DA2-E4A1-5141-B811-DCB9C755A23E}"/>
              </a:ext>
            </a:extLst>
          </p:cNvPr>
          <p:cNvSpPr txBox="1"/>
          <p:nvPr/>
        </p:nvSpPr>
        <p:spPr>
          <a:xfrm>
            <a:off x="356756" y="1282112"/>
            <a:ext cx="10960263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Advantages of using the water footprint measurement guide in the pineapple value chain</a:t>
            </a:r>
          </a:p>
        </p:txBody>
      </p:sp>
      <p:pic>
        <p:nvPicPr>
          <p:cNvPr id="17" name="Picture 16" descr="A black and orange background&#10;&#10;Description automatically generated">
            <a:extLst>
              <a:ext uri="{FF2B5EF4-FFF2-40B4-BE49-F238E27FC236}">
                <a16:creationId xmlns:a16="http://schemas.microsoft.com/office/drawing/2014/main" id="{CA2F9872-8B0A-0010-4DED-76E79E728B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961" y="0"/>
            <a:ext cx="1663911" cy="164592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04F0A8FA-BFD9-0CC0-254F-6B08ED282757}"/>
              </a:ext>
            </a:extLst>
          </p:cNvPr>
          <p:cNvSpPr txBox="1">
            <a:spLocks/>
          </p:cNvSpPr>
          <p:nvPr/>
        </p:nvSpPr>
        <p:spPr>
          <a:xfrm>
            <a:off x="1447800" y="2764020"/>
            <a:ext cx="5845630" cy="861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Provides a </a:t>
            </a:r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</a:rPr>
              <a:t>detailed guidance 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for the development of the water footprint in the sector.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DB699-279F-3684-B56F-66C004A7A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264" y="2295932"/>
            <a:ext cx="2871755" cy="4042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5AC4051-BD71-C87D-82BF-446BEF173D98}"/>
              </a:ext>
            </a:extLst>
          </p:cNvPr>
          <p:cNvGrpSpPr/>
          <p:nvPr/>
        </p:nvGrpSpPr>
        <p:grpSpPr>
          <a:xfrm>
            <a:off x="857705" y="2830983"/>
            <a:ext cx="452085" cy="548526"/>
            <a:chOff x="5797386" y="5246882"/>
            <a:chExt cx="452085" cy="548526"/>
          </a:xfrm>
        </p:grpSpPr>
        <p:grpSp>
          <p:nvGrpSpPr>
            <p:cNvPr id="8" name="Group 14">
              <a:extLst>
                <a:ext uri="{FF2B5EF4-FFF2-40B4-BE49-F238E27FC236}">
                  <a16:creationId xmlns:a16="http://schemas.microsoft.com/office/drawing/2014/main" id="{B1123974-DB51-BADE-2FAF-56FFB09CACD6}"/>
                </a:ext>
              </a:extLst>
            </p:cNvPr>
            <p:cNvGrpSpPr/>
            <p:nvPr/>
          </p:nvGrpSpPr>
          <p:grpSpPr>
            <a:xfrm>
              <a:off x="5797386" y="5246882"/>
              <a:ext cx="452085" cy="548526"/>
              <a:chOff x="0" y="-38100"/>
              <a:chExt cx="178601" cy="216701"/>
            </a:xfrm>
          </p:grpSpPr>
          <p:sp>
            <p:nvSpPr>
              <p:cNvPr id="10" name="Freeform 15">
                <a:extLst>
                  <a:ext uri="{FF2B5EF4-FFF2-40B4-BE49-F238E27FC236}">
                    <a16:creationId xmlns:a16="http://schemas.microsoft.com/office/drawing/2014/main" id="{383DE299-1A06-77E0-37C3-9E8564EBDDED}"/>
                  </a:ext>
                </a:extLst>
              </p:cNvPr>
              <p:cNvSpPr/>
              <p:nvPr/>
            </p:nvSpPr>
            <p:spPr>
              <a:xfrm>
                <a:off x="0" y="0"/>
                <a:ext cx="178601" cy="178601"/>
              </a:xfrm>
              <a:custGeom>
                <a:avLst/>
                <a:gdLst/>
                <a:ahLst/>
                <a:cxnLst/>
                <a:rect l="l" t="t" r="r" b="b"/>
                <a:pathLst>
                  <a:path w="178601" h="178601">
                    <a:moveTo>
                      <a:pt x="79916" y="0"/>
                    </a:moveTo>
                    <a:lnTo>
                      <a:pt x="98685" y="0"/>
                    </a:lnTo>
                    <a:cubicBezTo>
                      <a:pt x="119880" y="0"/>
                      <a:pt x="140207" y="8420"/>
                      <a:pt x="155195" y="23407"/>
                    </a:cubicBezTo>
                    <a:cubicBezTo>
                      <a:pt x="170182" y="38394"/>
                      <a:pt x="178601" y="58721"/>
                      <a:pt x="178601" y="79916"/>
                    </a:cubicBezTo>
                    <a:lnTo>
                      <a:pt x="178601" y="98685"/>
                    </a:lnTo>
                    <a:cubicBezTo>
                      <a:pt x="178601" y="119880"/>
                      <a:pt x="170182" y="140207"/>
                      <a:pt x="155195" y="155195"/>
                    </a:cubicBezTo>
                    <a:cubicBezTo>
                      <a:pt x="140207" y="170182"/>
                      <a:pt x="119880" y="178601"/>
                      <a:pt x="98685" y="178601"/>
                    </a:cubicBezTo>
                    <a:lnTo>
                      <a:pt x="79916" y="178601"/>
                    </a:lnTo>
                    <a:cubicBezTo>
                      <a:pt x="58721" y="178601"/>
                      <a:pt x="38394" y="170182"/>
                      <a:pt x="23407" y="155195"/>
                    </a:cubicBezTo>
                    <a:cubicBezTo>
                      <a:pt x="8420" y="140207"/>
                      <a:pt x="0" y="119880"/>
                      <a:pt x="0" y="98685"/>
                    </a:cubicBezTo>
                    <a:lnTo>
                      <a:pt x="0" y="79916"/>
                    </a:lnTo>
                    <a:cubicBezTo>
                      <a:pt x="0" y="58721"/>
                      <a:pt x="8420" y="38394"/>
                      <a:pt x="23407" y="23407"/>
                    </a:cubicBezTo>
                    <a:cubicBezTo>
                      <a:pt x="38394" y="8420"/>
                      <a:pt x="58721" y="0"/>
                      <a:pt x="79916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12" name="TextBox 16">
                <a:extLst>
                  <a:ext uri="{FF2B5EF4-FFF2-40B4-BE49-F238E27FC236}">
                    <a16:creationId xmlns:a16="http://schemas.microsoft.com/office/drawing/2014/main" id="{21D42EA8-50BE-947E-2A99-F55C3CDF64E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8601" cy="2167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 dirty="0"/>
              </a:p>
            </p:txBody>
          </p:sp>
        </p:grp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54F58738-0F7F-4C31-066E-180858AF4D9A}"/>
                </a:ext>
              </a:extLst>
            </p:cNvPr>
            <p:cNvSpPr/>
            <p:nvPr/>
          </p:nvSpPr>
          <p:spPr>
            <a:xfrm>
              <a:off x="5868097" y="5454139"/>
              <a:ext cx="310663" cy="230455"/>
            </a:xfrm>
            <a:custGeom>
              <a:avLst/>
              <a:gdLst/>
              <a:ahLst/>
              <a:cxnLst/>
              <a:rect l="l" t="t" r="r" b="b"/>
              <a:pathLst>
                <a:path w="465994" h="345683">
                  <a:moveTo>
                    <a:pt x="0" y="0"/>
                  </a:moveTo>
                  <a:lnTo>
                    <a:pt x="465994" y="0"/>
                  </a:lnTo>
                  <a:lnTo>
                    <a:pt x="465994" y="345682"/>
                  </a:lnTo>
                  <a:lnTo>
                    <a:pt x="0" y="345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 dirty="0"/>
            </a:p>
          </p:txBody>
        </p:sp>
      </p:grpSp>
      <p:sp>
        <p:nvSpPr>
          <p:cNvPr id="13" name="Title 3">
            <a:extLst>
              <a:ext uri="{FF2B5EF4-FFF2-40B4-BE49-F238E27FC236}">
                <a16:creationId xmlns:a16="http://schemas.microsoft.com/office/drawing/2014/main" id="{2369E719-9233-B42E-BAC1-13D79BCEBFAB}"/>
              </a:ext>
            </a:extLst>
          </p:cNvPr>
          <p:cNvSpPr txBox="1">
            <a:spLocks/>
          </p:cNvSpPr>
          <p:nvPr/>
        </p:nvSpPr>
        <p:spPr>
          <a:xfrm>
            <a:off x="1447800" y="3785173"/>
            <a:ext cx="5845630" cy="861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It contains </a:t>
            </a:r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</a:rPr>
              <a:t>case examples for the application of the calculation methodologies 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for each potential water footprint impact. 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A05F7B49-E032-9E19-D2A0-336A89080BF3}"/>
              </a:ext>
            </a:extLst>
          </p:cNvPr>
          <p:cNvSpPr txBox="1">
            <a:spLocks/>
          </p:cNvSpPr>
          <p:nvPr/>
        </p:nvSpPr>
        <p:spPr>
          <a:xfrm>
            <a:off x="1447800" y="4785496"/>
            <a:ext cx="5845630" cy="764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It is the </a:t>
            </a:r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</a:rPr>
              <a:t>first water footprint measurement guide 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oriented to the pineapple value chain.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93881F-465C-3387-0E3A-CD581C7076B7}"/>
              </a:ext>
            </a:extLst>
          </p:cNvPr>
          <p:cNvGrpSpPr/>
          <p:nvPr/>
        </p:nvGrpSpPr>
        <p:grpSpPr>
          <a:xfrm>
            <a:off x="857705" y="3722196"/>
            <a:ext cx="452085" cy="548526"/>
            <a:chOff x="5797386" y="5246882"/>
            <a:chExt cx="452085" cy="548526"/>
          </a:xfrm>
        </p:grpSpPr>
        <p:grpSp>
          <p:nvGrpSpPr>
            <p:cNvPr id="16" name="Group 14">
              <a:extLst>
                <a:ext uri="{FF2B5EF4-FFF2-40B4-BE49-F238E27FC236}">
                  <a16:creationId xmlns:a16="http://schemas.microsoft.com/office/drawing/2014/main" id="{B053BA59-E78C-F97F-0683-9DC3ADB41B84}"/>
                </a:ext>
              </a:extLst>
            </p:cNvPr>
            <p:cNvGrpSpPr/>
            <p:nvPr/>
          </p:nvGrpSpPr>
          <p:grpSpPr>
            <a:xfrm>
              <a:off x="5797386" y="5246882"/>
              <a:ext cx="452085" cy="548526"/>
              <a:chOff x="0" y="-38100"/>
              <a:chExt cx="178601" cy="216701"/>
            </a:xfrm>
          </p:grpSpPr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30443C0C-FB9E-FE01-17DE-621856E07243}"/>
                  </a:ext>
                </a:extLst>
              </p:cNvPr>
              <p:cNvSpPr/>
              <p:nvPr/>
            </p:nvSpPr>
            <p:spPr>
              <a:xfrm>
                <a:off x="0" y="0"/>
                <a:ext cx="178601" cy="178601"/>
              </a:xfrm>
              <a:custGeom>
                <a:avLst/>
                <a:gdLst/>
                <a:ahLst/>
                <a:cxnLst/>
                <a:rect l="l" t="t" r="r" b="b"/>
                <a:pathLst>
                  <a:path w="178601" h="178601">
                    <a:moveTo>
                      <a:pt x="79916" y="0"/>
                    </a:moveTo>
                    <a:lnTo>
                      <a:pt x="98685" y="0"/>
                    </a:lnTo>
                    <a:cubicBezTo>
                      <a:pt x="119880" y="0"/>
                      <a:pt x="140207" y="8420"/>
                      <a:pt x="155195" y="23407"/>
                    </a:cubicBezTo>
                    <a:cubicBezTo>
                      <a:pt x="170182" y="38394"/>
                      <a:pt x="178601" y="58721"/>
                      <a:pt x="178601" y="79916"/>
                    </a:cubicBezTo>
                    <a:lnTo>
                      <a:pt x="178601" y="98685"/>
                    </a:lnTo>
                    <a:cubicBezTo>
                      <a:pt x="178601" y="119880"/>
                      <a:pt x="170182" y="140207"/>
                      <a:pt x="155195" y="155195"/>
                    </a:cubicBezTo>
                    <a:cubicBezTo>
                      <a:pt x="140207" y="170182"/>
                      <a:pt x="119880" y="178601"/>
                      <a:pt x="98685" y="178601"/>
                    </a:cubicBezTo>
                    <a:lnTo>
                      <a:pt x="79916" y="178601"/>
                    </a:lnTo>
                    <a:cubicBezTo>
                      <a:pt x="58721" y="178601"/>
                      <a:pt x="38394" y="170182"/>
                      <a:pt x="23407" y="155195"/>
                    </a:cubicBezTo>
                    <a:cubicBezTo>
                      <a:pt x="8420" y="140207"/>
                      <a:pt x="0" y="119880"/>
                      <a:pt x="0" y="98685"/>
                    </a:cubicBezTo>
                    <a:lnTo>
                      <a:pt x="0" y="79916"/>
                    </a:lnTo>
                    <a:cubicBezTo>
                      <a:pt x="0" y="58721"/>
                      <a:pt x="8420" y="38394"/>
                      <a:pt x="23407" y="23407"/>
                    </a:cubicBezTo>
                    <a:cubicBezTo>
                      <a:pt x="38394" y="8420"/>
                      <a:pt x="58721" y="0"/>
                      <a:pt x="79916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20" name="TextBox 16">
                <a:extLst>
                  <a:ext uri="{FF2B5EF4-FFF2-40B4-BE49-F238E27FC236}">
                    <a16:creationId xmlns:a16="http://schemas.microsoft.com/office/drawing/2014/main" id="{DA3A2CA9-2A81-A2BA-8D7F-13082E90FB0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8601" cy="2167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 dirty="0"/>
              </a:p>
            </p:txBody>
          </p:sp>
        </p:grp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35362A90-1869-287A-8D7F-1FA92AA777FB}"/>
                </a:ext>
              </a:extLst>
            </p:cNvPr>
            <p:cNvSpPr/>
            <p:nvPr/>
          </p:nvSpPr>
          <p:spPr>
            <a:xfrm>
              <a:off x="5868097" y="5454139"/>
              <a:ext cx="310663" cy="230455"/>
            </a:xfrm>
            <a:custGeom>
              <a:avLst/>
              <a:gdLst/>
              <a:ahLst/>
              <a:cxnLst/>
              <a:rect l="l" t="t" r="r" b="b"/>
              <a:pathLst>
                <a:path w="465994" h="345683">
                  <a:moveTo>
                    <a:pt x="0" y="0"/>
                  </a:moveTo>
                  <a:lnTo>
                    <a:pt x="465994" y="0"/>
                  </a:lnTo>
                  <a:lnTo>
                    <a:pt x="465994" y="345682"/>
                  </a:lnTo>
                  <a:lnTo>
                    <a:pt x="0" y="345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D90B674-455F-33DD-CB80-DB468604978E}"/>
              </a:ext>
            </a:extLst>
          </p:cNvPr>
          <p:cNvGrpSpPr/>
          <p:nvPr/>
        </p:nvGrpSpPr>
        <p:grpSpPr>
          <a:xfrm>
            <a:off x="874980" y="4785496"/>
            <a:ext cx="452085" cy="548526"/>
            <a:chOff x="5797386" y="5246882"/>
            <a:chExt cx="452085" cy="548526"/>
          </a:xfrm>
        </p:grpSpPr>
        <p:grpSp>
          <p:nvGrpSpPr>
            <p:cNvPr id="22" name="Group 14">
              <a:extLst>
                <a:ext uri="{FF2B5EF4-FFF2-40B4-BE49-F238E27FC236}">
                  <a16:creationId xmlns:a16="http://schemas.microsoft.com/office/drawing/2014/main" id="{69FDB091-06BF-9C92-DEF8-68DE2C42C1F8}"/>
                </a:ext>
              </a:extLst>
            </p:cNvPr>
            <p:cNvGrpSpPr/>
            <p:nvPr/>
          </p:nvGrpSpPr>
          <p:grpSpPr>
            <a:xfrm>
              <a:off x="5797386" y="5246882"/>
              <a:ext cx="452085" cy="548526"/>
              <a:chOff x="0" y="-38100"/>
              <a:chExt cx="178601" cy="216701"/>
            </a:xfrm>
          </p:grpSpPr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D81CC0A1-2866-F70A-E6F8-F782291786FD}"/>
                  </a:ext>
                </a:extLst>
              </p:cNvPr>
              <p:cNvSpPr/>
              <p:nvPr/>
            </p:nvSpPr>
            <p:spPr>
              <a:xfrm>
                <a:off x="0" y="0"/>
                <a:ext cx="178601" cy="178601"/>
              </a:xfrm>
              <a:custGeom>
                <a:avLst/>
                <a:gdLst/>
                <a:ahLst/>
                <a:cxnLst/>
                <a:rect l="l" t="t" r="r" b="b"/>
                <a:pathLst>
                  <a:path w="178601" h="178601">
                    <a:moveTo>
                      <a:pt x="79916" y="0"/>
                    </a:moveTo>
                    <a:lnTo>
                      <a:pt x="98685" y="0"/>
                    </a:lnTo>
                    <a:cubicBezTo>
                      <a:pt x="119880" y="0"/>
                      <a:pt x="140207" y="8420"/>
                      <a:pt x="155195" y="23407"/>
                    </a:cubicBezTo>
                    <a:cubicBezTo>
                      <a:pt x="170182" y="38394"/>
                      <a:pt x="178601" y="58721"/>
                      <a:pt x="178601" y="79916"/>
                    </a:cubicBezTo>
                    <a:lnTo>
                      <a:pt x="178601" y="98685"/>
                    </a:lnTo>
                    <a:cubicBezTo>
                      <a:pt x="178601" y="119880"/>
                      <a:pt x="170182" y="140207"/>
                      <a:pt x="155195" y="155195"/>
                    </a:cubicBezTo>
                    <a:cubicBezTo>
                      <a:pt x="140207" y="170182"/>
                      <a:pt x="119880" y="178601"/>
                      <a:pt x="98685" y="178601"/>
                    </a:cubicBezTo>
                    <a:lnTo>
                      <a:pt x="79916" y="178601"/>
                    </a:lnTo>
                    <a:cubicBezTo>
                      <a:pt x="58721" y="178601"/>
                      <a:pt x="38394" y="170182"/>
                      <a:pt x="23407" y="155195"/>
                    </a:cubicBezTo>
                    <a:cubicBezTo>
                      <a:pt x="8420" y="140207"/>
                      <a:pt x="0" y="119880"/>
                      <a:pt x="0" y="98685"/>
                    </a:cubicBezTo>
                    <a:lnTo>
                      <a:pt x="0" y="79916"/>
                    </a:lnTo>
                    <a:cubicBezTo>
                      <a:pt x="0" y="58721"/>
                      <a:pt x="8420" y="38394"/>
                      <a:pt x="23407" y="23407"/>
                    </a:cubicBezTo>
                    <a:cubicBezTo>
                      <a:pt x="38394" y="8420"/>
                      <a:pt x="58721" y="0"/>
                      <a:pt x="79916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25" name="TextBox 16">
                <a:extLst>
                  <a:ext uri="{FF2B5EF4-FFF2-40B4-BE49-F238E27FC236}">
                    <a16:creationId xmlns:a16="http://schemas.microsoft.com/office/drawing/2014/main" id="{35382D3C-7990-5390-782B-B79FBD95BBF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8601" cy="2167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 dirty="0"/>
              </a:p>
            </p:txBody>
          </p:sp>
        </p:grp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C71A38A5-40E7-6A65-266A-08208ABB99FC}"/>
                </a:ext>
              </a:extLst>
            </p:cNvPr>
            <p:cNvSpPr/>
            <p:nvPr/>
          </p:nvSpPr>
          <p:spPr>
            <a:xfrm>
              <a:off x="5868097" y="5454139"/>
              <a:ext cx="310663" cy="230455"/>
            </a:xfrm>
            <a:custGeom>
              <a:avLst/>
              <a:gdLst/>
              <a:ahLst/>
              <a:cxnLst/>
              <a:rect l="l" t="t" r="r" b="b"/>
              <a:pathLst>
                <a:path w="465994" h="345683">
                  <a:moveTo>
                    <a:pt x="0" y="0"/>
                  </a:moveTo>
                  <a:lnTo>
                    <a:pt x="465994" y="0"/>
                  </a:lnTo>
                  <a:lnTo>
                    <a:pt x="465994" y="345682"/>
                  </a:lnTo>
                  <a:lnTo>
                    <a:pt x="0" y="345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6B6C82A-AADD-1D3B-2ADF-7DEABD6183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98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ople in a factory with pineapples&#10;&#10;Description automatically generated">
            <a:extLst>
              <a:ext uri="{FF2B5EF4-FFF2-40B4-BE49-F238E27FC236}">
                <a16:creationId xmlns:a16="http://schemas.microsoft.com/office/drawing/2014/main" id="{B26F83FA-7EB8-2CB9-ABF4-8237C60441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4478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BB7F30-0F7C-3F88-CF37-867B608DA065}"/>
              </a:ext>
            </a:extLst>
          </p:cNvPr>
          <p:cNvSpPr/>
          <p:nvPr/>
        </p:nvSpPr>
        <p:spPr>
          <a:xfrm>
            <a:off x="3626" y="0"/>
            <a:ext cx="12192000" cy="6858000"/>
          </a:xfrm>
          <a:prstGeom prst="rect">
            <a:avLst/>
          </a:prstGeom>
          <a:solidFill>
            <a:srgbClr val="00000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EDC62F-3A3F-0A5F-DFC2-5131222A7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5703"/>
            <a:ext cx="9144000" cy="175705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Thank you!</a:t>
            </a:r>
          </a:p>
        </p:txBody>
      </p:sp>
      <p:pic>
        <p:nvPicPr>
          <p:cNvPr id="6" name="Picture 5" descr="A black and orange background&#10;&#10;Description automatically generated">
            <a:extLst>
              <a:ext uri="{FF2B5EF4-FFF2-40B4-BE49-F238E27FC236}">
                <a16:creationId xmlns:a16="http://schemas.microsoft.com/office/drawing/2014/main" id="{9A85025F-0B5E-2E96-071C-F9E3AC52B0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210" y="-1588"/>
            <a:ext cx="2246790" cy="2222500"/>
          </a:xfrm>
          <a:prstGeom prst="rect">
            <a:avLst/>
          </a:prstGeom>
        </p:spPr>
      </p:pic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3E9A4D5-1252-7C33-3A14-9B9E2565E1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50"/>
            <a:ext cx="5559552" cy="1463040"/>
          </a:xfrm>
          <a:prstGeom prst="rect">
            <a:avLst/>
          </a:prstGeom>
        </p:spPr>
      </p:pic>
      <p:sp>
        <p:nvSpPr>
          <p:cNvPr id="3" name="TextBox 18">
            <a:extLst>
              <a:ext uri="{FF2B5EF4-FFF2-40B4-BE49-F238E27FC236}">
                <a16:creationId xmlns:a16="http://schemas.microsoft.com/office/drawing/2014/main" id="{C379C0FD-99F4-5EAB-71FD-D5D7AD343BF6}"/>
              </a:ext>
            </a:extLst>
          </p:cNvPr>
          <p:cNvSpPr txBox="1"/>
          <p:nvPr/>
        </p:nvSpPr>
        <p:spPr>
          <a:xfrm>
            <a:off x="7985713" y="4006333"/>
            <a:ext cx="3545352" cy="188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91"/>
              </a:lnSpc>
            </a:pPr>
            <a:r>
              <a:rPr lang="en-US" sz="1495" dirty="0">
                <a:solidFill>
                  <a:srgbClr val="FFFFFF"/>
                </a:solidFill>
                <a:latin typeface="Poppins" panose="00000500000000000000" pitchFamily="2" charset="0"/>
                <a:ea typeface="Codec Pro Bold"/>
                <a:cs typeface="Poppins" panose="00000500000000000000" pitchFamily="2" charset="0"/>
                <a:sym typeface="Codec Pro Bold"/>
              </a:rPr>
              <a:t>Responsible-Fruits@fao.org</a:t>
            </a: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C9443D0E-0C98-DDA2-03A3-8626F13C4379}"/>
              </a:ext>
            </a:extLst>
          </p:cNvPr>
          <p:cNvSpPr txBox="1"/>
          <p:nvPr/>
        </p:nvSpPr>
        <p:spPr>
          <a:xfrm>
            <a:off x="1952067" y="3964064"/>
            <a:ext cx="3015418" cy="18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1"/>
              </a:lnSpc>
            </a:pPr>
            <a:r>
              <a:rPr lang="en-US" sz="1495" dirty="0">
                <a:solidFill>
                  <a:srgbClr val="FFFFFF"/>
                </a:solidFill>
                <a:latin typeface="Poppins" panose="00000500000000000000" pitchFamily="2" charset="0"/>
                <a:ea typeface="Codec Pro Bold"/>
                <a:cs typeface="Poppins" panose="00000500000000000000" pitchFamily="2" charset="0"/>
                <a:sym typeface="Codec Pro Bold"/>
              </a:rPr>
              <a:t>https://bit.ly/responsible-fruits</a:t>
            </a:r>
          </a:p>
        </p:txBody>
      </p:sp>
      <p:pic>
        <p:nvPicPr>
          <p:cNvPr id="8" name="Graphic 7" descr="World with solid fill">
            <a:extLst>
              <a:ext uri="{FF2B5EF4-FFF2-40B4-BE49-F238E27FC236}">
                <a16:creationId xmlns:a16="http://schemas.microsoft.com/office/drawing/2014/main" id="{7577130D-1EB3-56C5-5CAE-3AE5D1E3E9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13049" y="3798447"/>
            <a:ext cx="457200" cy="457200"/>
          </a:xfrm>
          <a:prstGeom prst="rect">
            <a:avLst/>
          </a:prstGeom>
        </p:spPr>
      </p:pic>
      <p:pic>
        <p:nvPicPr>
          <p:cNvPr id="9" name="Graphic 8" descr="Envelope with solid fill">
            <a:extLst>
              <a:ext uri="{FF2B5EF4-FFF2-40B4-BE49-F238E27FC236}">
                <a16:creationId xmlns:a16="http://schemas.microsoft.com/office/drawing/2014/main" id="{C2619C4A-384B-C2BF-5FBB-5DB86C2AF7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37070" y="383103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930403" y="-2257465"/>
            <a:ext cx="12192000" cy="4842358"/>
          </a:xfrm>
          <a:custGeom>
            <a:avLst/>
            <a:gdLst/>
            <a:ahLst/>
            <a:cxnLst/>
            <a:rect l="l" t="t" r="r" b="b"/>
            <a:pathLst>
              <a:path w="4995194" h="1828471">
                <a:moveTo>
                  <a:pt x="0" y="0"/>
                </a:moveTo>
                <a:lnTo>
                  <a:pt x="4995194" y="0"/>
                </a:lnTo>
                <a:lnTo>
                  <a:pt x="4995194" y="1828471"/>
                </a:lnTo>
                <a:lnTo>
                  <a:pt x="0" y="1828471"/>
                </a:lnTo>
                <a:close/>
              </a:path>
            </a:pathLst>
          </a:custGeom>
          <a:solidFill>
            <a:srgbClr val="EBF1DE">
              <a:alpha val="21176"/>
            </a:srgbClr>
          </a:solidFill>
        </p:spPr>
        <p:txBody>
          <a:bodyPr/>
          <a:lstStyle/>
          <a:p>
            <a:endParaRPr lang="en-US" sz="1600" dirty="0"/>
          </a:p>
        </p:txBody>
      </p:sp>
      <p:sp>
        <p:nvSpPr>
          <p:cNvPr id="22" name="TextBox 22"/>
          <p:cNvSpPr txBox="1"/>
          <p:nvPr/>
        </p:nvSpPr>
        <p:spPr>
          <a:xfrm>
            <a:off x="356756" y="1282112"/>
            <a:ext cx="10960263" cy="4513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933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Acknowledgements: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56756" y="2817999"/>
            <a:ext cx="6479874" cy="1222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41"/>
              </a:lnSpc>
              <a:spcBef>
                <a:spcPct val="0"/>
              </a:spcBef>
            </a:pPr>
            <a:r>
              <a:rPr lang="en-US" dirty="0">
                <a:latin typeface="Poppins"/>
                <a:ea typeface="Poppins"/>
                <a:cs typeface="Poppins"/>
                <a:sym typeface="Poppins"/>
              </a:rPr>
              <a:t>The slide content was prepared by </a:t>
            </a:r>
            <a:r>
              <a:rPr lang="en-US" dirty="0" err="1">
                <a:latin typeface="Poppins"/>
                <a:ea typeface="Poppins"/>
                <a:cs typeface="Poppins"/>
                <a:sym typeface="Poppins"/>
              </a:rPr>
              <a:t>Gestarse</a:t>
            </a:r>
            <a:r>
              <a:rPr lang="en-US" dirty="0">
                <a:latin typeface="Poppins"/>
                <a:ea typeface="Poppins"/>
                <a:cs typeface="Poppins"/>
                <a:sym typeface="Poppins"/>
              </a:rPr>
              <a:t> for FAO.</a:t>
            </a:r>
          </a:p>
          <a:p>
            <a:pPr>
              <a:lnSpc>
                <a:spcPts val="1941"/>
              </a:lnSpc>
              <a:spcBef>
                <a:spcPct val="0"/>
              </a:spcBef>
            </a:pPr>
            <a:endParaRPr lang="en-US" dirty="0">
              <a:latin typeface="Poppins"/>
              <a:ea typeface="Poppins"/>
              <a:cs typeface="Poppins"/>
              <a:sym typeface="Poppins"/>
            </a:endParaRPr>
          </a:p>
          <a:p>
            <a:pPr>
              <a:lnSpc>
                <a:spcPts val="1941"/>
              </a:lnSpc>
              <a:spcBef>
                <a:spcPct val="0"/>
              </a:spcBef>
            </a:pPr>
            <a:endParaRPr lang="en-US" dirty="0">
              <a:latin typeface="Poppins"/>
              <a:ea typeface="Poppins"/>
              <a:cs typeface="Poppins"/>
              <a:sym typeface="Poppins"/>
            </a:endParaRPr>
          </a:p>
          <a:p>
            <a:pPr>
              <a:lnSpc>
                <a:spcPts val="1941"/>
              </a:lnSpc>
              <a:spcBef>
                <a:spcPct val="0"/>
              </a:spcBef>
            </a:pPr>
            <a:r>
              <a:rPr lang="en-US" dirty="0">
                <a:latin typeface="Poppins"/>
                <a:ea typeface="Poppins"/>
                <a:cs typeface="Poppins"/>
                <a:sym typeface="Poppins"/>
              </a:rPr>
              <a:t>This work has been made possible by support from the Government of Germany.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1B3B5BA-1520-5051-F6D7-FFDCD6BB2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F4FE49-7E04-B7E2-4A05-6D8AB06168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1"/>
          <a:stretch/>
        </p:blipFill>
        <p:spPr>
          <a:xfrm>
            <a:off x="7765633" y="1889544"/>
            <a:ext cx="4069611" cy="4041785"/>
          </a:xfrm>
          <a:prstGeom prst="ellipse">
            <a:avLst/>
          </a:prstGeom>
          <a:ln w="76200">
            <a:noFill/>
          </a:ln>
        </p:spPr>
      </p:pic>
      <p:pic>
        <p:nvPicPr>
          <p:cNvPr id="7" name="Picture 6" descr="A black and orange background&#10;&#10;Description automatically generated">
            <a:extLst>
              <a:ext uri="{FF2B5EF4-FFF2-40B4-BE49-F238E27FC236}">
                <a16:creationId xmlns:a16="http://schemas.microsoft.com/office/drawing/2014/main" id="{B484046F-B1FA-06B4-5921-1E6C630FCD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919" y="0"/>
            <a:ext cx="1663911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68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2"/>
          <p:cNvSpPr txBox="1"/>
          <p:nvPr/>
        </p:nvSpPr>
        <p:spPr>
          <a:xfrm>
            <a:off x="2582845" y="1390962"/>
            <a:ext cx="8997683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Contents of this course: How is a water footprint calculated?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1B3B5BA-1520-5051-F6D7-FFDCD6BB2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4" name="Imagen 5">
            <a:extLst>
              <a:ext uri="{FF2B5EF4-FFF2-40B4-BE49-F238E27FC236}">
                <a16:creationId xmlns:a16="http://schemas.microsoft.com/office/drawing/2014/main" id="{6C2B1F50-DFB3-6AB6-802C-115CCBF2B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2080"/>
            <a:ext cx="2157349" cy="5665920"/>
          </a:xfrm>
          <a:prstGeom prst="roundRect">
            <a:avLst/>
          </a:prstGeom>
        </p:spPr>
      </p:pic>
      <p:sp>
        <p:nvSpPr>
          <p:cNvPr id="8" name="CuadroTexto 13">
            <a:extLst>
              <a:ext uri="{FF2B5EF4-FFF2-40B4-BE49-F238E27FC236}">
                <a16:creationId xmlns:a16="http://schemas.microsoft.com/office/drawing/2014/main" id="{8B5F886C-7C6F-57D8-8CDA-81BC262A5A44}"/>
              </a:ext>
            </a:extLst>
          </p:cNvPr>
          <p:cNvSpPr txBox="1"/>
          <p:nvPr/>
        </p:nvSpPr>
        <p:spPr>
          <a:xfrm>
            <a:off x="3017136" y="2874189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  <a:endParaRPr lang="es-CR" b="1" dirty="0">
              <a:solidFill>
                <a:schemeClr val="accent1">
                  <a:lumMod val="60000"/>
                  <a:lumOff val="4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CuadroTexto 14">
            <a:extLst>
              <a:ext uri="{FF2B5EF4-FFF2-40B4-BE49-F238E27FC236}">
                <a16:creationId xmlns:a16="http://schemas.microsoft.com/office/drawing/2014/main" id="{4FD3BE32-9FC3-3EAA-0218-FBEF60A85935}"/>
              </a:ext>
            </a:extLst>
          </p:cNvPr>
          <p:cNvSpPr txBox="1"/>
          <p:nvPr/>
        </p:nvSpPr>
        <p:spPr>
          <a:xfrm>
            <a:off x="3017135" y="3368057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endParaRPr lang="es-CR" b="1" dirty="0">
              <a:solidFill>
                <a:schemeClr val="accent1">
                  <a:lumMod val="60000"/>
                  <a:lumOff val="4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4" name="CuadroTexto 15">
            <a:extLst>
              <a:ext uri="{FF2B5EF4-FFF2-40B4-BE49-F238E27FC236}">
                <a16:creationId xmlns:a16="http://schemas.microsoft.com/office/drawing/2014/main" id="{91EFC80D-EBBA-29E9-3BEC-2801CCE71FB2}"/>
              </a:ext>
            </a:extLst>
          </p:cNvPr>
          <p:cNvSpPr txBox="1"/>
          <p:nvPr/>
        </p:nvSpPr>
        <p:spPr>
          <a:xfrm>
            <a:off x="3034892" y="3922202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  <a:endParaRPr lang="es-CR" b="1" dirty="0">
              <a:solidFill>
                <a:schemeClr val="accent1">
                  <a:lumMod val="60000"/>
                  <a:lumOff val="4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7" name="CuadroTexto 16">
            <a:extLst>
              <a:ext uri="{FF2B5EF4-FFF2-40B4-BE49-F238E27FC236}">
                <a16:creationId xmlns:a16="http://schemas.microsoft.com/office/drawing/2014/main" id="{B0710D7F-BB07-7DB7-76E3-A991833DA7AE}"/>
              </a:ext>
            </a:extLst>
          </p:cNvPr>
          <p:cNvSpPr txBox="1"/>
          <p:nvPr/>
        </p:nvSpPr>
        <p:spPr>
          <a:xfrm>
            <a:off x="3041348" y="4449368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</a:t>
            </a:r>
            <a:endParaRPr lang="es-CR" b="1" dirty="0">
              <a:solidFill>
                <a:schemeClr val="accent1">
                  <a:lumMod val="60000"/>
                  <a:lumOff val="4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7" name="CuadroTexto 17">
            <a:extLst>
              <a:ext uri="{FF2B5EF4-FFF2-40B4-BE49-F238E27FC236}">
                <a16:creationId xmlns:a16="http://schemas.microsoft.com/office/drawing/2014/main" id="{D7E778C8-6F28-C1C3-83A4-C00022F93CAE}"/>
              </a:ext>
            </a:extLst>
          </p:cNvPr>
          <p:cNvSpPr txBox="1"/>
          <p:nvPr/>
        </p:nvSpPr>
        <p:spPr>
          <a:xfrm>
            <a:off x="3017135" y="5003756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</a:t>
            </a:r>
            <a:endParaRPr lang="es-CR" b="1" dirty="0">
              <a:solidFill>
                <a:schemeClr val="accent1">
                  <a:lumMod val="60000"/>
                  <a:lumOff val="4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8" name="CuadroTexto 18">
            <a:extLst>
              <a:ext uri="{FF2B5EF4-FFF2-40B4-BE49-F238E27FC236}">
                <a16:creationId xmlns:a16="http://schemas.microsoft.com/office/drawing/2014/main" id="{DB4F4D4C-202B-6D74-0858-AF202DD9F38B}"/>
              </a:ext>
            </a:extLst>
          </p:cNvPr>
          <p:cNvSpPr txBox="1"/>
          <p:nvPr/>
        </p:nvSpPr>
        <p:spPr>
          <a:xfrm>
            <a:off x="3044224" y="5523585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</a:t>
            </a:r>
            <a:endParaRPr lang="es-CR" b="1" dirty="0">
              <a:solidFill>
                <a:schemeClr val="accent1">
                  <a:lumMod val="60000"/>
                  <a:lumOff val="4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0" name="CuadroTexto 10">
            <a:extLst>
              <a:ext uri="{FF2B5EF4-FFF2-40B4-BE49-F238E27FC236}">
                <a16:creationId xmlns:a16="http://schemas.microsoft.com/office/drawing/2014/main" id="{D484C816-95AB-F0EC-2D80-4E057C3A3FD6}"/>
              </a:ext>
            </a:extLst>
          </p:cNvPr>
          <p:cNvSpPr txBox="1"/>
          <p:nvPr/>
        </p:nvSpPr>
        <p:spPr>
          <a:xfrm>
            <a:off x="3549796" y="2840906"/>
            <a:ext cx="6980165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General water footprint calculation 
Scope of the water footprint
Identification of water balance and use of products
Assessment of water footprint impact
Water footprint report
Water footprint reduction measures</a:t>
            </a:r>
            <a:endParaRPr lang="es-MX" sz="2000" dirty="0"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Picture 2" descr="A black and orange background&#10;&#10;Description automatically generated">
            <a:extLst>
              <a:ext uri="{FF2B5EF4-FFF2-40B4-BE49-F238E27FC236}">
                <a16:creationId xmlns:a16="http://schemas.microsoft.com/office/drawing/2014/main" id="{23F39C5A-93F7-462F-97DA-1280BC5826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961" y="0"/>
            <a:ext cx="1663911" cy="16459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transportation process&#10;&#10;Description automatically generated">
            <a:extLst>
              <a:ext uri="{FF2B5EF4-FFF2-40B4-BE49-F238E27FC236}">
                <a16:creationId xmlns:a16="http://schemas.microsoft.com/office/drawing/2014/main" id="{DB397CC8-6E78-76EC-2C20-FCA4E1BD9F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297" y="2404269"/>
            <a:ext cx="10665236" cy="3450726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BC5436FA-D46D-0015-C2EB-E1421C0AC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39" y="1849911"/>
            <a:ext cx="11619721" cy="387696"/>
          </a:xfrm>
        </p:spPr>
        <p:txBody>
          <a:bodyPr>
            <a:noAutofit/>
          </a:bodyPr>
          <a:lstStyle/>
          <a:p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Processes considered within the scope of the water footprint measurement guide:</a:t>
            </a:r>
            <a:endParaRPr lang="en-FR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CuadroTexto 16">
            <a:extLst>
              <a:ext uri="{FF2B5EF4-FFF2-40B4-BE49-F238E27FC236}">
                <a16:creationId xmlns:a16="http://schemas.microsoft.com/office/drawing/2014/main" id="{BBCFD0C5-1075-5E27-9101-C168B320D4BE}"/>
              </a:ext>
            </a:extLst>
          </p:cNvPr>
          <p:cNvSpPr txBox="1"/>
          <p:nvPr/>
        </p:nvSpPr>
        <p:spPr>
          <a:xfrm>
            <a:off x="1774578" y="6315551"/>
            <a:ext cx="2509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Processes</a:t>
            </a:r>
            <a:r>
              <a:rPr lang="es-MX" sz="1600" b="1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</a:t>
            </a:r>
            <a:r>
              <a:rPr lang="es-MX" sz="1600" b="1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included</a:t>
            </a:r>
            <a:endParaRPr lang="es-CR" sz="1600" b="1" dirty="0"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3" name="Cerrar llave 15">
            <a:extLst>
              <a:ext uri="{FF2B5EF4-FFF2-40B4-BE49-F238E27FC236}">
                <a16:creationId xmlns:a16="http://schemas.microsoft.com/office/drawing/2014/main" id="{B82CE6C2-970F-5A60-9D67-BC920AAB447C}"/>
              </a:ext>
            </a:extLst>
          </p:cNvPr>
          <p:cNvSpPr/>
          <p:nvPr/>
        </p:nvSpPr>
        <p:spPr>
          <a:xfrm rot="5400000">
            <a:off x="2779877" y="3862417"/>
            <a:ext cx="338554" cy="4567713"/>
          </a:xfrm>
          <a:prstGeom prst="rightBrace">
            <a:avLst>
              <a:gd name="adj1" fmla="val 8333"/>
              <a:gd name="adj2" fmla="val 49785"/>
            </a:avLst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Cerrar llave 15">
            <a:extLst>
              <a:ext uri="{FF2B5EF4-FFF2-40B4-BE49-F238E27FC236}">
                <a16:creationId xmlns:a16="http://schemas.microsoft.com/office/drawing/2014/main" id="{53A67D9D-D602-C4C9-E35D-C2B0597E50E1}"/>
              </a:ext>
            </a:extLst>
          </p:cNvPr>
          <p:cNvSpPr/>
          <p:nvPr/>
        </p:nvSpPr>
        <p:spPr>
          <a:xfrm rot="5400000">
            <a:off x="8166339" y="1099663"/>
            <a:ext cx="365104" cy="5217054"/>
          </a:xfrm>
          <a:prstGeom prst="rightBrac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1" name="CuadroTexto 16">
            <a:extLst>
              <a:ext uri="{FF2B5EF4-FFF2-40B4-BE49-F238E27FC236}">
                <a16:creationId xmlns:a16="http://schemas.microsoft.com/office/drawing/2014/main" id="{0FC1D4B4-0DE2-8A26-4189-F3211F5392A4}"/>
              </a:ext>
            </a:extLst>
          </p:cNvPr>
          <p:cNvSpPr txBox="1"/>
          <p:nvPr/>
        </p:nvSpPr>
        <p:spPr>
          <a:xfrm>
            <a:off x="6745279" y="4241351"/>
            <a:ext cx="320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Processes</a:t>
            </a:r>
            <a:r>
              <a:rPr lang="es-MX" b="1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</a:t>
            </a:r>
            <a:r>
              <a:rPr lang="es-MX" b="1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outside</a:t>
            </a:r>
            <a:r>
              <a:rPr lang="es-MX" b="1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the </a:t>
            </a:r>
            <a:r>
              <a:rPr lang="es-MX" b="1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scope</a:t>
            </a:r>
            <a:r>
              <a:rPr lang="es-MX" b="1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of the guide</a:t>
            </a:r>
            <a:endParaRPr lang="es-CR" b="1" dirty="0"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5" descr="A black and orange background&#10;&#10;Description automatically generated">
            <a:extLst>
              <a:ext uri="{FF2B5EF4-FFF2-40B4-BE49-F238E27FC236}">
                <a16:creationId xmlns:a16="http://schemas.microsoft.com/office/drawing/2014/main" id="{D57B8857-135C-7A54-6679-32C25B7325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919" y="0"/>
            <a:ext cx="1663911" cy="1645920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BB68B54B-784D-0F90-8CFF-FDE7B285646C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General water footprint calculation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474427-559C-B405-5439-40878A334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67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6FEB0DEB-8B87-1C57-4DCA-8E6C564F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39" y="1843323"/>
            <a:ext cx="11619721" cy="387696"/>
          </a:xfrm>
        </p:spPr>
        <p:txBody>
          <a:bodyPr>
            <a:noAutofit/>
          </a:bodyPr>
          <a:lstStyle/>
          <a:p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Recommended steps for the water footprint study:</a:t>
            </a:r>
          </a:p>
        </p:txBody>
      </p:sp>
      <p:sp>
        <p:nvSpPr>
          <p:cNvPr id="10" name="CuadroTexto 16">
            <a:extLst>
              <a:ext uri="{FF2B5EF4-FFF2-40B4-BE49-F238E27FC236}">
                <a16:creationId xmlns:a16="http://schemas.microsoft.com/office/drawing/2014/main" id="{4CCED61C-87BB-6080-DD5E-3BF16AE8415F}"/>
              </a:ext>
            </a:extLst>
          </p:cNvPr>
          <p:cNvSpPr txBox="1"/>
          <p:nvPr/>
        </p:nvSpPr>
        <p:spPr>
          <a:xfrm>
            <a:off x="182232" y="6393195"/>
            <a:ext cx="111347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Source</a:t>
            </a:r>
            <a:r>
              <a:rPr lang="es-MX" sz="1100" b="1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: </a:t>
            </a:r>
            <a:r>
              <a:rPr lang="es-MX" sz="1100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Adapted</a:t>
            </a:r>
            <a:r>
              <a:rPr lang="es-MX" sz="1100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</a:t>
            </a:r>
            <a:r>
              <a:rPr lang="es-MX" sz="1100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from</a:t>
            </a:r>
            <a:r>
              <a:rPr lang="es-MX" sz="1100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1100" b="1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ISO (</a:t>
            </a:r>
            <a:r>
              <a:rPr lang="en-US" sz="1100" b="1" dirty="0">
                <a:latin typeface="Poppins" panose="00000500000000000000" pitchFamily="2" charset="0"/>
                <a:cs typeface="Poppins" panose="00000500000000000000" pitchFamily="2" charset="0"/>
              </a:rPr>
              <a:t>International Organization for Standardization) . </a:t>
            </a:r>
            <a:r>
              <a:rPr lang="en-US" sz="1100" dirty="0">
                <a:latin typeface="Poppins" panose="00000500000000000000" pitchFamily="2" charset="0"/>
                <a:cs typeface="Poppins" panose="00000500000000000000" pitchFamily="2" charset="0"/>
              </a:rPr>
              <a:t>2014. International standard ISO 14046:2014(E): Environmental management — Water footprint — Principles, requirements and guidelines.</a:t>
            </a:r>
            <a:endParaRPr lang="es-CR" sz="1100" b="1" dirty="0"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1" name="Picture 10" descr="A black and orange background&#10;&#10;Description automatically generated">
            <a:extLst>
              <a:ext uri="{FF2B5EF4-FFF2-40B4-BE49-F238E27FC236}">
                <a16:creationId xmlns:a16="http://schemas.microsoft.com/office/drawing/2014/main" id="{B7ABDE11-1E98-6432-F456-BB9511FD64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919" y="0"/>
            <a:ext cx="1663911" cy="1645920"/>
          </a:xfrm>
          <a:prstGeom prst="rect">
            <a:avLst/>
          </a:prstGeom>
        </p:spPr>
      </p:pic>
      <p:sp>
        <p:nvSpPr>
          <p:cNvPr id="12" name="TextBox 22">
            <a:extLst>
              <a:ext uri="{FF2B5EF4-FFF2-40B4-BE49-F238E27FC236}">
                <a16:creationId xmlns:a16="http://schemas.microsoft.com/office/drawing/2014/main" id="{7B6CBA9A-4A68-5E26-CD28-1FFA24736098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General water footprint calculation (continued)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B68F42-C929-6989-E12F-32678C515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4" name="Picture 3" descr="A diagram of water footprint study&#10;&#10;Description automatically generated">
            <a:extLst>
              <a:ext uri="{FF2B5EF4-FFF2-40B4-BE49-F238E27FC236}">
                <a16:creationId xmlns:a16="http://schemas.microsoft.com/office/drawing/2014/main" id="{4BAEEB2B-2BCB-9486-18BE-26222A22D4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913" y="2442718"/>
            <a:ext cx="5963424" cy="373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86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2">
            <a:extLst>
              <a:ext uri="{FF2B5EF4-FFF2-40B4-BE49-F238E27FC236}">
                <a16:creationId xmlns:a16="http://schemas.microsoft.com/office/drawing/2014/main" id="{FEB72DA2-E4A1-5141-B811-DCB9C755A23E}"/>
              </a:ext>
            </a:extLst>
          </p:cNvPr>
          <p:cNvSpPr txBox="1"/>
          <p:nvPr/>
        </p:nvSpPr>
        <p:spPr>
          <a:xfrm>
            <a:off x="385611" y="1712043"/>
            <a:ext cx="1096026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Basic concepts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15F8A0CE-41AC-DAAC-749E-EC68A065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56" y="2227122"/>
            <a:ext cx="3355928" cy="451342"/>
          </a:xfrm>
        </p:spPr>
        <p:txBody>
          <a:bodyPr>
            <a:noAutofit/>
          </a:bodyPr>
          <a:lstStyle/>
          <a:p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</a:rPr>
              <a:t>Water footprint: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B43F196A-13FB-D8D5-D5CE-0793787AE844}"/>
              </a:ext>
            </a:extLst>
          </p:cNvPr>
          <p:cNvSpPr txBox="1">
            <a:spLocks/>
          </p:cNvSpPr>
          <p:nvPr/>
        </p:nvSpPr>
        <p:spPr>
          <a:xfrm>
            <a:off x="4264473" y="2254447"/>
            <a:ext cx="2990757" cy="451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</a:rPr>
              <a:t>Direct water usage: </a:t>
            </a:r>
          </a:p>
        </p:txBody>
      </p:sp>
      <p:pic>
        <p:nvPicPr>
          <p:cNvPr id="2" name="Picture 6" descr="Manual de evaluación de la huella hídrica. Establecimiento del estándar  mundial">
            <a:extLst>
              <a:ext uri="{FF2B5EF4-FFF2-40B4-BE49-F238E27FC236}">
                <a16:creationId xmlns:a16="http://schemas.microsoft.com/office/drawing/2014/main" id="{37C11AAB-DBBB-8FDE-FB1F-7F9591808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2206" y="2757321"/>
            <a:ext cx="1333085" cy="190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3A90D873-1C97-11BD-91D6-4A89CB2B3D2D}"/>
              </a:ext>
            </a:extLst>
          </p:cNvPr>
          <p:cNvSpPr txBox="1">
            <a:spLocks/>
          </p:cNvSpPr>
          <p:nvPr/>
        </p:nvSpPr>
        <p:spPr>
          <a:xfrm>
            <a:off x="294828" y="4663741"/>
            <a:ext cx="3657600" cy="1100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Metric(s) that quantifies the potential environmental impacts related to water. 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1ABE188-ACBF-D124-F124-52A5CDDC9CAC}"/>
              </a:ext>
            </a:extLst>
          </p:cNvPr>
          <p:cNvSpPr txBox="1">
            <a:spLocks/>
          </p:cNvSpPr>
          <p:nvPr/>
        </p:nvSpPr>
        <p:spPr>
          <a:xfrm>
            <a:off x="4124625" y="4808298"/>
            <a:ext cx="3657600" cy="800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Usage that take place during day-to-day operations within the company’s facilities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3F0B97B-8CCD-E643-E29D-33D5DA11F83B}"/>
              </a:ext>
            </a:extLst>
          </p:cNvPr>
          <p:cNvSpPr txBox="1">
            <a:spLocks/>
          </p:cNvSpPr>
          <p:nvPr/>
        </p:nvSpPr>
        <p:spPr>
          <a:xfrm>
            <a:off x="8270095" y="4808297"/>
            <a:ext cx="3657600" cy="1244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Any form of withdrawal or release of water, or its use within the same watershed, that affects water quantity or quality.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5B1359E-C737-65F1-196A-027A879BADD3}"/>
              </a:ext>
            </a:extLst>
          </p:cNvPr>
          <p:cNvSpPr txBox="1">
            <a:spLocks/>
          </p:cNvSpPr>
          <p:nvPr/>
        </p:nvSpPr>
        <p:spPr>
          <a:xfrm>
            <a:off x="8316320" y="2298350"/>
            <a:ext cx="3565149" cy="625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</a:rPr>
              <a:t>Water use related to human activities: </a:t>
            </a:r>
          </a:p>
        </p:txBody>
      </p:sp>
      <p:pic>
        <p:nvPicPr>
          <p:cNvPr id="9" name="Imagen 15">
            <a:extLst>
              <a:ext uri="{FF2B5EF4-FFF2-40B4-BE49-F238E27FC236}">
                <a16:creationId xmlns:a16="http://schemas.microsoft.com/office/drawing/2014/main" id="{D2CFA804-08E0-1D91-9833-F5222F8A712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88973" y="2995111"/>
            <a:ext cx="2188824" cy="824893"/>
          </a:xfrm>
          <a:prstGeom prst="rect">
            <a:avLst/>
          </a:prstGeom>
        </p:spPr>
      </p:pic>
      <p:pic>
        <p:nvPicPr>
          <p:cNvPr id="10" name="Graphic 9" descr="Pineapple with solid fill">
            <a:extLst>
              <a:ext uri="{FF2B5EF4-FFF2-40B4-BE49-F238E27FC236}">
                <a16:creationId xmlns:a16="http://schemas.microsoft.com/office/drawing/2014/main" id="{D540C27E-424F-92E5-686F-95C5D29EF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40370" y="2870733"/>
            <a:ext cx="413055" cy="413055"/>
          </a:xfrm>
          <a:prstGeom prst="rect">
            <a:avLst/>
          </a:prstGeom>
        </p:spPr>
      </p:pic>
      <p:pic>
        <p:nvPicPr>
          <p:cNvPr id="16" name="Graphic 15" descr="Barn with solid fill">
            <a:extLst>
              <a:ext uri="{FF2B5EF4-FFF2-40B4-BE49-F238E27FC236}">
                <a16:creationId xmlns:a16="http://schemas.microsoft.com/office/drawing/2014/main" id="{5C1D839A-9AC1-B6CC-305F-A3EC1CCB72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46797" y="3234387"/>
            <a:ext cx="826110" cy="826110"/>
          </a:xfrm>
          <a:prstGeom prst="rect">
            <a:avLst/>
          </a:prstGeom>
        </p:spPr>
      </p:pic>
      <p:pic>
        <p:nvPicPr>
          <p:cNvPr id="17" name="Picture 16" descr="A black and orange background&#10;&#10;Description automatically generated">
            <a:extLst>
              <a:ext uri="{FF2B5EF4-FFF2-40B4-BE49-F238E27FC236}">
                <a16:creationId xmlns:a16="http://schemas.microsoft.com/office/drawing/2014/main" id="{CA2F9872-8B0A-0010-4DED-76E79E728B0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919" y="0"/>
            <a:ext cx="1663911" cy="1645920"/>
          </a:xfrm>
          <a:prstGeom prst="rect">
            <a:avLst/>
          </a:prstGeom>
        </p:spPr>
      </p:pic>
      <p:sp>
        <p:nvSpPr>
          <p:cNvPr id="19" name="TextBox 22">
            <a:extLst>
              <a:ext uri="{FF2B5EF4-FFF2-40B4-BE49-F238E27FC236}">
                <a16:creationId xmlns:a16="http://schemas.microsoft.com/office/drawing/2014/main" id="{2010BE18-CCE1-D9EA-0A18-9E8502FFBFAA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General water footprint calculation (continued)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5900F0-DA9E-409F-3656-06397E8DD5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13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 descr="A black and orange background&#10;&#10;Description automatically generated">
            <a:extLst>
              <a:ext uri="{FF2B5EF4-FFF2-40B4-BE49-F238E27FC236}">
                <a16:creationId xmlns:a16="http://schemas.microsoft.com/office/drawing/2014/main" id="{5DE09A14-2BEE-67EA-DEE6-80B49BA2B8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961" y="0"/>
            <a:ext cx="1663911" cy="1645920"/>
          </a:xfrm>
          <a:prstGeom prst="rect">
            <a:avLst/>
          </a:prstGeom>
        </p:spPr>
      </p:pic>
      <p:sp>
        <p:nvSpPr>
          <p:cNvPr id="97" name="TextBox 22">
            <a:extLst>
              <a:ext uri="{FF2B5EF4-FFF2-40B4-BE49-F238E27FC236}">
                <a16:creationId xmlns:a16="http://schemas.microsoft.com/office/drawing/2014/main" id="{0D178515-51AC-5E04-2514-FFA391EEC2F2}"/>
              </a:ext>
            </a:extLst>
          </p:cNvPr>
          <p:cNvSpPr txBox="1"/>
          <p:nvPr/>
        </p:nvSpPr>
        <p:spPr>
          <a:xfrm>
            <a:off x="385611" y="1712043"/>
            <a:ext cx="1096026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Basic concepts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3D8F6C-DC23-759C-5C25-AAFAB1649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sp>
        <p:nvSpPr>
          <p:cNvPr id="3" name="Rectangle: Rounded Corners 13">
            <a:extLst>
              <a:ext uri="{FF2B5EF4-FFF2-40B4-BE49-F238E27FC236}">
                <a16:creationId xmlns:a16="http://schemas.microsoft.com/office/drawing/2014/main" id="{BDC0512D-2DB1-734C-23CC-6AB555AAE343}"/>
              </a:ext>
            </a:extLst>
          </p:cNvPr>
          <p:cNvSpPr/>
          <p:nvPr/>
        </p:nvSpPr>
        <p:spPr>
          <a:xfrm>
            <a:off x="3235447" y="2675652"/>
            <a:ext cx="3656061" cy="258194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Consumption or consumptive use </a:t>
            </a:r>
          </a:p>
        </p:txBody>
      </p:sp>
      <p:sp>
        <p:nvSpPr>
          <p:cNvPr id="4" name="Rectangle: Rounded Corners 14">
            <a:extLst>
              <a:ext uri="{FF2B5EF4-FFF2-40B4-BE49-F238E27FC236}">
                <a16:creationId xmlns:a16="http://schemas.microsoft.com/office/drawing/2014/main" id="{6F2A6008-939B-DC6A-68C8-2A6559491FD0}"/>
              </a:ext>
            </a:extLst>
          </p:cNvPr>
          <p:cNvSpPr/>
          <p:nvPr/>
        </p:nvSpPr>
        <p:spPr>
          <a:xfrm>
            <a:off x="3235447" y="3303347"/>
            <a:ext cx="3658506" cy="603411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Water that was used by the organization, and as a result </a:t>
            </a:r>
            <a:r>
              <a:rPr lang="en-US" sz="1200" b="1" u="sng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did not return to the same watershed</a:t>
            </a:r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from which it was extracted.</a:t>
            </a:r>
          </a:p>
        </p:txBody>
      </p:sp>
      <p:sp>
        <p:nvSpPr>
          <p:cNvPr id="5" name="Rectangle: Rounded Corners 15">
            <a:extLst>
              <a:ext uri="{FF2B5EF4-FFF2-40B4-BE49-F238E27FC236}">
                <a16:creationId xmlns:a16="http://schemas.microsoft.com/office/drawing/2014/main" id="{33E2ECF2-E1B5-755C-DF58-E9E0A5D1E8A7}"/>
              </a:ext>
            </a:extLst>
          </p:cNvPr>
          <p:cNvSpPr/>
          <p:nvPr/>
        </p:nvSpPr>
        <p:spPr>
          <a:xfrm>
            <a:off x="3235447" y="4321166"/>
            <a:ext cx="3656061" cy="671972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Water that is lost through evaporation, evapotranspiration or discharge to a different watershed.</a:t>
            </a:r>
          </a:p>
        </p:txBody>
      </p:sp>
      <p:sp>
        <p:nvSpPr>
          <p:cNvPr id="6" name="Rectangle: Rounded Corners 16">
            <a:extLst>
              <a:ext uri="{FF2B5EF4-FFF2-40B4-BE49-F238E27FC236}">
                <a16:creationId xmlns:a16="http://schemas.microsoft.com/office/drawing/2014/main" id="{D2C052C7-A49C-383E-AF06-12C6D3B32D2E}"/>
              </a:ext>
            </a:extLst>
          </p:cNvPr>
          <p:cNvSpPr/>
          <p:nvPr/>
        </p:nvSpPr>
        <p:spPr>
          <a:xfrm>
            <a:off x="3249470" y="5478271"/>
            <a:ext cx="3656061" cy="332274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Shortage</a:t>
            </a:r>
          </a:p>
        </p:txBody>
      </p:sp>
      <p:cxnSp>
        <p:nvCxnSpPr>
          <p:cNvPr id="7" name="Connector: Elbow 17">
            <a:extLst>
              <a:ext uri="{FF2B5EF4-FFF2-40B4-BE49-F238E27FC236}">
                <a16:creationId xmlns:a16="http://schemas.microsoft.com/office/drawing/2014/main" id="{0D9B565C-E1DE-0443-C41F-9EA1EDAB0C4E}"/>
              </a:ext>
            </a:extLst>
          </p:cNvPr>
          <p:cNvCxnSpPr>
            <a:cxnSpLocks/>
          </p:cNvCxnSpPr>
          <p:nvPr/>
        </p:nvCxnSpPr>
        <p:spPr>
          <a:xfrm rot="5400000">
            <a:off x="5922574" y="1475570"/>
            <a:ext cx="288088" cy="200627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A6F75BD-D638-FF29-1007-D9D3B6152C40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>
            <a:off x="5063478" y="2933846"/>
            <a:ext cx="1222" cy="3695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: Rounded Corners 19">
            <a:extLst>
              <a:ext uri="{FF2B5EF4-FFF2-40B4-BE49-F238E27FC236}">
                <a16:creationId xmlns:a16="http://schemas.microsoft.com/office/drawing/2014/main" id="{602DDFE5-CBDE-0641-D283-528338DD5D13}"/>
              </a:ext>
            </a:extLst>
          </p:cNvPr>
          <p:cNvSpPr/>
          <p:nvPr/>
        </p:nvSpPr>
        <p:spPr>
          <a:xfrm>
            <a:off x="3924650" y="3010154"/>
            <a:ext cx="2285749" cy="1590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corresponds to</a:t>
            </a:r>
            <a:endParaRPr lang="en-US" sz="1000" b="1" dirty="0">
              <a:solidFill>
                <a:sysClr val="windowText" lastClr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7589A9-E1C7-815F-BFC8-BDBB02B2964C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5063478" y="3906758"/>
            <a:ext cx="1222" cy="4144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D468247-CF84-1192-B9C8-A2433963BDFF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5063478" y="4993138"/>
            <a:ext cx="14023" cy="4851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: Rounded Corners 22">
            <a:extLst>
              <a:ext uri="{FF2B5EF4-FFF2-40B4-BE49-F238E27FC236}">
                <a16:creationId xmlns:a16="http://schemas.microsoft.com/office/drawing/2014/main" id="{83A06C98-FC15-29CD-3E5A-4817524B6400}"/>
              </a:ext>
            </a:extLst>
          </p:cNvPr>
          <p:cNvSpPr/>
          <p:nvPr/>
        </p:nvSpPr>
        <p:spPr>
          <a:xfrm>
            <a:off x="3929494" y="5089405"/>
            <a:ext cx="2285749" cy="2195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Impact category:</a:t>
            </a:r>
            <a:endParaRPr lang="en-US" sz="1000" b="1" dirty="0">
              <a:solidFill>
                <a:sysClr val="windowText" lastClr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Rectangle: Rounded Corners 23">
            <a:extLst>
              <a:ext uri="{FF2B5EF4-FFF2-40B4-BE49-F238E27FC236}">
                <a16:creationId xmlns:a16="http://schemas.microsoft.com/office/drawing/2014/main" id="{9EB2294C-A93A-F0D6-0729-C36CE6815398}"/>
              </a:ext>
            </a:extLst>
          </p:cNvPr>
          <p:cNvSpPr/>
          <p:nvPr/>
        </p:nvSpPr>
        <p:spPr>
          <a:xfrm>
            <a:off x="3921937" y="3998407"/>
            <a:ext cx="2285749" cy="1921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 example: </a:t>
            </a:r>
          </a:p>
        </p:txBody>
      </p:sp>
      <p:sp>
        <p:nvSpPr>
          <p:cNvPr id="18" name="Rectangle: Rounded Corners 24">
            <a:extLst>
              <a:ext uri="{FF2B5EF4-FFF2-40B4-BE49-F238E27FC236}">
                <a16:creationId xmlns:a16="http://schemas.microsoft.com/office/drawing/2014/main" id="{ECE7492A-B0BA-3B14-2F12-5AF118D5D6C7}"/>
              </a:ext>
            </a:extLst>
          </p:cNvPr>
          <p:cNvSpPr/>
          <p:nvPr/>
        </p:nvSpPr>
        <p:spPr>
          <a:xfrm>
            <a:off x="7542518" y="2680615"/>
            <a:ext cx="3656060" cy="24826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Degradation</a:t>
            </a:r>
            <a:r>
              <a:rPr lang="fr-FR" sz="1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or </a:t>
            </a:r>
            <a:r>
              <a:rPr lang="fr-FR" sz="1200" b="1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degradative</a:t>
            </a:r>
            <a:r>
              <a:rPr lang="fr-FR" sz="1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use</a:t>
            </a:r>
            <a:endParaRPr lang="en-US" sz="1200" b="1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Rectangle: Rounded Corners 25">
            <a:extLst>
              <a:ext uri="{FF2B5EF4-FFF2-40B4-BE49-F238E27FC236}">
                <a16:creationId xmlns:a16="http://schemas.microsoft.com/office/drawing/2014/main" id="{3C1A5EC1-ED41-89DE-AD5A-F5ADA80F1407}"/>
              </a:ext>
            </a:extLst>
          </p:cNvPr>
          <p:cNvSpPr/>
          <p:nvPr/>
        </p:nvSpPr>
        <p:spPr>
          <a:xfrm>
            <a:off x="7540073" y="3306903"/>
            <a:ext cx="3658506" cy="59998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Activities</a:t>
            </a:r>
            <a:r>
              <a:rPr lang="fr-FR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that</a:t>
            </a:r>
            <a:r>
              <a:rPr lang="fr-FR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can </a:t>
            </a:r>
            <a:r>
              <a:rPr lang="fr-FR" sz="1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potentially</a:t>
            </a:r>
            <a:r>
              <a:rPr lang="fr-FR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affect or </a:t>
            </a:r>
            <a:r>
              <a:rPr lang="fr-FR" sz="1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worsen</a:t>
            </a:r>
            <a:r>
              <a:rPr lang="fr-FR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the  </a:t>
            </a:r>
            <a:r>
              <a:rPr lang="fr-FR" sz="1200" b="1" u="sng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water </a:t>
            </a:r>
            <a:r>
              <a:rPr lang="fr-FR" sz="1200" b="1" u="sng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quality</a:t>
            </a:r>
            <a:r>
              <a:rPr lang="fr-FR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en-US" sz="12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" name="Rectangle: Rounded Corners 26">
            <a:extLst>
              <a:ext uri="{FF2B5EF4-FFF2-40B4-BE49-F238E27FC236}">
                <a16:creationId xmlns:a16="http://schemas.microsoft.com/office/drawing/2014/main" id="{24991144-5FA6-E4C2-944D-36E9193B2C1B}"/>
              </a:ext>
            </a:extLst>
          </p:cNvPr>
          <p:cNvSpPr/>
          <p:nvPr/>
        </p:nvSpPr>
        <p:spPr>
          <a:xfrm>
            <a:off x="7066234" y="4320601"/>
            <a:ext cx="4593897" cy="68846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Application of products to soil and air that may reach water sources, or application of these products directly to water that may affect water quality</a:t>
            </a:r>
          </a:p>
        </p:txBody>
      </p:sp>
      <p:sp>
        <p:nvSpPr>
          <p:cNvPr id="23" name="Rectangle: Rounded Corners 27">
            <a:extLst>
              <a:ext uri="{FF2B5EF4-FFF2-40B4-BE49-F238E27FC236}">
                <a16:creationId xmlns:a16="http://schemas.microsoft.com/office/drawing/2014/main" id="{354BD944-2204-AC88-CA35-13DCB952788D}"/>
              </a:ext>
            </a:extLst>
          </p:cNvPr>
          <p:cNvSpPr/>
          <p:nvPr/>
        </p:nvSpPr>
        <p:spPr>
          <a:xfrm>
            <a:off x="7532453" y="5462903"/>
            <a:ext cx="3656062" cy="49268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Eutrophication in fresh &amp; salt water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Ecotoxicity and Human toxicity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56A9793-23F2-2B9F-B131-54285AB7C42A}"/>
              </a:ext>
            </a:extLst>
          </p:cNvPr>
          <p:cNvCxnSpPr>
            <a:cxnSpLocks/>
            <a:stCxn id="18" idx="2"/>
            <a:endCxn id="21" idx="0"/>
          </p:cNvCxnSpPr>
          <p:nvPr/>
        </p:nvCxnSpPr>
        <p:spPr>
          <a:xfrm flipH="1">
            <a:off x="9369326" y="2928883"/>
            <a:ext cx="1222" cy="3780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B17B341-D912-FC47-A321-64AC7B1395DA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>
          <a:xfrm flipH="1">
            <a:off x="9363183" y="3906884"/>
            <a:ext cx="6143" cy="4137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66F2F58-3841-0141-FB97-2A725ECDF719}"/>
              </a:ext>
            </a:extLst>
          </p:cNvPr>
          <p:cNvCxnSpPr>
            <a:cxnSpLocks/>
            <a:stCxn id="22" idx="2"/>
            <a:endCxn id="23" idx="0"/>
          </p:cNvCxnSpPr>
          <p:nvPr/>
        </p:nvCxnSpPr>
        <p:spPr>
          <a:xfrm flipH="1">
            <a:off x="9360484" y="5009070"/>
            <a:ext cx="2699" cy="4538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nector: Elbow 6">
            <a:extLst>
              <a:ext uri="{FF2B5EF4-FFF2-40B4-BE49-F238E27FC236}">
                <a16:creationId xmlns:a16="http://schemas.microsoft.com/office/drawing/2014/main" id="{6E342FB4-D906-1158-D96F-512DB23B57E4}"/>
              </a:ext>
            </a:extLst>
          </p:cNvPr>
          <p:cNvCxnSpPr>
            <a:cxnSpLocks/>
          </p:cNvCxnSpPr>
          <p:nvPr/>
        </p:nvCxnSpPr>
        <p:spPr>
          <a:xfrm rot="16200000" flipH="1">
            <a:off x="8081126" y="1323295"/>
            <a:ext cx="278052" cy="230079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018EB066-25B9-6E14-A0D4-7615283C6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378" y="6040110"/>
            <a:ext cx="830198" cy="61044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2E62F2D-81E8-525B-8C3E-37E64969B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5626" y="6070531"/>
            <a:ext cx="787400" cy="7366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761D06D-39DD-AC8B-8082-8D86AAD82B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5434" y="1860245"/>
            <a:ext cx="5181600" cy="749300"/>
          </a:xfrm>
          <a:prstGeom prst="rect">
            <a:avLst/>
          </a:prstGeom>
        </p:spPr>
      </p:pic>
      <p:sp>
        <p:nvSpPr>
          <p:cNvPr id="38" name="Rectangle: Rounded Corners 22">
            <a:extLst>
              <a:ext uri="{FF2B5EF4-FFF2-40B4-BE49-F238E27FC236}">
                <a16:creationId xmlns:a16="http://schemas.microsoft.com/office/drawing/2014/main" id="{7155D8AB-7FDE-02E5-F018-48C7CB825584}"/>
              </a:ext>
            </a:extLst>
          </p:cNvPr>
          <p:cNvSpPr/>
          <p:nvPr/>
        </p:nvSpPr>
        <p:spPr>
          <a:xfrm>
            <a:off x="8217184" y="5089405"/>
            <a:ext cx="2285749" cy="2195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Impact category:</a:t>
            </a:r>
            <a:endParaRPr lang="en-US" sz="1000" b="1" dirty="0">
              <a:solidFill>
                <a:sysClr val="windowText" lastClr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0" name="Rectangle: Rounded Corners 23">
            <a:extLst>
              <a:ext uri="{FF2B5EF4-FFF2-40B4-BE49-F238E27FC236}">
                <a16:creationId xmlns:a16="http://schemas.microsoft.com/office/drawing/2014/main" id="{64BB3EA5-C3DC-DD11-58CD-3A063A3CB328}"/>
              </a:ext>
            </a:extLst>
          </p:cNvPr>
          <p:cNvSpPr/>
          <p:nvPr/>
        </p:nvSpPr>
        <p:spPr>
          <a:xfrm>
            <a:off x="8217311" y="3998407"/>
            <a:ext cx="2285749" cy="1921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 example: </a:t>
            </a:r>
          </a:p>
        </p:txBody>
      </p:sp>
      <p:sp>
        <p:nvSpPr>
          <p:cNvPr id="41" name="Rectangle: Rounded Corners 19">
            <a:extLst>
              <a:ext uri="{FF2B5EF4-FFF2-40B4-BE49-F238E27FC236}">
                <a16:creationId xmlns:a16="http://schemas.microsoft.com/office/drawing/2014/main" id="{F50039F2-8FDF-951E-5224-BEAF36FC6D20}"/>
              </a:ext>
            </a:extLst>
          </p:cNvPr>
          <p:cNvSpPr/>
          <p:nvPr/>
        </p:nvSpPr>
        <p:spPr>
          <a:xfrm>
            <a:off x="8227709" y="3010154"/>
            <a:ext cx="2285749" cy="1590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corresponds to</a:t>
            </a:r>
            <a:endParaRPr lang="en-US" sz="1000" b="1" dirty="0">
              <a:solidFill>
                <a:sysClr val="windowText" lastClr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010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15F8A0CE-41AC-DAAC-749E-EC68A065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20" y="3055014"/>
            <a:ext cx="5368165" cy="451342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Impact category: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A90D873-1C97-11BD-91D6-4A89CB2B3D2D}"/>
              </a:ext>
            </a:extLst>
          </p:cNvPr>
          <p:cNvSpPr txBox="1">
            <a:spLocks/>
          </p:cNvSpPr>
          <p:nvPr/>
        </p:nvSpPr>
        <p:spPr>
          <a:xfrm>
            <a:off x="268620" y="3452738"/>
            <a:ext cx="4712549" cy="1769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This classification is given to an aspect that represents an environmental importance related to the usage of water in the productive activities of the sector. </a:t>
            </a:r>
          </a:p>
        </p:txBody>
      </p:sp>
      <p:pic>
        <p:nvPicPr>
          <p:cNvPr id="17" name="Picture 16" descr="A black and orange background&#10;&#10;Description automatically generated">
            <a:extLst>
              <a:ext uri="{FF2B5EF4-FFF2-40B4-BE49-F238E27FC236}">
                <a16:creationId xmlns:a16="http://schemas.microsoft.com/office/drawing/2014/main" id="{CA2F9872-8B0A-0010-4DED-76E79E728B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919" y="0"/>
            <a:ext cx="1663911" cy="1645920"/>
          </a:xfrm>
          <a:prstGeom prst="rect">
            <a:avLst/>
          </a:prstGeom>
        </p:spPr>
      </p:pic>
      <p:sp>
        <p:nvSpPr>
          <p:cNvPr id="18" name="TextBox 22">
            <a:extLst>
              <a:ext uri="{FF2B5EF4-FFF2-40B4-BE49-F238E27FC236}">
                <a16:creationId xmlns:a16="http://schemas.microsoft.com/office/drawing/2014/main" id="{EF383BEB-E240-5D66-667B-399DFF1352F6}"/>
              </a:ext>
            </a:extLst>
          </p:cNvPr>
          <p:cNvSpPr txBox="1"/>
          <p:nvPr/>
        </p:nvSpPr>
        <p:spPr>
          <a:xfrm>
            <a:off x="385611" y="1712043"/>
            <a:ext cx="1096026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Basic concepts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3D3063-41DD-2C5D-BE28-5A1282E4A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5" name="Picture 4" descr="A diagram of water shortage&#10;&#10;Description automatically generated">
            <a:extLst>
              <a:ext uri="{FF2B5EF4-FFF2-40B4-BE49-F238E27FC236}">
                <a16:creationId xmlns:a16="http://schemas.microsoft.com/office/drawing/2014/main" id="{6E7B363D-3F45-BC6F-7E72-82DDDE9DB2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051" y="1928036"/>
            <a:ext cx="3753065" cy="467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35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6934F820DFB24785B11FAFD61B1E1A" ma:contentTypeVersion="19" ma:contentTypeDescription="Create a new document." ma:contentTypeScope="" ma:versionID="89ecfc3913e395bdf888be9258b42b13">
  <xsd:schema xmlns:xsd="http://www.w3.org/2001/XMLSchema" xmlns:xs="http://www.w3.org/2001/XMLSchema" xmlns:p="http://schemas.microsoft.com/office/2006/metadata/properties" xmlns:ns2="dc3c6dfc-31ee-4b82-a2b1-418ea34cdcfd" xmlns:ns3="e53179b4-11b7-4fc9-b7aa-ff7a47e184e5" targetNamespace="http://schemas.microsoft.com/office/2006/metadata/properties" ma:root="true" ma:fieldsID="bc3fd52446dcc5abd35a123f5acf3e25" ns2:_="" ns3:_="">
    <xsd:import namespace="dc3c6dfc-31ee-4b82-a2b1-418ea34cdcfd"/>
    <xsd:import namespace="e53179b4-11b7-4fc9-b7aa-ff7a47e184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3c6dfc-31ee-4b82-a2b1-418ea34cdc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40eee1e-ad38-437e-be40-fc9f033adc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3179b4-11b7-4fc9-b7aa-ff7a47e184e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10bdf66-295c-4452-8b75-cc19b7f2b262}" ma:internalName="TaxCatchAll" ma:showField="CatchAllData" ma:web="e53179b4-11b7-4fc9-b7aa-ff7a47e184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3c6dfc-31ee-4b82-a2b1-418ea34cdcfd">
      <Terms xmlns="http://schemas.microsoft.com/office/infopath/2007/PartnerControls"/>
    </lcf76f155ced4ddcb4097134ff3c332f>
    <TaxCatchAll xmlns="e53179b4-11b7-4fc9-b7aa-ff7a47e184e5" xsi:nil="true"/>
  </documentManagement>
</p:properties>
</file>

<file path=customXml/itemProps1.xml><?xml version="1.0" encoding="utf-8"?>
<ds:datastoreItem xmlns:ds="http://schemas.openxmlformats.org/officeDocument/2006/customXml" ds:itemID="{CFD2942D-B67F-4155-AE5E-171748B84C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3c6dfc-31ee-4b82-a2b1-418ea34cdcfd"/>
    <ds:schemaRef ds:uri="e53179b4-11b7-4fc9-b7aa-ff7a47e184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341CE9-0D6F-44E5-81F2-37F4DABCDC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B50F1C-D034-4491-AF7B-6BE4AB351019}">
  <ds:schemaRefs>
    <ds:schemaRef ds:uri="http://purl.org/dc/elements/1.1/"/>
    <ds:schemaRef ds:uri="http://schemas.microsoft.com/office/2006/documentManagement/types"/>
    <ds:schemaRef ds:uri="dc3c6dfc-31ee-4b82-a2b1-418ea34cdcfd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e53179b4-11b7-4fc9-b7aa-ff7a47e184e5"/>
    <ds:schemaRef ds:uri="http://schemas.openxmlformats.org/package/2006/metadata/core-properties"/>
    <ds:schemaRef ds:uri="http://purl.org/dc/dcmitype/"/>
    <ds:schemaRef ds:uri="http://purl.org/dc/terms/"/>
    <ds:schemaRef ds:uri="221b301e-bf22-4703-b532-d090c473ba8c"/>
    <ds:schemaRef ds:uri="fbd331a4-c201-41eb-ad61-aaf0ce07822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1133</Words>
  <Application>Microsoft Office PowerPoint</Application>
  <PresentationFormat>Widescreen</PresentationFormat>
  <Paragraphs>156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Water footprint measurement in pineapple value chains</vt:lpstr>
      <vt:lpstr>PowerPoint Presentation</vt:lpstr>
      <vt:lpstr>PowerPoint Presentation</vt:lpstr>
      <vt:lpstr>PowerPoint Presentation</vt:lpstr>
      <vt:lpstr>Processes considered within the scope of the water footprint measurement guide:</vt:lpstr>
      <vt:lpstr>Recommended steps for the water footprint study:</vt:lpstr>
      <vt:lpstr>Water footprint:</vt:lpstr>
      <vt:lpstr>PowerPoint Presentation</vt:lpstr>
      <vt:lpstr>Impact category:</vt:lpstr>
      <vt:lpstr>Impact category indicator: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HernandezLagana, Maria (EST)</dc:creator>
  <cp:lastModifiedBy>HernandezLagana, Maria (EST)</cp:lastModifiedBy>
  <cp:revision>18</cp:revision>
  <dcterms:created xsi:type="dcterms:W3CDTF">2024-11-01T10:16:34Z</dcterms:created>
  <dcterms:modified xsi:type="dcterms:W3CDTF">2025-06-24T11:49:03Z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0x010100D36934F820DFB24785B11FAFD61B1E1A</vt:lpwstr>
  </property>
  <property fmtid="{D5CDD505-2E9C-101B-9397-08002B2CF9AE}" pid="3" name="MediaServiceImageTags">
    <vt:lpwstr/>
  </property>
</Properties>
</file>